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3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VY_32_INOVACE_11_Odpovědnost rodičů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za výchovu dětí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27.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941168"/>
            <a:ext cx="7992888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 smtClean="0">
                <a:solidFill>
                  <a:schemeClr val="tx1"/>
                </a:solidFill>
              </a:rPr>
              <a:t>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345" y="188640"/>
            <a:ext cx="8229600" cy="1143000"/>
          </a:xfrm>
        </p:spPr>
        <p:txBody>
          <a:bodyPr/>
          <a:lstStyle/>
          <a:p>
            <a:r>
              <a:rPr lang="cs-CZ" sz="8000" b="1" dirty="0" smtClean="0">
                <a:solidFill>
                  <a:srgbClr val="0070C0"/>
                </a:solidFill>
                <a:latin typeface="Berlin Sans FB" pitchFamily="34" charset="0"/>
              </a:rPr>
              <a:t>Odpovědnost</a:t>
            </a:r>
            <a:endParaRPr lang="cs-CZ" sz="80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1835696"/>
            <a:ext cx="33505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  <a:latin typeface="Berlin Sans FB" pitchFamily="34" charset="0"/>
              </a:rPr>
              <a:t>rodičů</a:t>
            </a:r>
            <a:endParaRPr lang="cs-CZ" sz="80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3645024"/>
            <a:ext cx="135165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  <a:latin typeface="Berlin Sans FB" pitchFamily="34" charset="0"/>
              </a:rPr>
              <a:t>za</a:t>
            </a:r>
            <a:endParaRPr lang="cs-CZ" sz="80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7745" y="5373216"/>
            <a:ext cx="643637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solidFill>
                  <a:srgbClr val="0070C0"/>
                </a:solidFill>
                <a:latin typeface="Berlin Sans FB" pitchFamily="34" charset="0"/>
              </a:rPr>
              <a:t>v</a:t>
            </a:r>
            <a:r>
              <a:rPr lang="cs-CZ" sz="8000" b="1" dirty="0" smtClean="0">
                <a:solidFill>
                  <a:srgbClr val="0070C0"/>
                </a:solidFill>
                <a:latin typeface="Berlin Sans FB" pitchFamily="34" charset="0"/>
              </a:rPr>
              <a:t>ýchovu dětí</a:t>
            </a:r>
            <a:endParaRPr lang="cs-CZ" sz="80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265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Lucie\AppData\Local\Microsoft\Windows\Temporary Internet Files\Content.IE5\SFB0X6VD\MP9004227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315416"/>
            <a:ext cx="9144000" cy="847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528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3600400"/>
          </a:xfrm>
        </p:spPr>
        <p:txBody>
          <a:bodyPr/>
          <a:lstStyle/>
          <a:p>
            <a:pPr algn="l"/>
            <a:r>
              <a:rPr lang="cs-CZ" sz="4800" b="1" dirty="0" smtClean="0">
                <a:solidFill>
                  <a:srgbClr val="0070C0"/>
                </a:solidFill>
                <a:latin typeface="Berlin Sans FB" pitchFamily="34" charset="0"/>
              </a:rPr>
              <a:t>Výchova dětí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v rodině patří</a:t>
            </a:r>
            <a:b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</a:b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mezi základní rodičovské</a:t>
            </a:r>
            <a:r>
              <a:rPr lang="cs-CZ" sz="4800" dirty="0" smtClean="0">
                <a:latin typeface="Berlin Sans FB" pitchFamily="34" charset="0"/>
              </a:rPr>
              <a:t/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povinnosti </a:t>
            </a:r>
            <a:r>
              <a:rPr lang="cs-CZ" sz="4800" dirty="0" smtClean="0">
                <a:latin typeface="Berlin Sans FB" pitchFamily="34" charset="0"/>
              </a:rPr>
              <a:t>– dokonce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na ni</a:t>
            </a:r>
            <a:b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</a:b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mají děti </a:t>
            </a:r>
            <a:r>
              <a:rPr lang="cs-CZ" sz="4800" b="1" dirty="0" smtClean="0">
                <a:solidFill>
                  <a:srgbClr val="0070C0"/>
                </a:solidFill>
                <a:latin typeface="Berlin Sans FB" pitchFamily="34" charset="0"/>
              </a:rPr>
              <a:t>právo ze </a:t>
            </a:r>
            <a:r>
              <a:rPr lang="cs-CZ" sz="4800" b="1" dirty="0" smtClean="0">
                <a:solidFill>
                  <a:srgbClr val="0070C0"/>
                </a:solidFill>
                <a:latin typeface="Berlin Sans FB" pitchFamily="34" charset="0"/>
              </a:rPr>
              <a:t>zákona,</a:t>
            </a:r>
            <a:endParaRPr lang="cs-CZ" sz="48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39752" y="3933056"/>
            <a:ext cx="39693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ten se jmenuje: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5495813"/>
            <a:ext cx="45480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Berlin Sans FB" pitchFamily="34" charset="0"/>
              </a:rPr>
              <a:t>Zákon o rodině</a:t>
            </a:r>
            <a:endParaRPr lang="cs-CZ" sz="48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pic>
        <p:nvPicPr>
          <p:cNvPr id="4098" name="Picture 2" descr="C:\Users\Lucie\AppData\Local\Microsoft\Windows\Temporary Internet Files\Content.IE5\32HDAXOE\MC9001861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33056"/>
            <a:ext cx="194421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437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rgbClr val="0070C0"/>
                </a:solidFill>
                <a:latin typeface="Berlin Sans FB" pitchFamily="34" charset="0"/>
              </a:rPr>
              <a:t>Zákon o rodině</a:t>
            </a:r>
            <a:endParaRPr lang="cs-CZ" sz="54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900608" y="1595021"/>
            <a:ext cx="1004198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      - V tomto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zákoně</a:t>
            </a:r>
            <a:r>
              <a:rPr lang="cs-CZ" sz="4800" dirty="0" smtClean="0">
                <a:latin typeface="Berlin Sans FB" pitchFamily="34" charset="0"/>
              </a:rPr>
              <a:t> jsou zaneseny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     takové věci jako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pravidla</a:t>
            </a:r>
          </a:p>
          <a:p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        vzniku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manželství</a:t>
            </a:r>
            <a:r>
              <a:rPr lang="cs-CZ" sz="4800" dirty="0" smtClean="0">
                <a:latin typeface="Berlin Sans FB" pitchFamily="34" charset="0"/>
              </a:rPr>
              <a:t>,</a:t>
            </a:r>
            <a:endParaRPr lang="cs-CZ" sz="4800" dirty="0" smtClean="0">
              <a:latin typeface="Berlin Sans FB" pitchFamily="34" charset="0"/>
            </a:endParaRPr>
          </a:p>
          <a:p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       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vztahů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mezi rodiči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     a dětmi – a kromě nich rovněž 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    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rodičovská odpovědnost </a:t>
            </a:r>
            <a:r>
              <a:rPr lang="cs-CZ" sz="4800" dirty="0" smtClean="0">
                <a:latin typeface="Berlin Sans FB" pitchFamily="34" charset="0"/>
              </a:rPr>
              <a:t>za </a:t>
            </a:r>
            <a:endParaRPr lang="cs-CZ" sz="4800" dirty="0" smtClean="0">
              <a:latin typeface="Berlin Sans FB" pitchFamily="34" charset="0"/>
            </a:endParaRP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     výchovu dětí.</a:t>
            </a:r>
          </a:p>
          <a:p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6834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504056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Rozhodující úlohu </a:t>
            </a:r>
            <a:r>
              <a:rPr lang="cs-CZ" sz="4800" dirty="0" smtClean="0">
                <a:latin typeface="Berlin Sans FB" pitchFamily="34" charset="0"/>
              </a:rPr>
              <a:t>ve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výchově</a:t>
            </a:r>
            <a:r>
              <a:rPr lang="cs-CZ" sz="4800" dirty="0" smtClean="0">
                <a:latin typeface="Berlin Sans FB" pitchFamily="34" charset="0"/>
              </a:rPr>
              <a:t/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dětí </a:t>
            </a:r>
            <a:r>
              <a:rPr lang="cs-CZ" sz="4800" dirty="0">
                <a:latin typeface="Berlin Sans FB" pitchFamily="34" charset="0"/>
              </a:rPr>
              <a:t>m</a:t>
            </a:r>
            <a:r>
              <a:rPr lang="cs-CZ" sz="4800" dirty="0" smtClean="0">
                <a:latin typeface="Berlin Sans FB" pitchFamily="34" charset="0"/>
              </a:rPr>
              <a:t>ají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rodiče</a:t>
            </a:r>
            <a:r>
              <a:rPr lang="cs-CZ" sz="4800" dirty="0" smtClean="0">
                <a:latin typeface="Berlin Sans FB" pitchFamily="34" charset="0"/>
              </a:rPr>
              <a:t>. Rodiče jsou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povinni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chránit zájmy </a:t>
            </a:r>
            <a:r>
              <a:rPr lang="cs-CZ" sz="4800" dirty="0" smtClean="0">
                <a:latin typeface="Berlin Sans FB" pitchFamily="34" charset="0"/>
              </a:rPr>
              <a:t>dítěte, řídit jeho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jednání</a:t>
            </a:r>
            <a:r>
              <a:rPr lang="cs-CZ" sz="4800" dirty="0" smtClean="0">
                <a:latin typeface="Berlin Sans FB" pitchFamily="34" charset="0"/>
              </a:rPr>
              <a:t> a vykonávat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nad ním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dohled </a:t>
            </a:r>
            <a:r>
              <a:rPr lang="cs-CZ" sz="4800" dirty="0" smtClean="0">
                <a:latin typeface="Berlin Sans FB" pitchFamily="34" charset="0"/>
              </a:rPr>
              <a:t>odpovídající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jeho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vývoji.</a:t>
            </a:r>
            <a:r>
              <a:rPr lang="cs-CZ" sz="4800" dirty="0" smtClean="0">
                <a:latin typeface="Berlin Sans FB" pitchFamily="34" charset="0"/>
              </a:rPr>
              <a:t> </a:t>
            </a:r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019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576064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-Mají </a:t>
            </a:r>
            <a:r>
              <a:rPr lang="cs-CZ" sz="4800" dirty="0">
                <a:solidFill>
                  <a:srgbClr val="0070C0"/>
                </a:solidFill>
                <a:latin typeface="Berlin Sans FB" pitchFamily="34" charset="0"/>
              </a:rPr>
              <a:t>právo</a:t>
            </a:r>
            <a:r>
              <a:rPr lang="cs-CZ" sz="4800" dirty="0">
                <a:latin typeface="Berlin Sans FB" pitchFamily="34" charset="0"/>
              </a:rPr>
              <a:t> užít</a:t>
            </a:r>
            <a:br>
              <a:rPr lang="cs-CZ" sz="4800" dirty="0">
                <a:latin typeface="Berlin Sans FB" pitchFamily="34" charset="0"/>
              </a:rPr>
            </a:br>
            <a:r>
              <a:rPr lang="cs-CZ" sz="4800" dirty="0">
                <a:latin typeface="Berlin Sans FB" pitchFamily="34" charset="0"/>
              </a:rPr>
              <a:t>přiměřených </a:t>
            </a:r>
            <a:r>
              <a:rPr lang="cs-CZ" sz="4800" dirty="0">
                <a:solidFill>
                  <a:srgbClr val="0070C0"/>
                </a:solidFill>
                <a:latin typeface="Berlin Sans FB" pitchFamily="34" charset="0"/>
              </a:rPr>
              <a:t>výchovných</a:t>
            </a:r>
            <a:r>
              <a:rPr lang="cs-CZ" sz="4800" dirty="0">
                <a:latin typeface="Berlin Sans FB" pitchFamily="34" charset="0"/>
              </a:rPr>
              <a:t/>
            </a:r>
            <a:br>
              <a:rPr lang="cs-CZ" sz="4800" dirty="0">
                <a:latin typeface="Berlin Sans FB" pitchFamily="34" charset="0"/>
              </a:rPr>
            </a:br>
            <a:r>
              <a:rPr lang="cs-CZ" sz="4800" dirty="0">
                <a:solidFill>
                  <a:srgbClr val="0070C0"/>
                </a:solidFill>
                <a:latin typeface="Berlin Sans FB" pitchFamily="34" charset="0"/>
              </a:rPr>
              <a:t>prostředků</a:t>
            </a:r>
            <a:r>
              <a:rPr lang="cs-CZ" sz="4800" dirty="0">
                <a:latin typeface="Berlin Sans FB" pitchFamily="34" charset="0"/>
              </a:rPr>
              <a:t> tak, aby nebyla</a:t>
            </a:r>
            <a:br>
              <a:rPr lang="cs-CZ" sz="4800" dirty="0">
                <a:latin typeface="Berlin Sans FB" pitchFamily="34" charset="0"/>
              </a:rPr>
            </a:br>
            <a:r>
              <a:rPr lang="cs-CZ" sz="4800" dirty="0">
                <a:latin typeface="Berlin Sans FB" pitchFamily="34" charset="0"/>
              </a:rPr>
              <a:t>dotčena </a:t>
            </a:r>
            <a:r>
              <a:rPr lang="cs-CZ" sz="4800" dirty="0">
                <a:solidFill>
                  <a:srgbClr val="0070C0"/>
                </a:solidFill>
                <a:latin typeface="Berlin Sans FB" pitchFamily="34" charset="0"/>
              </a:rPr>
              <a:t>důstojnost dítěte</a:t>
            </a:r>
            <a:r>
              <a:rPr lang="cs-CZ" sz="4800" dirty="0">
                <a:latin typeface="Berlin Sans FB" pitchFamily="34" charset="0"/>
              </a:rPr>
              <a:t>. Děti</a:t>
            </a:r>
            <a:br>
              <a:rPr lang="cs-CZ" sz="4800" dirty="0">
                <a:latin typeface="Berlin Sans FB" pitchFamily="34" charset="0"/>
              </a:rPr>
            </a:br>
            <a:r>
              <a:rPr lang="cs-CZ" sz="4800" dirty="0">
                <a:latin typeface="Berlin Sans FB" pitchFamily="34" charset="0"/>
              </a:rPr>
              <a:t>mají </a:t>
            </a:r>
            <a:r>
              <a:rPr lang="cs-CZ" sz="4800" dirty="0">
                <a:solidFill>
                  <a:srgbClr val="0070C0"/>
                </a:solidFill>
                <a:latin typeface="Berlin Sans FB" pitchFamily="34" charset="0"/>
              </a:rPr>
              <a:t>povinnost</a:t>
            </a:r>
            <a:r>
              <a:rPr lang="cs-CZ" sz="4800" dirty="0">
                <a:latin typeface="Berlin Sans FB" pitchFamily="34" charset="0"/>
              </a:rPr>
              <a:t> rodičům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pomáhat.</a:t>
            </a:r>
            <a:r>
              <a:rPr lang="cs-CZ" sz="4800" dirty="0">
                <a:latin typeface="Berlin Sans FB" pitchFamily="34" charset="0"/>
              </a:rPr>
              <a:t/>
            </a:r>
            <a:br>
              <a:rPr lang="cs-CZ" sz="4800" dirty="0">
                <a:latin typeface="Berlin Sans FB" pitchFamily="34" charset="0"/>
              </a:rPr>
            </a:br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089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348881"/>
            <a:ext cx="8229600" cy="288032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Odpovědnost</a:t>
            </a:r>
            <a:r>
              <a:rPr lang="cs-CZ" sz="4800" dirty="0" smtClean="0">
                <a:latin typeface="Berlin Sans FB" pitchFamily="34" charset="0"/>
              </a:rPr>
              <a:t> za výchovu dětí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může mít různou podobu. Záleží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na rodičích</a:t>
            </a:r>
            <a:r>
              <a:rPr lang="cs-CZ" sz="4800" dirty="0" smtClean="0">
                <a:latin typeface="Berlin Sans FB" pitchFamily="34" charset="0"/>
              </a:rPr>
              <a:t>, jak ji vykonávají.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Protizákonné</a:t>
            </a:r>
            <a:r>
              <a:rPr lang="cs-CZ" sz="4800" dirty="0" smtClean="0">
                <a:latin typeface="Berlin Sans FB" pitchFamily="34" charset="0"/>
              </a:rPr>
              <a:t> ale je, pokud používají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nepřiměřených </a:t>
            </a:r>
            <a:r>
              <a:rPr lang="cs-CZ" sz="4800" dirty="0" smtClean="0">
                <a:latin typeface="Berlin Sans FB" pitchFamily="34" charset="0"/>
              </a:rPr>
              <a:t>výchovných prostředků či pokud výchovu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zanedbávají.</a:t>
            </a:r>
            <a:r>
              <a:rPr lang="cs-CZ" sz="4800" dirty="0" smtClean="0">
                <a:latin typeface="Berlin Sans FB" pitchFamily="34" charset="0"/>
              </a:rPr>
              <a:t/>
            </a:r>
            <a:br>
              <a:rPr lang="cs-CZ" sz="4800" dirty="0" smtClean="0">
                <a:latin typeface="Berlin Sans FB" pitchFamily="34" charset="0"/>
              </a:rPr>
            </a:br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19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94642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-Je </a:t>
            </a:r>
            <a:r>
              <a:rPr lang="cs-CZ" sz="4800" dirty="0">
                <a:latin typeface="Berlin Sans FB" pitchFamily="34" charset="0"/>
              </a:rPr>
              <a:t>totiž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velké </a:t>
            </a:r>
            <a:r>
              <a:rPr lang="cs-CZ" sz="4800" dirty="0">
                <a:solidFill>
                  <a:srgbClr val="0070C0"/>
                </a:solidFill>
                <a:latin typeface="Berlin Sans FB" pitchFamily="34" charset="0"/>
              </a:rPr>
              <a:t>riziko</a:t>
            </a:r>
            <a:r>
              <a:rPr lang="cs-CZ" sz="4800" dirty="0">
                <a:latin typeface="Berlin Sans FB" pitchFamily="34" charset="0"/>
              </a:rPr>
              <a:t>, že se taková výchova </a:t>
            </a:r>
            <a:r>
              <a:rPr lang="cs-CZ" sz="4800" dirty="0">
                <a:solidFill>
                  <a:srgbClr val="0070C0"/>
                </a:solidFill>
                <a:latin typeface="Berlin Sans FB" pitchFamily="34" charset="0"/>
              </a:rPr>
              <a:t>špatně</a:t>
            </a:r>
            <a:r>
              <a:rPr lang="cs-CZ" sz="4800" dirty="0">
                <a:latin typeface="Berlin Sans FB" pitchFamily="34" charset="0"/>
              </a:rPr>
              <a:t> projeví na dítěti, a to v </a:t>
            </a:r>
            <a:r>
              <a:rPr lang="cs-CZ" sz="4800" dirty="0">
                <a:solidFill>
                  <a:srgbClr val="0070C0"/>
                </a:solidFill>
                <a:latin typeface="Berlin Sans FB" pitchFamily="34" charset="0"/>
              </a:rPr>
              <a:t>celém</a:t>
            </a:r>
            <a:r>
              <a:rPr lang="cs-CZ" sz="4800" dirty="0">
                <a:latin typeface="Berlin Sans FB" pitchFamily="34" charset="0"/>
              </a:rPr>
              <a:t> jeho </a:t>
            </a:r>
            <a:r>
              <a:rPr lang="cs-CZ" sz="4800" dirty="0">
                <a:solidFill>
                  <a:srgbClr val="0070C0"/>
                </a:solidFill>
                <a:latin typeface="Berlin Sans FB" pitchFamily="34" charset="0"/>
              </a:rPr>
              <a:t>životě.</a:t>
            </a:r>
          </a:p>
        </p:txBody>
      </p:sp>
      <p:pic>
        <p:nvPicPr>
          <p:cNvPr id="2050" name="Picture 2" descr="C:\Users\Lucie\AppData\Local\Microsoft\Windows\Temporary Internet Files\Content.IE5\SFB0X6VD\MC9002975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79838"/>
            <a:ext cx="2664296" cy="252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238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645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Když někdo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zákon o rodině</a:t>
            </a:r>
            <a:b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</a:b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porušuje</a:t>
            </a:r>
            <a:r>
              <a:rPr lang="cs-CZ" sz="4800" dirty="0" smtClean="0">
                <a:latin typeface="Berlin Sans FB" pitchFamily="34" charset="0"/>
              </a:rPr>
              <a:t>, zasahuje proti němu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stát.</a:t>
            </a:r>
            <a:r>
              <a:rPr lang="cs-CZ" sz="4800" dirty="0" smtClean="0">
                <a:latin typeface="Berlin Sans FB" pitchFamily="34" charset="0"/>
              </a:rPr>
              <a:t> Stát v takových případech představují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obecní úřady</a:t>
            </a:r>
            <a:r>
              <a:rPr lang="cs-CZ" sz="4800" dirty="0" smtClean="0">
                <a:latin typeface="Berlin Sans FB" pitchFamily="34" charset="0"/>
              </a:rPr>
              <a:t> a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soudy.</a:t>
            </a:r>
            <a:endParaRPr lang="cs-CZ" sz="4800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pic>
        <p:nvPicPr>
          <p:cNvPr id="3074" name="Picture 2" descr="C:\Users\Lucie\AppData\Local\Microsoft\Windows\Temporary Internet Files\Content.IE5\MD5YQW23\MC900308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73016"/>
            <a:ext cx="345638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253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 smtClean="0">
                <a:solidFill>
                  <a:srgbClr val="0070C0"/>
                </a:solidFill>
                <a:latin typeface="Berlin Sans FB" pitchFamily="34" charset="0"/>
              </a:rPr>
              <a:t>Otázky</a:t>
            </a:r>
            <a:endParaRPr lang="cs-CZ" sz="7200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pic>
        <p:nvPicPr>
          <p:cNvPr id="5122" name="Picture 2" descr="C:\Users\Lucie\AppData\Local\Microsoft\Windows\Temporary Internet Files\Content.IE5\32HDAXOE\MC900441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220478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412776"/>
            <a:ext cx="71642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1. Ve kterém zákoně je zanesena</a:t>
            </a:r>
          </a:p>
          <a:p>
            <a:r>
              <a:rPr lang="cs-CZ" sz="3600" dirty="0" smtClean="0">
                <a:latin typeface="Berlin Sans FB" pitchFamily="34" charset="0"/>
              </a:rPr>
              <a:t>   odpovědnost rodičů </a:t>
            </a:r>
            <a:r>
              <a:rPr lang="cs-CZ" sz="3600" dirty="0" smtClean="0">
                <a:latin typeface="Berlin Sans FB" pitchFamily="34" charset="0"/>
              </a:rPr>
              <a:t>za výchovu  </a:t>
            </a:r>
            <a:endParaRPr lang="cs-CZ" sz="3600" dirty="0" smtClean="0">
              <a:latin typeface="Berlin Sans FB" pitchFamily="34" charset="0"/>
            </a:endParaRPr>
          </a:p>
          <a:p>
            <a:r>
              <a:rPr lang="cs-CZ" sz="3600" dirty="0" smtClean="0">
                <a:latin typeface="Berlin Sans FB" pitchFamily="34" charset="0"/>
              </a:rPr>
              <a:t>   dětí</a:t>
            </a:r>
            <a:r>
              <a:rPr lang="cs-CZ" sz="3600" b="1" dirty="0" smtClean="0">
                <a:solidFill>
                  <a:srgbClr val="0070C0"/>
                </a:solidFill>
                <a:latin typeface="Berlin Sans FB" pitchFamily="34" charset="0"/>
              </a:rPr>
              <a:t>?</a:t>
            </a:r>
            <a:endParaRPr lang="cs-CZ" sz="36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212976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2. Na co mají děti právo a jaké mají   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povinnosti</a:t>
            </a:r>
            <a:r>
              <a:rPr lang="cs-CZ" sz="3600" b="1" dirty="0" smtClean="0">
                <a:solidFill>
                  <a:srgbClr val="0070C0"/>
                </a:solidFill>
                <a:latin typeface="Berlin Sans FB" pitchFamily="34" charset="0"/>
              </a:rPr>
              <a:t>?</a:t>
            </a:r>
            <a:endParaRPr lang="cs-CZ" sz="36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437112"/>
            <a:ext cx="100419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3. Jaké druhy výchovy mohou rodiče </a:t>
            </a:r>
            <a:r>
              <a:rPr lang="cs-CZ" sz="3600" dirty="0" smtClean="0">
                <a:latin typeface="Berlin Sans FB" pitchFamily="34" charset="0"/>
              </a:rPr>
              <a:t>       používat</a:t>
            </a:r>
            <a:r>
              <a:rPr lang="cs-CZ" sz="3600" b="1" dirty="0" smtClean="0">
                <a:solidFill>
                  <a:srgbClr val="0070C0"/>
                </a:solidFill>
                <a:latin typeface="Berlin Sans FB" pitchFamily="34" charset="0"/>
              </a:rPr>
              <a:t>?</a:t>
            </a:r>
            <a:endParaRPr lang="cs-CZ" sz="36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589240"/>
            <a:ext cx="8362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4. Jak se může špatná výchova projevit</a:t>
            </a:r>
            <a:r>
              <a:rPr lang="cs-CZ" sz="3600" b="1" dirty="0" smtClean="0">
                <a:solidFill>
                  <a:srgbClr val="0070C0"/>
                </a:solidFill>
                <a:latin typeface="Berlin Sans FB" pitchFamily="34" charset="0"/>
              </a:rPr>
              <a:t>?</a:t>
            </a:r>
            <a:endParaRPr lang="cs-CZ" sz="3600" b="1" dirty="0">
              <a:solidFill>
                <a:srgbClr val="0070C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9799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25963"/>
          </a:xfrm>
        </p:spPr>
        <p:txBody>
          <a:bodyPr/>
          <a:lstStyle/>
          <a:p>
            <a:r>
              <a:rPr lang="cs-CZ" dirty="0" smtClean="0"/>
              <a:t>  vlastní zdroje</a:t>
            </a:r>
          </a:p>
          <a:p>
            <a:r>
              <a:rPr lang="cs-CZ" dirty="0" smtClean="0">
                <a:hlinkClick r:id="rId2"/>
              </a:rPr>
              <a:t>  http://office.microsoft.com</a:t>
            </a:r>
            <a:r>
              <a:rPr lang="cs-CZ" dirty="0" smtClean="0"/>
              <a:t> – kliparty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  Müller</a:t>
            </a:r>
            <a:r>
              <a:rPr lang="cs-CZ" sz="2800" dirty="0">
                <a:solidFill>
                  <a:prstClr val="black"/>
                </a:solidFill>
              </a:rPr>
              <a:t>, O., OBČANSKÁ VÝCHOVA, 8. roč., 1.  vyd.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Praha: SEPTIMA, 1995. ISBN 80-85801-37-X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sešit, 3. díl, 1. vyd. Praha: PARTA, 2009.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978-80-7320-121-0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1. vyd. PRAHA: PARTA, s.r.o., 2010.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978-80-7320-116-6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</TotalTime>
  <Words>265</Words>
  <Application>Microsoft Office PowerPoint</Application>
  <PresentationFormat>Předvádění na obrazovce (4:3)</PresentationFormat>
  <Paragraphs>41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NÁZEV ŠKOLY: Střední odborné učiliště a Základní škola AUTOR: Bc. Lucie Chojnová NÁZEV: VY_32_INOVACE_11_Odpovědnost rodičů                                                      za výchovu dětí TÉMA SADY: Občanská výchova DATUM: 27. prosinec 2011 ČÍSLO PROJEKTU: CZ.1.07/1.4.00/21.0477</vt:lpstr>
      <vt:lpstr>Odpovědnost</vt:lpstr>
      <vt:lpstr>Snímek 3</vt:lpstr>
      <vt:lpstr>Výchova dětí v rodině patří mezi základní rodičovské povinnosti – dokonce na ni mají děti právo ze zákona,</vt:lpstr>
      <vt:lpstr>Zákon o rodině</vt:lpstr>
      <vt:lpstr>- Rozhodující úlohu ve výchově dětí mají rodiče. Rodiče jsou povinni chránit zájmy dítěte, řídit jeho jednání a vykonávat nad ním dohled odpovídající jeho vývoji. </vt:lpstr>
      <vt:lpstr>-Mají právo užít přiměřených výchovných prostředků tak, aby nebyla dotčena důstojnost dítěte. Děti mají povinnost rodičům pomáhat. </vt:lpstr>
      <vt:lpstr>- Odpovědnost za výchovu dětí může mít různou podobu. Záleží na rodičích, jak ji vykonávají. Protizákonné ale je, pokud používají nepřiměřených výchovných prostředků či pokud výchovu zanedbávají. </vt:lpstr>
      <vt:lpstr>-Je totiž velké riziko, že se taková výchova špatně projeví na dítěti, a to v celém jeho životě.</vt:lpstr>
      <vt:lpstr>- Když někdo zákon o rodině porušuje, zasahuje proti němu stát. Stát v takových případech představují obecní úřady a soudy.</vt:lpstr>
      <vt:lpstr>Otázky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82</cp:revision>
  <dcterms:created xsi:type="dcterms:W3CDTF">2012-04-21T07:06:25Z</dcterms:created>
  <dcterms:modified xsi:type="dcterms:W3CDTF">2012-07-20T11:33:28Z</dcterms:modified>
</cp:coreProperties>
</file>