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33B0-F3A4-4323-BC35-DE5B32101E67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351C4-26EB-4111-B992-B54443B5E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B7C6-7C4B-418C-B0F9-7759EDC89E0C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DD78-0857-4BB4-87A4-8AAC8DF0D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61C3-A959-4F57-BEF7-8F385720DA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4FE9-172C-40DE-A701-71C5E778FC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3CC0A-6A96-49E4-AFB7-14925A3CBBE1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FA957-B4CC-4B68-9B44-7B28B68DD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C869-AC25-47D3-A5BD-9268073B8B7B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1ED-FD7A-41CE-B235-384F198FC0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BEEB-A51C-4935-BBB5-EEC8FDE1A3C2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BA48-C3A6-44F0-A06B-4F8216ED1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9F2C-4E9B-45A8-83EE-17A3D021BF25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40FFF-A699-43E9-B22F-5ADEFF91C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71A9-F980-4DD9-A829-E5B6A5F80AC4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B50-84D3-4A72-97C9-C416E12D2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9F28-07B3-4E41-B136-964321A2033E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80991-B70E-40D8-AFA4-73533EF83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26A4-45A3-4E90-9250-CFFD2F356F26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4AD7-FA43-4E9E-88A1-3358D4D9A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88F1-601F-44D3-B833-0175559882DD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FEE-5521-4A03-88CA-2C0DBD90B6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568DF-82C1-4F21-B850-2F16867731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858C-7BE5-45F7-A543-16707474F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VY_32_INOVACE_12_Dětské domovy</a:t>
            </a:r>
            <a:br>
              <a:rPr lang="cs-CZ" sz="2800" dirty="0" smtClean="0"/>
            </a:br>
            <a:r>
              <a:rPr lang="cs-CZ" sz="2800" dirty="0" smtClean="0"/>
              <a:t>TÉMA SADY: Občanská </a:t>
            </a:r>
            <a:r>
              <a:rPr lang="cs-CZ" sz="2800" dirty="0" smtClean="0">
                <a:latin typeface="Arial" charset="0"/>
              </a:rPr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5. leden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4869160"/>
            <a:ext cx="7560840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8.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72616" y="1520967"/>
            <a:ext cx="8229600" cy="1143000"/>
          </a:xfrm>
        </p:spPr>
        <p:txBody>
          <a:bodyPr/>
          <a:lstStyle/>
          <a:p>
            <a:r>
              <a:rPr lang="cs-CZ" sz="9600" dirty="0" smtClean="0">
                <a:solidFill>
                  <a:srgbClr val="00B050"/>
                </a:solidFill>
                <a:latin typeface="Berlin Sans FB" pitchFamily="34" charset="0"/>
              </a:rPr>
              <a:t>Dětské</a:t>
            </a:r>
            <a:endParaRPr lang="cs-CZ" sz="96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3217566"/>
            <a:ext cx="43717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Berlin Sans FB" pitchFamily="34" charset="0"/>
                <a:cs typeface="Aparajita" pitchFamily="34" charset="0"/>
              </a:rPr>
              <a:t>domovy</a:t>
            </a:r>
            <a:endParaRPr lang="cs-CZ" sz="9600" dirty="0">
              <a:solidFill>
                <a:srgbClr val="00B050"/>
              </a:solidFill>
              <a:latin typeface="Berlin Sans FB" pitchFamily="34" charset="0"/>
              <a:cs typeface="Aparajita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MD5YQW23\MC9004135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79085">
            <a:off x="6503244" y="180609"/>
            <a:ext cx="2575711" cy="382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4099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319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2650306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Někdy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nastávají situace</a:t>
            </a:r>
            <a:r>
              <a:rPr lang="cs-CZ" sz="4800" dirty="0" smtClean="0">
                <a:latin typeface="Berlin Sans FB" pitchFamily="34" charset="0"/>
              </a:rPr>
              <a:t>, kdy dětem jejich okolí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neposkytuje</a:t>
            </a:r>
            <a:r>
              <a:rPr lang="cs-CZ" sz="4800" dirty="0" smtClean="0">
                <a:latin typeface="Berlin Sans FB" pitchFamily="34" charset="0"/>
              </a:rPr>
              <a:t/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potřebnou péči.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4740" y="3023238"/>
            <a:ext cx="26324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Důvody: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52536" y="3995896"/>
            <a:ext cx="1122454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erlin Sans FB" pitchFamily="34" charset="0"/>
              </a:rPr>
              <a:t>  1.  </a:t>
            </a:r>
            <a:r>
              <a:rPr lang="cs-CZ" sz="4400" dirty="0" smtClean="0">
                <a:latin typeface="Berlin Sans FB" pitchFamily="34" charset="0"/>
              </a:rPr>
              <a:t>Rodiče se o děti nestarají, nebo </a:t>
            </a:r>
            <a:r>
              <a:rPr lang="cs-CZ" sz="4400" dirty="0" smtClean="0">
                <a:latin typeface="Berlin Sans FB" pitchFamily="34" charset="0"/>
              </a:rPr>
              <a:t>             </a:t>
            </a:r>
          </a:p>
          <a:p>
            <a:r>
              <a:rPr lang="cs-CZ" sz="4400" dirty="0" smtClean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se </a:t>
            </a:r>
            <a:r>
              <a:rPr lang="cs-CZ" sz="4400" dirty="0" smtClean="0">
                <a:latin typeface="Berlin Sans FB" pitchFamily="34" charset="0"/>
              </a:rPr>
              <a:t>starají </a:t>
            </a:r>
            <a:r>
              <a:rPr lang="cs-CZ" sz="4400" dirty="0" smtClean="0">
                <a:latin typeface="Berlin Sans FB" pitchFamily="34" charset="0"/>
              </a:rPr>
              <a:t>špatně.</a:t>
            </a:r>
          </a:p>
          <a:p>
            <a:r>
              <a:rPr lang="cs-CZ" sz="4400" dirty="0" smtClean="0">
                <a:latin typeface="Berlin Sans FB" pitchFamily="34" charset="0"/>
              </a:rPr>
              <a:t>  </a:t>
            </a:r>
            <a:r>
              <a:rPr lang="cs-CZ" sz="3600" dirty="0" smtClean="0">
                <a:latin typeface="Berlin Sans FB" pitchFamily="34" charset="0"/>
              </a:rPr>
              <a:t>2. </a:t>
            </a:r>
            <a:r>
              <a:rPr lang="cs-CZ" sz="4400" dirty="0" smtClean="0">
                <a:latin typeface="Berlin Sans FB" pitchFamily="34" charset="0"/>
              </a:rPr>
              <a:t>Rodiče se z různých příčin o děti 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starat nemohou.</a:t>
            </a:r>
            <a:endParaRPr lang="cs-CZ" sz="4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753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71400"/>
            <a:ext cx="8229600" cy="2952328"/>
          </a:xfrm>
        </p:spPr>
        <p:txBody>
          <a:bodyPr/>
          <a:lstStyle/>
          <a:p>
            <a:pPr algn="l"/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Důvod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ů</a:t>
            </a:r>
            <a:r>
              <a:rPr lang="cs-CZ" sz="4800" dirty="0" smtClean="0">
                <a:latin typeface="Berlin Sans FB" pitchFamily="34" charset="0"/>
              </a:rPr>
              <a:t>, proč se rodiče o svoje děti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starat nemohou </a:t>
            </a:r>
            <a:r>
              <a:rPr lang="cs-CZ" sz="4800" dirty="0" smtClean="0">
                <a:latin typeface="Berlin Sans FB" pitchFamily="34" charset="0"/>
              </a:rPr>
              <a:t>je více, </a:t>
            </a:r>
            <a:r>
              <a:rPr lang="cs-CZ" sz="4800" dirty="0" smtClean="0">
                <a:latin typeface="Berlin Sans FB" pitchFamily="34" charset="0"/>
              </a:rPr>
              <a:t>nejzávažnější </a:t>
            </a:r>
            <a:r>
              <a:rPr lang="cs-CZ" sz="4800" dirty="0" smtClean="0">
                <a:latin typeface="Berlin Sans FB" pitchFamily="34" charset="0"/>
              </a:rPr>
              <a:t>jsou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: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492896"/>
            <a:ext cx="8892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1. Smrt </a:t>
            </a:r>
            <a:r>
              <a:rPr lang="cs-CZ" sz="4800" dirty="0" smtClean="0">
                <a:latin typeface="Berlin Sans FB" pitchFamily="34" charset="0"/>
              </a:rPr>
              <a:t>jednoho z rodičů (</a:t>
            </a:r>
            <a:r>
              <a:rPr lang="cs-CZ" sz="4000" dirty="0" smtClean="0">
                <a:latin typeface="Berlin Sans FB" pitchFamily="34" charset="0"/>
              </a:rPr>
              <a:t>případně </a:t>
            </a:r>
            <a:r>
              <a:rPr lang="cs-CZ" sz="4000" dirty="0" smtClean="0">
                <a:latin typeface="Berlin Sans FB" pitchFamily="34" charset="0"/>
              </a:rPr>
              <a:t>obou)</a:t>
            </a:r>
            <a:endParaRPr lang="cs-CZ" sz="4800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149080"/>
            <a:ext cx="60711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2. Uvěznění</a:t>
            </a:r>
            <a:endParaRPr lang="cs-CZ" sz="4800" dirty="0"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26" y="4922026"/>
            <a:ext cx="9713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3. Alkoholismus či drogová závislost</a:t>
            </a:r>
            <a:endParaRPr lang="cs-CZ" sz="4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983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836712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Děti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bez rodičů</a:t>
            </a:r>
            <a:r>
              <a:rPr lang="cs-CZ" sz="4800" dirty="0" smtClean="0">
                <a:latin typeface="Berlin Sans FB" pitchFamily="34" charset="0"/>
              </a:rPr>
              <a:t> mohou žít</a:t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latin typeface="Berlin Sans FB" pitchFamily="34" charset="0"/>
              </a:rPr>
              <a:t>například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:</a:t>
            </a:r>
            <a:r>
              <a:rPr lang="cs-CZ" sz="4800" dirty="0" smtClean="0">
                <a:latin typeface="Berlin Sans FB" pitchFamily="34" charset="0"/>
              </a:rPr>
              <a:t/>
            </a:r>
            <a:br>
              <a:rPr lang="cs-CZ" sz="4800" dirty="0" smtClean="0">
                <a:latin typeface="Berlin Sans FB" pitchFamily="34" charset="0"/>
              </a:rPr>
            </a:br>
            <a:endParaRPr lang="cs-CZ" sz="48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492896"/>
            <a:ext cx="59362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V dětském domově.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5" name="Homepage"/>
          <p:cNvSpPr>
            <a:spLocks noEditPoints="1" noChangeArrowheads="1"/>
          </p:cNvSpPr>
          <p:nvPr/>
        </p:nvSpPr>
        <p:spPr bwMode="auto">
          <a:xfrm>
            <a:off x="6084168" y="3323894"/>
            <a:ext cx="2448272" cy="2985426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10800 h 21600"/>
              <a:gd name="T14" fmla="*/ 999 w 21600"/>
              <a:gd name="T15" fmla="*/ 12174 h 21600"/>
              <a:gd name="T16" fmla="*/ 20813 w 21600"/>
              <a:gd name="T17" fmla="*/ 171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5251" y="7101"/>
                </a:moveTo>
                <a:lnTo>
                  <a:pt x="5251" y="11160"/>
                </a:lnTo>
                <a:lnTo>
                  <a:pt x="16306" y="11160"/>
                </a:lnTo>
                <a:lnTo>
                  <a:pt x="16306" y="7052"/>
                </a:lnTo>
                <a:lnTo>
                  <a:pt x="16901" y="6561"/>
                </a:lnTo>
                <a:lnTo>
                  <a:pt x="15264" y="5236"/>
                </a:lnTo>
                <a:lnTo>
                  <a:pt x="15264" y="1636"/>
                </a:lnTo>
                <a:lnTo>
                  <a:pt x="13478" y="1636"/>
                </a:lnTo>
                <a:lnTo>
                  <a:pt x="13478" y="3698"/>
                </a:lnTo>
                <a:lnTo>
                  <a:pt x="11182" y="1669"/>
                </a:lnTo>
                <a:lnTo>
                  <a:pt x="4847" y="6561"/>
                </a:lnTo>
                <a:lnTo>
                  <a:pt x="5251" y="7101"/>
                </a:lnTo>
                <a:close/>
              </a:path>
              <a:path w="21600" h="21600" extrusionOk="0">
                <a:moveTo>
                  <a:pt x="9396" y="11160"/>
                </a:moveTo>
                <a:lnTo>
                  <a:pt x="9396" y="7772"/>
                </a:lnTo>
                <a:lnTo>
                  <a:pt x="11820" y="7772"/>
                </a:lnTo>
                <a:lnTo>
                  <a:pt x="11820" y="11160"/>
                </a:lnTo>
                <a:lnTo>
                  <a:pt x="9396" y="1116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03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u="sng" dirty="0" smtClean="0">
                <a:solidFill>
                  <a:srgbClr val="00B050"/>
                </a:solidFill>
                <a:latin typeface="Berlin Sans FB" pitchFamily="34" charset="0"/>
              </a:rPr>
              <a:t>Dětský domov</a:t>
            </a:r>
            <a:endParaRPr lang="cs-CZ" sz="6000" u="sng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628800"/>
            <a:ext cx="89644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400" dirty="0" smtClean="0">
                <a:latin typeface="Berlin Sans FB" pitchFamily="34" charset="0"/>
              </a:rPr>
              <a:t>Je druh školského zařízení pro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výkon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ústavní výchovy.</a:t>
            </a:r>
            <a:endParaRPr lang="cs-CZ" sz="44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712779" y="3356992"/>
            <a:ext cx="1019409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/>
            <a:r>
              <a:rPr lang="cs-CZ" sz="4400" dirty="0" smtClean="0">
                <a:latin typeface="Berlin Sans FB" pitchFamily="34" charset="0"/>
              </a:rPr>
              <a:t>     - </a:t>
            </a:r>
            <a:r>
              <a:rPr lang="cs-CZ" sz="4400" dirty="0" smtClean="0">
                <a:latin typeface="Berlin Sans FB" pitchFamily="34" charset="0"/>
              </a:rPr>
              <a:t>Do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dětského domova </a:t>
            </a:r>
            <a:r>
              <a:rPr lang="cs-CZ" sz="4400" dirty="0" smtClean="0">
                <a:latin typeface="Berlin Sans FB" pitchFamily="34" charset="0"/>
              </a:rPr>
              <a:t>se umisťuje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mládež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obojího pohlaví </a:t>
            </a:r>
            <a:r>
              <a:rPr lang="cs-CZ" sz="4400" dirty="0" smtClean="0">
                <a:latin typeface="Berlin Sans FB" pitchFamily="34" charset="0"/>
              </a:rPr>
              <a:t>ve věku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od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3. do 18. let</a:t>
            </a:r>
            <a:r>
              <a:rPr lang="cs-CZ" sz="4400" dirty="0" smtClean="0">
                <a:latin typeface="Berlin Sans FB" pitchFamily="34" charset="0"/>
              </a:rPr>
              <a:t>, popřípadě </a:t>
            </a:r>
            <a:r>
              <a:rPr lang="cs-CZ" sz="4400" dirty="0" smtClean="0">
                <a:latin typeface="Berlin Sans FB" pitchFamily="34" charset="0"/>
              </a:rPr>
              <a:t>do </a:t>
            </a:r>
            <a:endParaRPr lang="cs-CZ" sz="4400" dirty="0" smtClean="0">
              <a:latin typeface="Berlin Sans FB" pitchFamily="34" charset="0"/>
            </a:endParaRP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ukončení přípravy na povolání. </a:t>
            </a:r>
            <a:endParaRPr lang="cs-CZ" sz="4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5015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344" y="188640"/>
            <a:ext cx="8229600" cy="3730426"/>
          </a:xfrm>
        </p:spPr>
        <p:txBody>
          <a:bodyPr/>
          <a:lstStyle/>
          <a:p>
            <a:pPr algn="l"/>
            <a:r>
              <a:rPr lang="cs-CZ" dirty="0" smtClean="0">
                <a:latin typeface="Berlin Sans FB" pitchFamily="34" charset="0"/>
              </a:rPr>
              <a:t>- Patří sem </a:t>
            </a:r>
            <a:r>
              <a:rPr lang="cs-CZ" dirty="0" smtClean="0">
                <a:solidFill>
                  <a:srgbClr val="00B050"/>
                </a:solidFill>
                <a:latin typeface="Berlin Sans FB" pitchFamily="34" charset="0"/>
              </a:rPr>
              <a:t>mládež</a:t>
            </a:r>
            <a:r>
              <a:rPr lang="cs-CZ" dirty="0" smtClean="0">
                <a:latin typeface="Berlin Sans FB" pitchFamily="34" charset="0"/>
              </a:rPr>
              <a:t>, kterou je </a:t>
            </a:r>
            <a:br>
              <a:rPr lang="cs-CZ" dirty="0" smtClean="0">
                <a:latin typeface="Berlin Sans FB" pitchFamily="34" charset="0"/>
              </a:rPr>
            </a:br>
            <a:r>
              <a:rPr lang="cs-CZ" dirty="0" smtClean="0">
                <a:latin typeface="Berlin Sans FB" pitchFamily="34" charset="0"/>
              </a:rPr>
              <a:t>   třeba </a:t>
            </a:r>
            <a:r>
              <a:rPr lang="cs-CZ" dirty="0">
                <a:solidFill>
                  <a:srgbClr val="00B050"/>
                </a:solidFill>
                <a:latin typeface="Berlin Sans FB" pitchFamily="34" charset="0"/>
              </a:rPr>
              <a:t>o</a:t>
            </a:r>
            <a:r>
              <a:rPr lang="cs-CZ" dirty="0" smtClean="0">
                <a:solidFill>
                  <a:srgbClr val="00B050"/>
                </a:solidFill>
                <a:latin typeface="Berlin Sans FB" pitchFamily="34" charset="0"/>
              </a:rPr>
              <a:t>kamžitě</a:t>
            </a:r>
            <a:r>
              <a:rPr lang="cs-CZ" dirty="0" smtClean="0">
                <a:latin typeface="Berlin Sans FB" pitchFamily="34" charset="0"/>
              </a:rPr>
              <a:t> umístit do</a:t>
            </a:r>
            <a:br>
              <a:rPr lang="cs-CZ" dirty="0" smtClean="0">
                <a:latin typeface="Berlin Sans FB" pitchFamily="34" charset="0"/>
              </a:rPr>
            </a:br>
            <a:r>
              <a:rPr lang="cs-CZ" dirty="0" smtClean="0">
                <a:latin typeface="Berlin Sans FB" pitchFamily="34" charset="0"/>
              </a:rPr>
              <a:t>   náhradní výchovy </a:t>
            </a:r>
            <a:r>
              <a:rPr lang="cs-CZ" dirty="0" smtClean="0">
                <a:solidFill>
                  <a:srgbClr val="00B050"/>
                </a:solidFill>
                <a:latin typeface="Berlin Sans FB" pitchFamily="34" charset="0"/>
              </a:rPr>
              <a:t>nahrazující</a:t>
            </a:r>
            <a:br>
              <a:rPr lang="cs-CZ" dirty="0" smtClean="0">
                <a:solidFill>
                  <a:srgbClr val="00B050"/>
                </a:solidFill>
                <a:latin typeface="Berlin Sans FB" pitchFamily="34" charset="0"/>
              </a:rPr>
            </a:br>
            <a:r>
              <a:rPr lang="cs-CZ" dirty="0" smtClean="0">
                <a:latin typeface="Berlin Sans FB" pitchFamily="34" charset="0"/>
              </a:rPr>
              <a:t>   výchovu rodičů na dobu, než</a:t>
            </a:r>
            <a:br>
              <a:rPr lang="cs-CZ" dirty="0" smtClean="0">
                <a:latin typeface="Berlin Sans FB" pitchFamily="34" charset="0"/>
              </a:rPr>
            </a:br>
            <a:r>
              <a:rPr lang="cs-CZ" dirty="0" smtClean="0">
                <a:latin typeface="Berlin Sans FB" pitchFamily="34" charset="0"/>
              </a:rPr>
              <a:t>   rozhodne </a:t>
            </a:r>
            <a:r>
              <a:rPr lang="cs-CZ" dirty="0" smtClean="0">
                <a:solidFill>
                  <a:srgbClr val="00B050"/>
                </a:solidFill>
                <a:latin typeface="Berlin Sans FB" pitchFamily="34" charset="0"/>
              </a:rPr>
              <a:t>soud.</a:t>
            </a:r>
            <a:endParaRPr lang="cs-CZ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2050" name="Picture 2" descr="C:\Users\Lucie\AppData\Local\Microsoft\Windows\Temporary Internet Files\Content.IE5\SFB0X6VD\MM900337029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0"/>
            <a:ext cx="282890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355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b="1" dirty="0" smtClean="0">
                <a:solidFill>
                  <a:srgbClr val="00B050"/>
                </a:solidFill>
                <a:latin typeface="Berlin Sans FB" pitchFamily="34" charset="0"/>
              </a:rPr>
              <a:t>Otázky</a:t>
            </a:r>
            <a:endParaRPr lang="cs-CZ" sz="60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653" y="1772816"/>
            <a:ext cx="75729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14400" indent="-914400">
              <a:buAutoNum type="arabicPeriod"/>
            </a:pPr>
            <a:r>
              <a:rPr lang="cs-CZ" sz="4800" dirty="0" smtClean="0">
                <a:latin typeface="Berlin Sans FB" pitchFamily="34" charset="0"/>
              </a:rPr>
              <a:t>Proč nemají některé děti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  potřebnou péči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3861048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eriod" startAt="2"/>
            </a:pPr>
            <a:r>
              <a:rPr lang="cs-CZ" sz="4800" dirty="0" smtClean="0">
                <a:latin typeface="Berlin Sans FB" pitchFamily="34" charset="0"/>
              </a:rPr>
              <a:t>Z jakých příčin se rodiče  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  nemohou starat o svoje děti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Z6QZ204O\MC9004043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20688"/>
            <a:ext cx="18415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142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748464" cy="4525963"/>
          </a:xfrm>
        </p:spPr>
        <p:txBody>
          <a:bodyPr/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2800" dirty="0">
                <a:solidFill>
                  <a:prstClr val="black"/>
                </a:solidFill>
              </a:rPr>
              <a:t>vlastní zdroje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Müller</a:t>
            </a:r>
            <a:r>
              <a:rPr lang="cs-CZ" sz="2800" dirty="0">
                <a:solidFill>
                  <a:prstClr val="black"/>
                </a:solidFill>
              </a:rPr>
              <a:t>, O., OBČANSKÁ VÝCHOVA, 8. roč., 1. </a:t>
            </a:r>
            <a:r>
              <a:rPr lang="cs-CZ" sz="2800" dirty="0" smtClean="0">
                <a:solidFill>
                  <a:prstClr val="black"/>
                </a:solidFill>
              </a:rPr>
              <a:t> vyd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Praha: SEPTIMA, 1995. ISBN 80-85801-37-X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Müller</a:t>
            </a:r>
            <a:r>
              <a:rPr lang="cs-CZ" sz="2800" dirty="0">
                <a:solidFill>
                  <a:prstClr val="black"/>
                </a:solidFill>
              </a:rPr>
              <a:t>, O., VÝCHOVA K OBČANSTVÍ, pracovní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</a:t>
            </a:r>
            <a:r>
              <a:rPr lang="cs-CZ" sz="2800" dirty="0" smtClean="0">
                <a:solidFill>
                  <a:prstClr val="black"/>
                </a:solidFill>
              </a:rPr>
              <a:t>sešit, 3. </a:t>
            </a:r>
            <a:r>
              <a:rPr lang="cs-CZ" sz="2800" dirty="0">
                <a:solidFill>
                  <a:prstClr val="black"/>
                </a:solidFill>
              </a:rPr>
              <a:t>díl, 1. vyd. Praha</a:t>
            </a:r>
            <a:r>
              <a:rPr lang="cs-CZ" sz="2800" dirty="0" smtClean="0">
                <a:solidFill>
                  <a:prstClr val="black"/>
                </a:solidFill>
              </a:rPr>
              <a:t>: </a:t>
            </a:r>
            <a:r>
              <a:rPr lang="cs-CZ" sz="2800" dirty="0">
                <a:solidFill>
                  <a:prstClr val="black"/>
                </a:solidFill>
              </a:rPr>
              <a:t>PARTA, 2009. </a:t>
            </a:r>
          </a:p>
          <a:p>
            <a:pPr marL="0" lvl="0" indent="0">
              <a:buNone/>
            </a:pPr>
            <a:r>
              <a:rPr lang="cs-CZ" sz="2800" dirty="0" smtClean="0">
                <a:solidFill>
                  <a:prstClr val="black"/>
                </a:solidFill>
              </a:rPr>
              <a:t>      </a:t>
            </a:r>
            <a:r>
              <a:rPr lang="cs-CZ" sz="2800" dirty="0">
                <a:solidFill>
                  <a:prstClr val="black"/>
                </a:solidFill>
              </a:rPr>
              <a:t>ISBN </a:t>
            </a:r>
            <a:r>
              <a:rPr lang="cs-CZ" sz="2800" dirty="0" smtClean="0">
                <a:solidFill>
                  <a:prstClr val="black"/>
                </a:solidFill>
              </a:rPr>
              <a:t>978-80-7320-121-0</a:t>
            </a:r>
          </a:p>
          <a:p>
            <a:r>
              <a:rPr lang="cs-CZ" sz="2800" dirty="0" smtClean="0">
                <a:solidFill>
                  <a:prstClr val="black"/>
                </a:solidFill>
              </a:rPr>
              <a:t>  Müller, O., VÝCHOVA K OBČANSTVÍ, 2. díl,   </a:t>
            </a:r>
          </a:p>
          <a:p>
            <a:pPr mar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    1. vyd. PRAHA: PARTA, s.r.o., 2010.</a:t>
            </a:r>
          </a:p>
          <a:p>
            <a:pPr mar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     ISBN 978-80-7320-116-6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  </a:t>
            </a:r>
            <a:r>
              <a:rPr lang="cs-CZ" sz="2800" dirty="0" smtClean="0">
                <a:solidFill>
                  <a:srgbClr val="00B0F0"/>
                </a:solidFill>
                <a:hlinkClick r:id="rId2"/>
              </a:rPr>
              <a:t>http</a:t>
            </a:r>
            <a:r>
              <a:rPr lang="cs-CZ" sz="2800" dirty="0">
                <a:solidFill>
                  <a:prstClr val="black"/>
                </a:solidFill>
                <a:hlinkClick r:id="rId2"/>
              </a:rPr>
              <a:t>://office.microsoft.com</a:t>
            </a:r>
            <a:r>
              <a:rPr lang="cs-CZ" sz="2800" dirty="0">
                <a:solidFill>
                  <a:prstClr val="black"/>
                </a:solidFill>
              </a:rPr>
              <a:t> – </a:t>
            </a:r>
            <a:r>
              <a:rPr lang="cs-CZ" sz="2800" dirty="0" smtClean="0">
                <a:solidFill>
                  <a:prstClr val="black"/>
                </a:solidFill>
              </a:rPr>
              <a:t>kliparty   </a:t>
            </a:r>
          </a:p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  </a:t>
            </a:r>
            <a:r>
              <a:rPr lang="cs-CZ" sz="2800" u="sng" dirty="0">
                <a:solidFill>
                  <a:srgbClr val="00B0F0"/>
                </a:solidFill>
                <a:hlinkClick r:id="rId3"/>
              </a:rPr>
              <a:t>http://</a:t>
            </a:r>
            <a:r>
              <a:rPr lang="cs-CZ" sz="2800" u="sng" dirty="0" smtClean="0">
                <a:solidFill>
                  <a:srgbClr val="00B0F0"/>
                </a:solidFill>
                <a:hlinkClick r:id="rId3"/>
              </a:rPr>
              <a:t>cs.wikipedia.cz</a:t>
            </a:r>
            <a:r>
              <a:rPr lang="cs-CZ" sz="2800" u="sng" dirty="0" smtClean="0">
                <a:solidFill>
                  <a:srgbClr val="00B0F0"/>
                </a:solidFill>
              </a:rPr>
              <a:t> - text</a:t>
            </a:r>
            <a:endParaRPr lang="cs-CZ" sz="2800" u="sng" dirty="0">
              <a:solidFill>
                <a:srgbClr val="00B0F0"/>
              </a:solidFill>
            </a:endParaRPr>
          </a:p>
          <a:p>
            <a:r>
              <a:rPr lang="cs-CZ" sz="2800" u="sng" dirty="0" smtClean="0">
                <a:solidFill>
                  <a:srgbClr val="00B0F0"/>
                </a:solidFill>
              </a:rPr>
              <a:t>    </a:t>
            </a:r>
            <a:endParaRPr lang="cs-CZ" dirty="0" smtClean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</TotalTime>
  <Words>285</Words>
  <Application>Microsoft Office PowerPoint</Application>
  <PresentationFormat>Předvádění na obrazovce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NÁZEV ŠKOLY: Střední odborné učiliště a Základní škola AUTOR: Bc. Lucie Chojnová NÁZEV: VY_32_INOVACE_12_Dětské domovy TÉMA SADY: Občanská výchova DATUM: 5. leden 2012 ČÍSLO PROJEKTU: CZ.1.07/1.4.00/21.0477</vt:lpstr>
      <vt:lpstr>Dětské</vt:lpstr>
      <vt:lpstr>Snímek 3</vt:lpstr>
      <vt:lpstr>- Někdy nastávají situace, kdy dětem jejich okolí neposkytuje potřebnou péči.</vt:lpstr>
      <vt:lpstr>Důvodů, proč se rodiče o svoje děti starat nemohou je více, nejzávažnější jsou:</vt:lpstr>
      <vt:lpstr>Děti bez rodičů mohou žít například: </vt:lpstr>
      <vt:lpstr>Dětský domov</vt:lpstr>
      <vt:lpstr>- Patří sem mládež, kterou je     třeba okamžitě umístit do    náhradní výchovy nahrazující    výchovu rodičů na dobu, než    rozhodne soud.</vt:lpstr>
      <vt:lpstr>Otázky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77</cp:revision>
  <dcterms:created xsi:type="dcterms:W3CDTF">2012-04-21T07:06:25Z</dcterms:created>
  <dcterms:modified xsi:type="dcterms:W3CDTF">2012-07-20T11:37:33Z</dcterms:modified>
</cp:coreProperties>
</file>