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5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8268" autoAdjust="0"/>
  </p:normalViewPr>
  <p:slideViewPr>
    <p:cSldViewPr>
      <p:cViewPr>
        <p:scale>
          <a:sx n="90" d="100"/>
          <a:sy n="90" d="100"/>
        </p:scale>
        <p:origin x="-594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633B0-F3A4-4323-BC35-DE5B32101E67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351C4-26EB-4111-B992-B54443B5E7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B7C6-7C4B-418C-B0F9-7759EDC89E0C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EDD78-0857-4BB4-87A4-8AAC8DF0DC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161C3-A959-4F57-BEF7-8F385720DA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54FE9-172C-40DE-A701-71C5E778FC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3CC0A-6A96-49E4-AFB7-14925A3CBBE1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FA957-B4CC-4B68-9B44-7B28B68DD5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C869-AC25-47D3-A5BD-9268073B8B7B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A71ED-FD7A-41CE-B235-384F198FC0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8BEEB-A51C-4935-BBB5-EEC8FDE1A3C2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CBA48-C3A6-44F0-A06B-4F8216ED1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9F2C-4E9B-45A8-83EE-17A3D021BF25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40FFF-A699-43E9-B22F-5ADEFF91C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571A9-F980-4DD9-A829-E5B6A5F80AC4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FB50-84D3-4A72-97C9-C416E12D22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79F28-07B3-4E41-B136-964321A2033E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80991-B70E-40D8-AFA4-73533EF830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26A4-45A3-4E90-9250-CFFD2F356F26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4AD7-FA43-4E9E-88A1-3358D4D9A0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B88F1-601F-44D3-B833-0175559882DD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FEE-5521-4A03-88CA-2C0DBD90B6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3568DF-82C1-4F21-B850-2F16867731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83858C-7BE5-45F7-A543-16707474F8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</a:t>
            </a:r>
            <a:r>
              <a:rPr lang="cs-CZ" sz="2800" dirty="0" err="1" smtClean="0"/>
              <a:t>Chojnová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VY_32_INOVACE_15_Hospodaření domácnosti</a:t>
            </a:r>
            <a:br>
              <a:rPr lang="cs-CZ" sz="2800" dirty="0" smtClean="0"/>
            </a:br>
            <a:r>
              <a:rPr lang="cs-CZ" sz="2800" dirty="0" smtClean="0"/>
              <a:t>TÉMA SADY: Občanská </a:t>
            </a:r>
            <a:r>
              <a:rPr lang="cs-CZ" sz="2800" dirty="0" smtClean="0">
                <a:latin typeface="Arial" charset="0"/>
              </a:rPr>
              <a:t>výchova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DATUM: 31. leden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0527" y="5013176"/>
            <a:ext cx="8064896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8. </a:t>
            </a:r>
            <a:r>
              <a:rPr lang="cs-CZ" sz="2600" dirty="0" smtClean="0">
                <a:solidFill>
                  <a:schemeClr val="tx1"/>
                </a:solidFill>
              </a:rPr>
              <a:t>ročníku </a:t>
            </a:r>
            <a:r>
              <a:rPr lang="cs-CZ" sz="2600" dirty="0" smtClean="0">
                <a:solidFill>
                  <a:schemeClr val="tx1"/>
                </a:solidFill>
              </a:rPr>
              <a:t>praktické </a:t>
            </a:r>
            <a:r>
              <a:rPr lang="cs-CZ" sz="2600" dirty="0" smtClean="0">
                <a:solidFill>
                  <a:schemeClr val="tx1"/>
                </a:solidFill>
              </a:rPr>
              <a:t>školy </a:t>
            </a:r>
            <a:r>
              <a:rPr lang="cs-CZ" sz="2600" dirty="0" smtClean="0">
                <a:solidFill>
                  <a:schemeClr val="tx1"/>
                </a:solidFill>
              </a:rPr>
              <a:t>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/>
          <a:lstStyle/>
          <a:p>
            <a:r>
              <a:rPr lang="cs-CZ" sz="8800" dirty="0" smtClean="0">
                <a:solidFill>
                  <a:srgbClr val="00B050"/>
                </a:solidFill>
                <a:latin typeface="Arial Black" pitchFamily="34" charset="0"/>
              </a:rPr>
              <a:t>Hospodaření</a:t>
            </a:r>
            <a:endParaRPr lang="cs-CZ" sz="88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3299345"/>
            <a:ext cx="739817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00B050"/>
                </a:solidFill>
                <a:latin typeface="Arial Black" pitchFamily="34" charset="0"/>
              </a:rPr>
              <a:t>domácnosti</a:t>
            </a:r>
            <a:endParaRPr lang="cs-CZ" sz="8800" dirty="0">
              <a:solidFill>
                <a:srgbClr val="00B05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3485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2434282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Na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fungování</a:t>
            </a:r>
            <a:r>
              <a:rPr lang="cs-CZ" sz="4800" dirty="0" smtClean="0">
                <a:latin typeface="Berlin Sans FB" pitchFamily="34" charset="0"/>
              </a:rPr>
              <a:t> každé rodiny má vliv i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úroveň </a:t>
            </a:r>
            <a:r>
              <a:rPr lang="cs-CZ" sz="4800" dirty="0" smtClean="0">
                <a:latin typeface="Berlin Sans FB" pitchFamily="34" charset="0"/>
              </a:rPr>
              <a:t>jejího 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hospodaření v domácnosti.</a:t>
            </a:r>
            <a:endParaRPr lang="cs-CZ" sz="48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pic>
        <p:nvPicPr>
          <p:cNvPr id="1028" name="Picture 4" descr="C:\Users\Lucie\AppData\Local\Microsoft\Windows\Temporary Internet Files\Content.IE5\32HDAXOE\MP9004236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564904"/>
            <a:ext cx="4896544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5512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872208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Dobře</a:t>
            </a:r>
            <a:r>
              <a:rPr lang="cs-CZ" sz="4800" dirty="0" smtClean="0">
                <a:latin typeface="Berlin Sans FB" pitchFamily="34" charset="0"/>
              </a:rPr>
              <a:t> musí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hospodařit</a:t>
            </a:r>
            <a:r>
              <a:rPr lang="cs-CZ" sz="4800" dirty="0" smtClean="0">
                <a:latin typeface="Berlin Sans FB" pitchFamily="34" charset="0"/>
              </a:rPr>
              <a:t> nejen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celá rodina</a:t>
            </a:r>
            <a:r>
              <a:rPr lang="cs-CZ" sz="4800" dirty="0" smtClean="0">
                <a:latin typeface="Berlin Sans FB" pitchFamily="34" charset="0"/>
              </a:rPr>
              <a:t>, ale </a:t>
            </a:r>
            <a:r>
              <a:rPr lang="cs-CZ" sz="4800" u="sng" dirty="0" smtClean="0">
                <a:latin typeface="Berlin Sans FB" pitchFamily="34" charset="0"/>
              </a:rPr>
              <a:t>každý</a:t>
            </a:r>
            <a:r>
              <a:rPr lang="cs-CZ" sz="4800" dirty="0" smtClean="0">
                <a:latin typeface="Berlin Sans FB" pitchFamily="34" charset="0"/>
              </a:rPr>
              <a:t> její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člen.</a:t>
            </a:r>
            <a:endParaRPr lang="cs-CZ" sz="48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pic>
        <p:nvPicPr>
          <p:cNvPr id="2051" name="Picture 3" descr="C:\Users\Lucie\AppData\Local\Microsoft\Windows\Temporary Internet Files\Content.IE5\MD5YQW23\MP9004089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2936"/>
            <a:ext cx="376169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089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cs-CZ" sz="4800" dirty="0" smtClean="0">
                <a:latin typeface="Berlin Sans FB" pitchFamily="34" charset="0"/>
              </a:rPr>
              <a:t>- Důležitý je </a:t>
            </a:r>
            <a:r>
              <a:rPr lang="cs-CZ" sz="6600" b="1" u="sng" dirty="0" smtClean="0">
                <a:solidFill>
                  <a:srgbClr val="00B050"/>
                </a:solidFill>
                <a:latin typeface="Berlin Sans FB" pitchFamily="34" charset="0"/>
              </a:rPr>
              <a:t>rozpočet.</a:t>
            </a:r>
            <a:endParaRPr lang="cs-CZ" sz="6600" b="1" u="sng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2060848"/>
            <a:ext cx="8597225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>
                <a:latin typeface="Berlin Sans FB" pitchFamily="34" charset="0"/>
              </a:rPr>
              <a:t>=</a:t>
            </a:r>
            <a:r>
              <a:rPr lang="cs-CZ" sz="4800" dirty="0" smtClean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ten se skládá </a:t>
            </a:r>
            <a:r>
              <a:rPr lang="cs-CZ" sz="4800" dirty="0" smtClean="0">
                <a:latin typeface="Berlin Sans FB" pitchFamily="34" charset="0"/>
              </a:rPr>
              <a:t>z 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příjmů, </a:t>
            </a:r>
            <a:r>
              <a:rPr lang="cs-CZ" sz="4400" b="1" dirty="0" smtClean="0">
                <a:latin typeface="Berlin Sans FB" pitchFamily="34" charset="0"/>
              </a:rPr>
              <a:t>to je</a:t>
            </a:r>
            <a:r>
              <a:rPr lang="cs-CZ" sz="4400" dirty="0" smtClean="0">
                <a:latin typeface="Berlin Sans FB" pitchFamily="34" charset="0"/>
              </a:rPr>
              <a:t> </a:t>
            </a:r>
            <a:endParaRPr lang="cs-CZ" sz="4400" dirty="0" smtClean="0">
              <a:latin typeface="Berlin Sans FB" pitchFamily="34" charset="0"/>
            </a:endParaRPr>
          </a:p>
          <a:p>
            <a:r>
              <a:rPr lang="cs-CZ" sz="4400" dirty="0">
                <a:solidFill>
                  <a:srgbClr val="00B050"/>
                </a:solidFill>
                <a:latin typeface="Berlin Sans FB" pitchFamily="34" charset="0"/>
              </a:rPr>
              <a:t> 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  </a:t>
            </a:r>
            <a:r>
              <a:rPr lang="cs-CZ" sz="4400" dirty="0" smtClean="0">
                <a:latin typeface="Berlin Sans FB" pitchFamily="34" charset="0"/>
              </a:rPr>
              <a:t>z peněz, které domácnost získá</a:t>
            </a:r>
            <a:endParaRPr lang="cs-CZ" sz="44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4149080"/>
            <a:ext cx="79303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=                        z 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výdajů </a:t>
            </a:r>
          </a:p>
          <a:p>
            <a:r>
              <a:rPr lang="cs-CZ" sz="4800" b="1" dirty="0">
                <a:solidFill>
                  <a:srgbClr val="00B050"/>
                </a:solidFill>
                <a:latin typeface="Berlin Sans FB" pitchFamily="34" charset="0"/>
              </a:rPr>
              <a:t> 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  </a:t>
            </a:r>
            <a:r>
              <a:rPr lang="cs-CZ" sz="4800" dirty="0" smtClean="0">
                <a:latin typeface="Berlin Sans FB" pitchFamily="34" charset="0"/>
              </a:rPr>
              <a:t>z peněz, které domácnost </a:t>
            </a:r>
            <a:endParaRPr lang="cs-CZ" sz="4800" dirty="0" smtClean="0">
              <a:latin typeface="Berlin Sans FB" pitchFamily="34" charset="0"/>
            </a:endParaRPr>
          </a:p>
          <a:p>
            <a:r>
              <a:rPr lang="cs-CZ" sz="4800" dirty="0" smtClean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</a:t>
            </a:r>
            <a:r>
              <a:rPr lang="cs-CZ" sz="4800" dirty="0" smtClean="0">
                <a:latin typeface="Berlin Sans FB" pitchFamily="34" charset="0"/>
              </a:rPr>
              <a:t>utratí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  </a:t>
            </a:r>
            <a:r>
              <a:rPr lang="cs-CZ" sz="4800" dirty="0" smtClean="0">
                <a:latin typeface="Berlin Sans FB" pitchFamily="34" charset="0"/>
              </a:rPr>
              <a:t>        </a:t>
            </a:r>
            <a:endParaRPr lang="cs-CZ" sz="48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010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2592288"/>
          </a:xfrm>
        </p:spPr>
        <p:txBody>
          <a:bodyPr/>
          <a:lstStyle/>
          <a:p>
            <a:pPr algn="l"/>
            <a:r>
              <a:rPr lang="cs-CZ" sz="4800" b="1" dirty="0" smtClean="0">
                <a:solidFill>
                  <a:srgbClr val="FFFF00"/>
                </a:solidFill>
                <a:latin typeface="Berlin Sans FB" pitchFamily="34" charset="0"/>
              </a:rPr>
              <a:t>Zlaté pravidlo, </a:t>
            </a:r>
            <a:r>
              <a:rPr lang="cs-CZ" sz="4800" dirty="0" smtClean="0">
                <a:latin typeface="Berlin Sans FB" pitchFamily="34" charset="0"/>
              </a:rPr>
              <a:t>které by mělo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platit </a:t>
            </a:r>
            <a:r>
              <a:rPr lang="cs-CZ" sz="4800" dirty="0" smtClean="0">
                <a:latin typeface="Berlin Sans FB" pitchFamily="34" charset="0"/>
              </a:rPr>
              <a:t>v každé domácnosti </a:t>
            </a:r>
            <a:r>
              <a:rPr lang="cs-CZ" sz="7200" dirty="0" smtClean="0">
                <a:solidFill>
                  <a:srgbClr val="00B050"/>
                </a:solidFill>
                <a:latin typeface="Berlin Sans FB" pitchFamily="34" charset="0"/>
              </a:rPr>
              <a:t>zní</a:t>
            </a:r>
            <a:r>
              <a:rPr lang="cs-CZ" sz="7200" b="1" dirty="0" smtClean="0">
                <a:solidFill>
                  <a:srgbClr val="00B050"/>
                </a:solidFill>
                <a:latin typeface="Berlin Sans FB" pitchFamily="34" charset="0"/>
              </a:rPr>
              <a:t>:</a:t>
            </a:r>
            <a:endParaRPr lang="cs-CZ" sz="72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180528" y="2886073"/>
            <a:ext cx="8525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 =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Výdaje </a:t>
            </a:r>
            <a:r>
              <a:rPr lang="cs-CZ" sz="4800" dirty="0" smtClean="0">
                <a:latin typeface="Berlin Sans FB" pitchFamily="34" charset="0"/>
              </a:rPr>
              <a:t>by neměly převyšovat </a:t>
            </a:r>
          </a:p>
          <a:p>
            <a:r>
              <a:rPr lang="cs-CZ" sz="4800" dirty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 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příjmy</a:t>
            </a:r>
            <a:endParaRPr lang="cs-CZ" sz="48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87249" y="4437112"/>
            <a:ext cx="51074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>
                <a:latin typeface="Berlin Sans FB" pitchFamily="34" charset="0"/>
              </a:rPr>
              <a:t>v</a:t>
            </a:r>
            <a:r>
              <a:rPr lang="cs-CZ" sz="4000" b="1" u="sng" dirty="0" smtClean="0">
                <a:latin typeface="Berlin Sans FB" pitchFamily="34" charset="0"/>
              </a:rPr>
              <a:t> opačném případě:</a:t>
            </a:r>
            <a:endParaRPr lang="cs-CZ" sz="4000" b="1" u="sng" dirty="0"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5144998"/>
            <a:ext cx="90263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latin typeface="Berlin Sans FB" pitchFamily="34" charset="0"/>
              </a:rPr>
              <a:t>=</a:t>
            </a:r>
            <a:r>
              <a:rPr lang="cs-CZ" sz="4800" dirty="0" smtClean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si </a:t>
            </a:r>
            <a:r>
              <a:rPr lang="cs-CZ" sz="4800" dirty="0" smtClean="0">
                <a:latin typeface="Berlin Sans FB" pitchFamily="34" charset="0"/>
              </a:rPr>
              <a:t>totiž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domácnost </a:t>
            </a:r>
            <a:r>
              <a:rPr lang="cs-CZ" sz="3600" dirty="0" smtClean="0">
                <a:latin typeface="Berlin Sans FB" pitchFamily="34" charset="0"/>
              </a:rPr>
              <a:t>(</a:t>
            </a:r>
            <a:r>
              <a:rPr lang="cs-CZ" sz="3600" dirty="0" smtClean="0">
                <a:latin typeface="Berlin Sans FB" pitchFamily="34" charset="0"/>
              </a:rPr>
              <a:t>rodina, </a:t>
            </a:r>
            <a:r>
              <a:rPr lang="cs-CZ" sz="3600" dirty="0" smtClean="0">
                <a:latin typeface="Berlin Sans FB" pitchFamily="34" charset="0"/>
              </a:rPr>
              <a:t>jednotlivec) </a:t>
            </a:r>
            <a:r>
              <a:rPr lang="cs-CZ" sz="4800" dirty="0" smtClean="0">
                <a:latin typeface="Berlin Sans FB" pitchFamily="34" charset="0"/>
              </a:rPr>
              <a:t>vytváří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dluh. </a:t>
            </a:r>
            <a:endParaRPr lang="cs-CZ" sz="4800" dirty="0">
              <a:solidFill>
                <a:srgbClr val="00B050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46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/>
          <a:lstStyle/>
          <a:p>
            <a:r>
              <a:rPr lang="cs-CZ" sz="6000" b="1" dirty="0" smtClean="0">
                <a:solidFill>
                  <a:srgbClr val="00B050"/>
                </a:solidFill>
                <a:latin typeface="Berlin Sans FB" pitchFamily="34" charset="0"/>
              </a:rPr>
              <a:t>Pamatujte</a:t>
            </a:r>
            <a:endParaRPr lang="cs-CZ" sz="60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pic>
        <p:nvPicPr>
          <p:cNvPr id="3074" name="Picture 2" descr="C:\Users\Lucie\AppData\Local\Microsoft\Windows\Temporary Internet Files\Content.IE5\Z6QZ204O\MC9002403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4664"/>
            <a:ext cx="273630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1772816"/>
            <a:ext cx="22974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  <a:latin typeface="Berlin Sans FB" pitchFamily="34" charset="0"/>
              </a:rPr>
              <a:t>Dluh</a:t>
            </a:r>
            <a:endParaRPr lang="cs-CZ" sz="72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0" y="3752780"/>
            <a:ext cx="81692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cs-CZ" sz="4800" dirty="0" smtClean="0">
                <a:latin typeface="Berlin Sans FB" pitchFamily="34" charset="0"/>
              </a:rPr>
              <a:t>Je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nepříjemný </a:t>
            </a:r>
          </a:p>
          <a:p>
            <a:r>
              <a:rPr lang="cs-CZ" sz="4800" dirty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                a také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nebezpečný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!</a:t>
            </a:r>
            <a:endParaRPr lang="cs-CZ" sz="48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312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273" y="0"/>
            <a:ext cx="8229600" cy="3226370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Rodina</a:t>
            </a:r>
            <a:r>
              <a:rPr lang="cs-CZ" sz="4800" dirty="0" smtClean="0">
                <a:latin typeface="Berlin Sans FB" pitchFamily="34" charset="0"/>
              </a:rPr>
              <a:t>, její </a:t>
            </a:r>
            <a:r>
              <a:rPr lang="cs-CZ" sz="4800" dirty="0" smtClean="0">
                <a:latin typeface="Berlin Sans FB" pitchFamily="34" charset="0"/>
              </a:rPr>
              <a:t>členové </a:t>
            </a:r>
            <a:r>
              <a:rPr lang="cs-CZ" sz="4800" dirty="0" smtClean="0">
                <a:latin typeface="Berlin Sans FB" pitchFamily="34" charset="0"/>
              </a:rPr>
              <a:t>by měli být podle svých zkušeností připraveni na </a:t>
            </a:r>
            <a:r>
              <a:rPr lang="cs-CZ" sz="4800" b="1" u="sng" dirty="0" smtClean="0">
                <a:solidFill>
                  <a:srgbClr val="00B050"/>
                </a:solidFill>
                <a:latin typeface="Berlin Sans FB" pitchFamily="34" charset="0"/>
              </a:rPr>
              <a:t>výdaje nečekané a neovlivnitelné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.</a:t>
            </a:r>
            <a:endParaRPr lang="cs-CZ" sz="48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67744" y="4021496"/>
            <a:ext cx="45031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-</a:t>
            </a:r>
            <a:r>
              <a:rPr lang="cs-CZ" sz="4800" b="1" dirty="0" smtClean="0">
                <a:latin typeface="Berlin Sans FB" pitchFamily="34" charset="0"/>
              </a:rPr>
              <a:t>mohou to být:</a:t>
            </a:r>
            <a:endParaRPr lang="cs-CZ" sz="4800" b="1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967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92696"/>
            <a:ext cx="894173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různé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opravy </a:t>
            </a:r>
            <a:r>
              <a:rPr lang="cs-CZ" sz="4800" dirty="0" smtClean="0">
                <a:latin typeface="Berlin Sans FB" pitchFamily="34" charset="0"/>
              </a:rPr>
              <a:t>domácích spotřebičů</a:t>
            </a:r>
            <a:endParaRPr lang="cs-CZ" sz="4800" dirty="0">
              <a:latin typeface="Berlin Sans FB" pitchFamily="34" charset="0"/>
            </a:endParaRPr>
          </a:p>
        </p:txBody>
      </p:sp>
      <p:pic>
        <p:nvPicPr>
          <p:cNvPr id="4098" name="Picture 2" descr="C:\Users\Lucie\AppData\Local\Microsoft\Windows\Temporary Internet Files\Content.IE5\Z6QZ204O\MC9002289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0648"/>
            <a:ext cx="208823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47864" y="2852936"/>
            <a:ext cx="7296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atin typeface="Berlin Sans FB" pitchFamily="34" charset="0"/>
              </a:rPr>
              <a:t>či</a:t>
            </a:r>
            <a:endParaRPr lang="cs-CZ" sz="4800" b="1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68884" y="4725144"/>
            <a:ext cx="48285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 - rodinné události</a:t>
            </a:r>
            <a:endParaRPr lang="cs-CZ" sz="4800" dirty="0">
              <a:latin typeface="Berlin Sans FB" pitchFamily="34" charset="0"/>
            </a:endParaRPr>
          </a:p>
        </p:txBody>
      </p:sp>
      <p:pic>
        <p:nvPicPr>
          <p:cNvPr id="4099" name="Picture 3" descr="C:\Users\Lucie\AppData\Local\Microsoft\Windows\Temporary Internet Files\Content.IE5\SFB0X6VD\MC9002956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118695"/>
            <a:ext cx="2088232" cy="240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096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2252" y="260648"/>
            <a:ext cx="9196251" cy="3298378"/>
          </a:xfrm>
        </p:spPr>
        <p:txBody>
          <a:bodyPr/>
          <a:lstStyle/>
          <a:p>
            <a:pPr algn="l"/>
            <a:r>
              <a:rPr lang="cs-CZ" sz="4800" b="1" u="sng" dirty="0" smtClean="0">
                <a:solidFill>
                  <a:srgbClr val="00B050"/>
                </a:solidFill>
                <a:latin typeface="Berlin Sans FB" pitchFamily="34" charset="0"/>
              </a:rPr>
              <a:t>Ovlivnitelné výdaje</a:t>
            </a:r>
            <a:r>
              <a:rPr lang="cs-CZ" sz="4800" dirty="0" smtClean="0">
                <a:latin typeface="Berlin Sans FB" pitchFamily="34" charset="0"/>
              </a:rPr>
              <a:t/>
            </a:r>
            <a:br>
              <a:rPr lang="cs-CZ" sz="4800" dirty="0" smtClean="0">
                <a:latin typeface="Berlin Sans FB" pitchFamily="34" charset="0"/>
              </a:rPr>
            </a:br>
            <a:r>
              <a:rPr lang="cs-CZ" sz="4800" dirty="0" smtClean="0">
                <a:latin typeface="Berlin Sans FB" pitchFamily="34" charset="0"/>
              </a:rPr>
              <a:t> - souvisejí se spotřebováním   elektrické energie, telefonováním, používáním vody apod.</a:t>
            </a:r>
            <a:endParaRPr lang="cs-CZ" sz="4800" dirty="0">
              <a:latin typeface="Berlin Sans FB" pitchFamily="34" charset="0"/>
            </a:endParaRPr>
          </a:p>
        </p:txBody>
      </p:sp>
      <p:pic>
        <p:nvPicPr>
          <p:cNvPr id="5122" name="Picture 2" descr="C:\Users\Lucie\AppData\Local\Microsoft\Windows\Temporary Internet Files\Content.IE5\Z6QZ204O\MC9003840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08920"/>
            <a:ext cx="252028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509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Na </a:t>
            </a:r>
            <a:r>
              <a:rPr lang="cs-CZ" sz="4800" dirty="0" smtClean="0">
                <a:solidFill>
                  <a:srgbClr val="00B050"/>
                </a:solidFill>
                <a:latin typeface="Berlin Sans FB" pitchFamily="34" charset="0"/>
              </a:rPr>
              <a:t>hospodaření domácnosti   </a:t>
            </a:r>
            <a:r>
              <a:rPr lang="cs-CZ" sz="4800" dirty="0" smtClean="0">
                <a:latin typeface="Berlin Sans FB" pitchFamily="34" charset="0"/>
              </a:rPr>
              <a:t>by se měly podílet také </a:t>
            </a:r>
            <a:r>
              <a:rPr lang="cs-CZ" sz="4800" b="1" dirty="0" smtClean="0">
                <a:solidFill>
                  <a:srgbClr val="00B050"/>
                </a:solidFill>
                <a:latin typeface="Berlin Sans FB" pitchFamily="34" charset="0"/>
              </a:rPr>
              <a:t>děti.</a:t>
            </a:r>
            <a:endParaRPr lang="cs-CZ" sz="4800" b="1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98" y="3072348"/>
            <a:ext cx="894276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400" u="sng" dirty="0" smtClean="0">
                <a:solidFill>
                  <a:srgbClr val="00B050"/>
                </a:solidFill>
                <a:latin typeface="Berlin Sans FB" pitchFamily="34" charset="0"/>
              </a:rPr>
              <a:t>Je vhodné</a:t>
            </a:r>
            <a:r>
              <a:rPr lang="cs-CZ" sz="4400" dirty="0" smtClean="0">
                <a:latin typeface="Berlin Sans FB" pitchFamily="34" charset="0"/>
              </a:rPr>
              <a:t>, když děti mají</a:t>
            </a:r>
          </a:p>
          <a:p>
            <a:r>
              <a:rPr lang="cs-CZ" sz="4400" dirty="0">
                <a:latin typeface="Berlin Sans FB" pitchFamily="34" charset="0"/>
              </a:rPr>
              <a:t>p</a:t>
            </a:r>
            <a:r>
              <a:rPr lang="cs-CZ" sz="4400" dirty="0" smtClean="0">
                <a:latin typeface="Berlin Sans FB" pitchFamily="34" charset="0"/>
              </a:rPr>
              <a:t>ravidelné 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kapesné</a:t>
            </a:r>
            <a:r>
              <a:rPr lang="cs-CZ" sz="4400" dirty="0" smtClean="0">
                <a:latin typeface="Berlin Sans FB" pitchFamily="34" charset="0"/>
              </a:rPr>
              <a:t> a k němu </a:t>
            </a:r>
          </a:p>
          <a:p>
            <a:r>
              <a:rPr lang="cs-CZ" sz="4400" dirty="0">
                <a:latin typeface="Berlin Sans FB" pitchFamily="34" charset="0"/>
              </a:rPr>
              <a:t>o</a:t>
            </a:r>
            <a:r>
              <a:rPr lang="cs-CZ" sz="4400" dirty="0" smtClean="0">
                <a:latin typeface="Berlin Sans FB" pitchFamily="34" charset="0"/>
              </a:rPr>
              <a:t>bčas příležitost si něco doma </a:t>
            </a:r>
          </a:p>
          <a:p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přivydělat. </a:t>
            </a:r>
            <a:r>
              <a:rPr lang="cs-CZ" sz="4400" dirty="0" smtClean="0">
                <a:latin typeface="Berlin Sans FB" pitchFamily="34" charset="0"/>
              </a:rPr>
              <a:t>Ale ne za běžné 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domácí</a:t>
            </a:r>
          </a:p>
          <a:p>
            <a:r>
              <a:rPr lang="cs-CZ" sz="4400" dirty="0">
                <a:solidFill>
                  <a:srgbClr val="00B050"/>
                </a:solidFill>
                <a:latin typeface="Berlin Sans FB" pitchFamily="34" charset="0"/>
              </a:rPr>
              <a:t>p</a:t>
            </a:r>
            <a:r>
              <a:rPr lang="cs-CZ" sz="4400" dirty="0" smtClean="0">
                <a:solidFill>
                  <a:srgbClr val="00B050"/>
                </a:solidFill>
                <a:latin typeface="Berlin Sans FB" pitchFamily="34" charset="0"/>
              </a:rPr>
              <a:t>ráce – ty jsou jejich </a:t>
            </a:r>
            <a:r>
              <a:rPr lang="cs-CZ" sz="4400" b="1" dirty="0" smtClean="0">
                <a:solidFill>
                  <a:srgbClr val="00B050"/>
                </a:solidFill>
                <a:latin typeface="Berlin Sans FB" pitchFamily="34" charset="0"/>
              </a:rPr>
              <a:t>povinností!</a:t>
            </a:r>
            <a:endParaRPr lang="cs-CZ" sz="4400" b="1" dirty="0">
              <a:latin typeface="Berlin Sans FB" pitchFamily="34" charset="0"/>
            </a:endParaRPr>
          </a:p>
        </p:txBody>
      </p:sp>
      <p:pic>
        <p:nvPicPr>
          <p:cNvPr id="6147" name="Picture 3" descr="C:\Users\Lucie\AppData\Local\Microsoft\Windows\Temporary Internet Files\Content.IE5\Z6QZ204O\MC90044193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11300"/>
            <a:ext cx="2148483" cy="170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775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0206" y="274638"/>
            <a:ext cx="6156684" cy="1143000"/>
          </a:xfrm>
        </p:spPr>
        <p:txBody>
          <a:bodyPr/>
          <a:lstStyle/>
          <a:p>
            <a:r>
              <a:rPr lang="cs-CZ" sz="8000" dirty="0" smtClean="0">
                <a:solidFill>
                  <a:srgbClr val="00B050"/>
                </a:solidFill>
                <a:latin typeface="Berlin Sans FB" pitchFamily="34" charset="0"/>
              </a:rPr>
              <a:t>  Otázky</a:t>
            </a:r>
            <a:endParaRPr lang="cs-CZ" sz="80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pic>
        <p:nvPicPr>
          <p:cNvPr id="7172" name="Picture 4" descr="C:\Users\Lucie\AppData\Local\Microsoft\Windows\Temporary Internet Files\Content.IE5\32HDAXOE\MC9002321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8640"/>
            <a:ext cx="280831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887" y="2057828"/>
            <a:ext cx="90216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cs-CZ" sz="4000" dirty="0" smtClean="0">
                <a:latin typeface="Berlin Sans FB" pitchFamily="34" charset="0"/>
              </a:rPr>
              <a:t>Z čeho se skládá rozpočet každé</a:t>
            </a:r>
          </a:p>
          <a:p>
            <a:r>
              <a:rPr lang="cs-CZ" sz="4000" dirty="0">
                <a:latin typeface="Berlin Sans FB" pitchFamily="34" charset="0"/>
              </a:rPr>
              <a:t> </a:t>
            </a:r>
            <a:r>
              <a:rPr lang="cs-CZ" sz="4000" dirty="0" smtClean="0">
                <a:latin typeface="Berlin Sans FB" pitchFamily="34" charset="0"/>
              </a:rPr>
              <a:t>     domácnosti</a:t>
            </a:r>
            <a:r>
              <a:rPr lang="cs-CZ" sz="4000" dirty="0" smtClean="0">
                <a:solidFill>
                  <a:srgbClr val="00B050"/>
                </a:solidFill>
                <a:latin typeface="Berlin Sans FB" pitchFamily="34" charset="0"/>
              </a:rPr>
              <a:t>?</a:t>
            </a:r>
          </a:p>
          <a:p>
            <a:endParaRPr lang="cs-CZ" sz="40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21039" y="3441194"/>
            <a:ext cx="80973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Berlin Sans FB" pitchFamily="34" charset="0"/>
              </a:rPr>
              <a:t>2.   Co je to dluh</a:t>
            </a:r>
            <a:r>
              <a:rPr lang="cs-CZ" sz="4000" dirty="0" smtClean="0">
                <a:solidFill>
                  <a:srgbClr val="00B050"/>
                </a:solidFill>
                <a:latin typeface="Berlin Sans FB" pitchFamily="34" charset="0"/>
              </a:rPr>
              <a:t>?</a:t>
            </a:r>
            <a:endParaRPr lang="cs-CZ" sz="40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887" y="4328025"/>
            <a:ext cx="1049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 startAt="3"/>
            </a:pPr>
            <a:r>
              <a:rPr lang="cs-CZ" sz="4000" dirty="0" smtClean="0">
                <a:latin typeface="Berlin Sans FB" pitchFamily="34" charset="0"/>
              </a:rPr>
              <a:t>Jaké nečekané výdaje mohou </a:t>
            </a:r>
            <a:r>
              <a:rPr lang="cs-CZ" sz="4000" dirty="0" smtClean="0">
                <a:latin typeface="Berlin Sans FB" pitchFamily="34" charset="0"/>
              </a:rPr>
              <a:t>                  člověka</a:t>
            </a:r>
            <a:r>
              <a:rPr lang="cs-CZ" sz="4000" dirty="0" smtClean="0">
                <a:latin typeface="Berlin Sans FB" pitchFamily="34" charset="0"/>
              </a:rPr>
              <a:t> </a:t>
            </a:r>
            <a:r>
              <a:rPr lang="cs-CZ" sz="4000" dirty="0" smtClean="0">
                <a:latin typeface="Berlin Sans FB" pitchFamily="34" charset="0"/>
              </a:rPr>
              <a:t>překvapit</a:t>
            </a:r>
            <a:r>
              <a:rPr lang="cs-CZ" sz="4000" dirty="0" smtClean="0">
                <a:solidFill>
                  <a:srgbClr val="00B050"/>
                </a:solidFill>
                <a:latin typeface="Berlin Sans FB" pitchFamily="34" charset="0"/>
              </a:rPr>
              <a:t>?</a:t>
            </a:r>
            <a:endParaRPr lang="cs-CZ" sz="4000" dirty="0">
              <a:solidFill>
                <a:srgbClr val="00B050"/>
              </a:solidFill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338" y="5805264"/>
            <a:ext cx="10275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Berlin Sans FB" pitchFamily="34" charset="0"/>
              </a:rPr>
              <a:t>4.   Které výdaje může člověk ovlivnit</a:t>
            </a:r>
            <a:r>
              <a:rPr lang="cs-CZ" sz="4000" dirty="0" smtClean="0">
                <a:solidFill>
                  <a:srgbClr val="00B050"/>
                </a:solidFill>
                <a:latin typeface="Berlin Sans FB" pitchFamily="34" charset="0"/>
              </a:rPr>
              <a:t>?</a:t>
            </a:r>
            <a:endParaRPr lang="cs-CZ" sz="4000" dirty="0">
              <a:solidFill>
                <a:srgbClr val="00B050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237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/>
          <a:lstStyle/>
          <a:p>
            <a:r>
              <a:rPr lang="cs-CZ" dirty="0" smtClean="0"/>
              <a:t> vlastní zdroje</a:t>
            </a:r>
          </a:p>
          <a:p>
            <a:r>
              <a:rPr lang="cs-CZ" dirty="0" smtClean="0">
                <a:hlinkClick r:id="rId2"/>
              </a:rPr>
              <a:t> http://office.microsoft.com</a:t>
            </a:r>
            <a:r>
              <a:rPr lang="cs-CZ" dirty="0" smtClean="0"/>
              <a:t> – kliparty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Müller</a:t>
            </a:r>
            <a:r>
              <a:rPr lang="cs-CZ" sz="2800" dirty="0">
                <a:solidFill>
                  <a:prstClr val="black"/>
                </a:solidFill>
              </a:rPr>
              <a:t>, O., OBČANSKÁ VÝCHOVA, 8. roč., 1.  vyd.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Praha: SEPTIMA, 1995. ISBN 80-85801-37-X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 Müller, O., VÝCHOVA K OBČANSTVÍ, pracovní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sešit, 3. díl, 1. vyd. Praha: PARTA, 2009. 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ISBN 978-80-7320-121-0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 Müller, O., VÝCHOVA K OBČANSTVÍ, 2. díl,   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1. vyd. PRAHA: PARTA, s.r.o., 2010.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</a:rPr>
              <a:t>      ISBN 978-80-7320-116-6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336</Words>
  <Application>Microsoft Office PowerPoint</Application>
  <PresentationFormat>Předvádění na obrazovce (4:3)</PresentationFormat>
  <Paragraphs>50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NÁZEV ŠKOLY: Střední odborné učiliště a Základní škola AUTOR: Bc. Lucie Chojnová NÁZEV: VY_32_INOVACE_15_Hospodaření domácnosti TÉMA SADY: Občanská výchova DATUM: 31. leden 2012 ČÍSLO PROJEKTU: CZ.1.07/1.4.00/21.0477</vt:lpstr>
      <vt:lpstr>Hospodaření</vt:lpstr>
      <vt:lpstr>- Na fungování každé rodiny má vliv i úroveň jejího hospodaření v domácnosti.</vt:lpstr>
      <vt:lpstr>- Dobře musí hospodařit nejen celá rodina, ale každý její člen.</vt:lpstr>
      <vt:lpstr>- Důležitý je rozpočet.</vt:lpstr>
      <vt:lpstr>Zlaté pravidlo, které by mělo platit v každé domácnosti zní:</vt:lpstr>
      <vt:lpstr>Pamatujte</vt:lpstr>
      <vt:lpstr>- Rodina, její členové by měli být podle svých zkušeností připraveni na výdaje nečekané a neovlivnitelné.</vt:lpstr>
      <vt:lpstr>- různé opravy domácích spotřebičů</vt:lpstr>
      <vt:lpstr>Ovlivnitelné výdaje  - souvisejí se spotřebováním   elektrické energie, telefonováním, používáním vody apod.</vt:lpstr>
      <vt:lpstr>- Na hospodaření domácnosti   by se měly podílet také děti.</vt:lpstr>
      <vt:lpstr>  Otázky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Dum</cp:lastModifiedBy>
  <cp:revision>76</cp:revision>
  <dcterms:created xsi:type="dcterms:W3CDTF">2012-04-21T07:06:25Z</dcterms:created>
  <dcterms:modified xsi:type="dcterms:W3CDTF">2012-07-20T11:46:17Z</dcterms:modified>
</cp:coreProperties>
</file>