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8" r:id="rId8"/>
    <p:sldId id="266" r:id="rId9"/>
    <p:sldId id="267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4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33B0-F3A4-4323-BC35-DE5B32101E67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351C4-26EB-4111-B992-B54443B5E7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B7C6-7C4B-418C-B0F9-7759EDC89E0C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DD78-0857-4BB4-87A4-8AAC8DF0DC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161C3-A959-4F57-BEF7-8F385720DA2A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4FE9-172C-40DE-A701-71C5E778FC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CC0A-6A96-49E4-AFB7-14925A3CBBE1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FA957-B4CC-4B68-9B44-7B28B68DD5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AC869-AC25-47D3-A5BD-9268073B8B7B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71ED-FD7A-41CE-B235-384F198FC0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BEEB-A51C-4935-BBB5-EEC8FDE1A3C2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BA48-C3A6-44F0-A06B-4F8216ED12F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B9F2C-4E9B-45A8-83EE-17A3D021BF25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0FFF-A699-43E9-B22F-5ADEFF91C9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71A9-F980-4DD9-A829-E5B6A5F80AC4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9FB50-84D3-4A72-97C9-C416E12D22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79F28-07B3-4E41-B136-964321A2033E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80991-B70E-40D8-AFA4-73533EF830D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26A4-45A3-4E90-9250-CFFD2F356F26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A4AD7-FA43-4E9E-88A1-3358D4D9A0C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88F1-601F-44D3-B833-0175559882DD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AFEE-5521-4A03-88CA-2C0DBD90B6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568DF-82C1-4F21-B850-2F168677312A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83858C-7BE5-45F7-A543-16707474F8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cs.wikipedia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VY_32_INOVACE_17_Právní dokumenty občana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- cestovní pas</a:t>
            </a:r>
            <a:br>
              <a:rPr lang="cs-CZ" sz="2800" dirty="0" smtClean="0"/>
            </a:br>
            <a:r>
              <a:rPr lang="cs-CZ" sz="2800" dirty="0" smtClean="0"/>
              <a:t>TÉMA SADY: Občanská </a:t>
            </a:r>
            <a:r>
              <a:rPr lang="cs-CZ" sz="2800" dirty="0" smtClean="0">
                <a:latin typeface="Arial" charset="0"/>
              </a:rPr>
              <a:t>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DATUM: 3. únor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4869160"/>
            <a:ext cx="813690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8. </a:t>
            </a:r>
            <a:r>
              <a:rPr lang="cs-CZ" sz="2600" dirty="0" smtClean="0">
                <a:solidFill>
                  <a:schemeClr val="tx1"/>
                </a:solidFill>
              </a:rPr>
              <a:t>ročníku </a:t>
            </a:r>
            <a:r>
              <a:rPr lang="cs-CZ" sz="2600" dirty="0" smtClean="0">
                <a:solidFill>
                  <a:schemeClr val="tx1"/>
                </a:solidFill>
              </a:rPr>
              <a:t>praktické </a:t>
            </a:r>
            <a:r>
              <a:rPr lang="cs-CZ" sz="2600" dirty="0" smtClean="0">
                <a:solidFill>
                  <a:schemeClr val="tx1"/>
                </a:solidFill>
              </a:rPr>
              <a:t>školy </a:t>
            </a:r>
            <a:r>
              <a:rPr lang="cs-CZ" sz="2600" dirty="0" smtClean="0">
                <a:solidFill>
                  <a:schemeClr val="tx1"/>
                </a:solidFill>
              </a:rPr>
              <a:t>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32656" y="260648"/>
            <a:ext cx="8229600" cy="1143000"/>
          </a:xfrm>
        </p:spPr>
        <p:txBody>
          <a:bodyPr/>
          <a:lstStyle/>
          <a:p>
            <a:r>
              <a:rPr lang="cs-CZ" sz="8800" dirty="0" smtClean="0">
                <a:solidFill>
                  <a:srgbClr val="FF0000"/>
                </a:solidFill>
                <a:latin typeface="Berlin Sans FB" pitchFamily="34" charset="0"/>
              </a:rPr>
              <a:t>Právní</a:t>
            </a:r>
            <a:endParaRPr lang="cs-CZ" sz="8800" dirty="0">
              <a:solidFill>
                <a:srgbClr val="FF0000"/>
              </a:solidFill>
              <a:latin typeface="Berlin Sans FB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3355" y="2254326"/>
            <a:ext cx="563327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Berlin Sans FB" pitchFamily="34" charset="0"/>
              </a:rPr>
              <a:t>dokumenty</a:t>
            </a:r>
            <a:endParaRPr lang="cs-CZ" sz="8800" dirty="0">
              <a:solidFill>
                <a:srgbClr val="FF0000"/>
              </a:solidFill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9912" y="4869160"/>
            <a:ext cx="37914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Berlin Sans FB" pitchFamily="34" charset="0"/>
              </a:rPr>
              <a:t>občana</a:t>
            </a:r>
            <a:endParaRPr lang="cs-CZ" sz="8800" dirty="0">
              <a:solidFill>
                <a:srgbClr val="FF0000"/>
              </a:solidFill>
              <a:latin typeface="Berlin Sans FB" pitchFamily="34" charset="0"/>
            </a:endParaRPr>
          </a:p>
        </p:txBody>
      </p:sp>
      <p:pic>
        <p:nvPicPr>
          <p:cNvPr id="1027" name="Picture 3" descr="C:\Users\Lucie\AppData\Local\Microsoft\Windows\Temporary Internet Files\Content.IE5\MD5YQW23\MM90033657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340726"/>
            <a:ext cx="1872208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6048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2664296"/>
          </a:xfrm>
        </p:spPr>
        <p:txBody>
          <a:bodyPr/>
          <a:lstStyle/>
          <a:p>
            <a:r>
              <a:rPr lang="cs-CZ" sz="8800" dirty="0" smtClean="0">
                <a:solidFill>
                  <a:srgbClr val="00B050"/>
                </a:solidFill>
                <a:latin typeface="Berlin Sans FB" pitchFamily="34" charset="0"/>
              </a:rPr>
              <a:t>Cestovní </a:t>
            </a:r>
            <a:br>
              <a:rPr lang="cs-CZ" sz="8800" dirty="0" smtClean="0">
                <a:solidFill>
                  <a:srgbClr val="00B050"/>
                </a:solidFill>
                <a:latin typeface="Berlin Sans FB" pitchFamily="34" charset="0"/>
              </a:rPr>
            </a:br>
            <a:r>
              <a:rPr lang="cs-CZ" sz="8800" dirty="0" smtClean="0">
                <a:solidFill>
                  <a:srgbClr val="00B050"/>
                </a:solidFill>
                <a:latin typeface="Berlin Sans FB" pitchFamily="34" charset="0"/>
              </a:rPr>
              <a:t>pas</a:t>
            </a:r>
            <a:endParaRPr lang="cs-CZ" sz="8800" dirty="0">
              <a:solidFill>
                <a:srgbClr val="00B050"/>
              </a:solidFill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97008" y="4540346"/>
            <a:ext cx="4924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92D050"/>
                </a:solidFill>
                <a:latin typeface="Arial Black" pitchFamily="34" charset="0"/>
              </a:rPr>
              <a:t> </a:t>
            </a:r>
            <a:endParaRPr lang="cs-CZ" sz="7200" dirty="0">
              <a:solidFill>
                <a:srgbClr val="92D050"/>
              </a:solidFill>
              <a:latin typeface="Arial Black" pitchFamily="34" charset="0"/>
            </a:endParaRPr>
          </a:p>
        </p:txBody>
      </p:sp>
      <p:pic>
        <p:nvPicPr>
          <p:cNvPr id="1027" name="Picture 3" descr="C:\Users\Lucie\AppData\Local\Microsoft\Windows\Temporary Internet Files\Content.IE5\MD5YQW23\MC9000567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9875">
            <a:off x="2483767" y="3208170"/>
            <a:ext cx="4104456" cy="3168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963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u="sng" dirty="0" smtClean="0">
                <a:solidFill>
                  <a:srgbClr val="00B050"/>
                </a:solidFill>
                <a:latin typeface="Berlin Sans FB" pitchFamily="34" charset="0"/>
              </a:rPr>
              <a:t>Cestovní pas</a:t>
            </a:r>
            <a:endParaRPr lang="cs-CZ" sz="4800" b="1" u="sng" dirty="0">
              <a:solidFill>
                <a:srgbClr val="00B050"/>
              </a:solidFill>
              <a:latin typeface="Berlin Sans FB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1340768"/>
            <a:ext cx="82809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200" b="1" dirty="0" smtClean="0">
                <a:latin typeface="Arial Black" pitchFamily="34" charset="0"/>
                <a:ea typeface="Calibri"/>
                <a:cs typeface="Times New Roman"/>
              </a:rPr>
              <a:t> </a:t>
            </a:r>
            <a:r>
              <a:rPr lang="cs-CZ" sz="4800" dirty="0" smtClean="0">
                <a:solidFill>
                  <a:srgbClr val="00B050"/>
                </a:solidFill>
                <a:latin typeface="Berlin Sans FB" pitchFamily="34" charset="0"/>
                <a:ea typeface="Calibri"/>
                <a:cs typeface="Times New Roman"/>
              </a:rPr>
              <a:t>-</a:t>
            </a:r>
            <a:r>
              <a:rPr lang="cs-CZ" sz="4800" dirty="0" smtClean="0">
                <a:latin typeface="Berlin Sans FB" pitchFamily="34" charset="0"/>
                <a:ea typeface="Calibri"/>
                <a:cs typeface="Times New Roman"/>
              </a:rPr>
              <a:t>  je </a:t>
            </a:r>
            <a:r>
              <a:rPr lang="cs-CZ" sz="4800" dirty="0" smtClean="0">
                <a:solidFill>
                  <a:srgbClr val="00B050"/>
                </a:solidFill>
                <a:latin typeface="Berlin Sans FB" pitchFamily="34" charset="0"/>
                <a:ea typeface="Calibri"/>
                <a:cs typeface="Times New Roman"/>
              </a:rPr>
              <a:t>cestovní dokument</a:t>
            </a:r>
            <a:endParaRPr lang="cs-CZ" sz="4800" dirty="0">
              <a:solidFill>
                <a:srgbClr val="00B050"/>
              </a:solidFill>
              <a:latin typeface="Berlin Sans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4016" y="2348880"/>
            <a:ext cx="86044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  <a:latin typeface="Berlin Sans FB" pitchFamily="34" charset="0"/>
              </a:rPr>
              <a:t>-</a:t>
            </a:r>
            <a:r>
              <a:rPr lang="cs-CZ" sz="4800" dirty="0" smtClean="0">
                <a:latin typeface="Berlin Sans FB" pitchFamily="34" charset="0"/>
              </a:rPr>
              <a:t>  pro konkrétního člověka ho </a:t>
            </a:r>
          </a:p>
          <a:p>
            <a:r>
              <a:rPr lang="cs-CZ" sz="4800" dirty="0" smtClean="0">
                <a:latin typeface="Berlin Sans FB" pitchFamily="34" charset="0"/>
              </a:rPr>
              <a:t>   vydává </a:t>
            </a:r>
            <a:r>
              <a:rPr lang="cs-CZ" sz="4800" dirty="0" smtClean="0">
                <a:solidFill>
                  <a:srgbClr val="00B050"/>
                </a:solidFill>
                <a:latin typeface="Berlin Sans FB" pitchFamily="34" charset="0"/>
              </a:rPr>
              <a:t>vláda státu</a:t>
            </a:r>
            <a:r>
              <a:rPr lang="cs-CZ" sz="4800" dirty="0" smtClean="0">
                <a:latin typeface="Berlin Sans FB" pitchFamily="34" charset="0"/>
              </a:rPr>
              <a:t>, kterého je</a:t>
            </a:r>
          </a:p>
          <a:p>
            <a:r>
              <a:rPr lang="cs-CZ" sz="4800" dirty="0" smtClean="0">
                <a:solidFill>
                  <a:srgbClr val="00B050"/>
                </a:solidFill>
                <a:latin typeface="Berlin Sans FB" pitchFamily="34" charset="0"/>
              </a:rPr>
              <a:t>   občanem</a:t>
            </a:r>
            <a:endParaRPr lang="cs-CZ" sz="4800" dirty="0">
              <a:solidFill>
                <a:srgbClr val="00B050"/>
              </a:solidFill>
              <a:latin typeface="Berlin Sans FB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208853" y="4676932"/>
            <a:ext cx="8318303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Berlin Sans FB" pitchFamily="34" charset="0"/>
              </a:rPr>
              <a:t>   </a:t>
            </a:r>
            <a:r>
              <a:rPr lang="cs-CZ" sz="4800" dirty="0" smtClean="0">
                <a:solidFill>
                  <a:srgbClr val="00B050"/>
                </a:solidFill>
                <a:latin typeface="Berlin Sans FB" pitchFamily="34" charset="0"/>
              </a:rPr>
              <a:t>-</a:t>
            </a:r>
            <a:r>
              <a:rPr lang="cs-CZ" sz="4800" dirty="0" smtClean="0">
                <a:latin typeface="Berlin Sans FB" pitchFamily="34" charset="0"/>
              </a:rPr>
              <a:t> Je základním </a:t>
            </a:r>
            <a:r>
              <a:rPr lang="cs-CZ" sz="4800" dirty="0" smtClean="0">
                <a:solidFill>
                  <a:srgbClr val="00B050"/>
                </a:solidFill>
                <a:latin typeface="Berlin Sans FB" pitchFamily="34" charset="0"/>
              </a:rPr>
              <a:t>dokumentem</a:t>
            </a:r>
            <a:r>
              <a:rPr lang="cs-CZ" sz="4800" dirty="0" smtClean="0">
                <a:latin typeface="Berlin Sans FB" pitchFamily="34" charset="0"/>
              </a:rPr>
              <a:t>, </a:t>
            </a:r>
          </a:p>
          <a:p>
            <a:r>
              <a:rPr lang="cs-CZ" sz="4800" dirty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    který je potřeba pro vstup</a:t>
            </a:r>
          </a:p>
          <a:p>
            <a:r>
              <a:rPr lang="cs-CZ" sz="4800" dirty="0">
                <a:latin typeface="Berlin Sans FB" pitchFamily="34" charset="0"/>
              </a:rPr>
              <a:t> </a:t>
            </a:r>
            <a:r>
              <a:rPr lang="cs-CZ" sz="4800" dirty="0" smtClean="0">
                <a:latin typeface="Berlin Sans FB" pitchFamily="34" charset="0"/>
              </a:rPr>
              <a:t>    a projíždění </a:t>
            </a:r>
            <a:r>
              <a:rPr lang="cs-CZ" sz="4800" dirty="0" smtClean="0">
                <a:solidFill>
                  <a:srgbClr val="00B050"/>
                </a:solidFill>
                <a:latin typeface="Berlin Sans FB" pitchFamily="34" charset="0"/>
              </a:rPr>
              <a:t>jinými státy.</a:t>
            </a:r>
          </a:p>
          <a:p>
            <a:r>
              <a:rPr lang="cs-CZ" sz="4800" dirty="0">
                <a:solidFill>
                  <a:srgbClr val="00B050"/>
                </a:solidFill>
                <a:latin typeface="Berlin Sans FB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29343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99792" y="188640"/>
            <a:ext cx="8229600" cy="504056"/>
          </a:xfrm>
        </p:spPr>
        <p:txBody>
          <a:bodyPr/>
          <a:lstStyle/>
          <a:p>
            <a:pPr lvl="0" algn="l"/>
            <a:r>
              <a:rPr lang="cs-CZ" sz="4800" dirty="0" smtClean="0">
                <a:solidFill>
                  <a:prstClr val="black"/>
                </a:solidFill>
                <a:latin typeface="Berlin Sans FB" pitchFamily="34" charset="0"/>
                <a:ea typeface="Calibri"/>
                <a:cs typeface="Times New Roman"/>
              </a:rPr>
              <a:t/>
            </a:r>
            <a:br>
              <a:rPr lang="cs-CZ" sz="4800" dirty="0" smtClean="0">
                <a:solidFill>
                  <a:prstClr val="black"/>
                </a:solidFill>
                <a:latin typeface="Berlin Sans FB" pitchFamily="34" charset="0"/>
                <a:ea typeface="Calibri"/>
                <a:cs typeface="Times New Roman"/>
              </a:rPr>
            </a:br>
            <a:r>
              <a:rPr lang="cs-CZ" sz="4800" b="1" dirty="0">
                <a:solidFill>
                  <a:srgbClr val="00B050"/>
                </a:solidFill>
                <a:latin typeface="Berlin Sans FB" pitchFamily="34" charset="0"/>
              </a:rPr>
              <a:t>Cestovní </a:t>
            </a:r>
            <a:r>
              <a:rPr lang="cs-CZ" sz="4800" b="1" dirty="0" smtClean="0">
                <a:solidFill>
                  <a:srgbClr val="00B050"/>
                </a:solidFill>
                <a:latin typeface="Berlin Sans FB" pitchFamily="34" charset="0"/>
              </a:rPr>
              <a:t>pas</a:t>
            </a:r>
            <a:endParaRPr lang="cs-CZ" sz="4800" b="1" dirty="0">
              <a:solidFill>
                <a:srgbClr val="00B050"/>
              </a:solidFill>
              <a:latin typeface="Berlin Sans FB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556792"/>
            <a:ext cx="4752528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95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sz="4800" b="1" u="sng" dirty="0" smtClean="0">
                <a:latin typeface="Berlin Sans FB" pitchFamily="34" charset="0"/>
              </a:rPr>
              <a:t>Obsahuje:</a:t>
            </a:r>
            <a:endParaRPr lang="cs-CZ" sz="4800" b="1" u="sng" dirty="0"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1027" y="1744915"/>
            <a:ext cx="49536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  <a:latin typeface="Berlin Sans FB" pitchFamily="34" charset="0"/>
              </a:rPr>
              <a:t>-</a:t>
            </a:r>
            <a:r>
              <a:rPr lang="cs-CZ" sz="4800" dirty="0" smtClean="0">
                <a:latin typeface="Berlin Sans FB" pitchFamily="34" charset="0"/>
              </a:rPr>
              <a:t> fotografii držitele</a:t>
            </a:r>
            <a:endParaRPr lang="cs-CZ" sz="4800" dirty="0">
              <a:latin typeface="Berlin Sans FB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1027" y="4045823"/>
            <a:ext cx="428675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  <a:latin typeface="Berlin Sans FB" pitchFamily="34" charset="0"/>
              </a:rPr>
              <a:t>-</a:t>
            </a:r>
            <a:r>
              <a:rPr lang="cs-CZ" sz="4800" dirty="0" smtClean="0">
                <a:latin typeface="Berlin Sans FB" pitchFamily="34" charset="0"/>
              </a:rPr>
              <a:t> podpis držitele</a:t>
            </a:r>
            <a:endParaRPr lang="cs-CZ" sz="4800" dirty="0">
              <a:latin typeface="Berlin Sans FB" pitchFamily="34" charset="0"/>
            </a:endParaRPr>
          </a:p>
        </p:txBody>
      </p:sp>
      <p:sp>
        <p:nvSpPr>
          <p:cNvPr id="8" name="Photo"/>
          <p:cNvSpPr>
            <a:spLocks noEditPoints="1" noChangeArrowheads="1"/>
          </p:cNvSpPr>
          <p:nvPr/>
        </p:nvSpPr>
        <p:spPr bwMode="auto">
          <a:xfrm>
            <a:off x="6372200" y="1700807"/>
            <a:ext cx="2016223" cy="1440161"/>
          </a:xfrm>
          <a:custGeom>
            <a:avLst/>
            <a:gdLst>
              <a:gd name="T0" fmla="*/ 0 w 21600"/>
              <a:gd name="T1" fmla="*/ 3085 h 21600"/>
              <a:gd name="T2" fmla="*/ 10800 w 21600"/>
              <a:gd name="T3" fmla="*/ 0 h 21600"/>
              <a:gd name="T4" fmla="*/ 21600 w 21600"/>
              <a:gd name="T5" fmla="*/ 3085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800 h 21600"/>
              <a:gd name="T12" fmla="*/ 0 w 21600"/>
              <a:gd name="T13" fmla="*/ 21600 h 21600"/>
              <a:gd name="T14" fmla="*/ 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0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0" y="21600"/>
                </a:moveTo>
                <a:lnTo>
                  <a:pt x="0" y="3085"/>
                </a:lnTo>
                <a:lnTo>
                  <a:pt x="1542" y="3085"/>
                </a:lnTo>
                <a:lnTo>
                  <a:pt x="1542" y="1028"/>
                </a:lnTo>
                <a:lnTo>
                  <a:pt x="3857" y="1028"/>
                </a:lnTo>
                <a:lnTo>
                  <a:pt x="3857" y="3085"/>
                </a:lnTo>
                <a:lnTo>
                  <a:pt x="5400" y="3085"/>
                </a:lnTo>
                <a:lnTo>
                  <a:pt x="6942" y="0"/>
                </a:lnTo>
                <a:lnTo>
                  <a:pt x="14657" y="0"/>
                </a:lnTo>
                <a:lnTo>
                  <a:pt x="16200" y="3085"/>
                </a:ln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  <a:path w="21600" h="21600" extrusionOk="0">
                <a:moveTo>
                  <a:pt x="0" y="3085"/>
                </a:moveTo>
                <a:lnTo>
                  <a:pt x="21600" y="3085"/>
                </a:lnTo>
                <a:lnTo>
                  <a:pt x="21600" y="21600"/>
                </a:lnTo>
                <a:lnTo>
                  <a:pt x="0" y="21600"/>
                </a:lnTo>
                <a:lnTo>
                  <a:pt x="0" y="3085"/>
                </a:lnTo>
                <a:close/>
              </a:path>
              <a:path w="21600" h="21600" extrusionOk="0">
                <a:moveTo>
                  <a:pt x="10800" y="4800"/>
                </a:moveTo>
                <a:lnTo>
                  <a:pt x="11925" y="4971"/>
                </a:lnTo>
                <a:lnTo>
                  <a:pt x="13017" y="5442"/>
                </a:lnTo>
                <a:lnTo>
                  <a:pt x="14046" y="6128"/>
                </a:lnTo>
                <a:lnTo>
                  <a:pt x="14914" y="7071"/>
                </a:lnTo>
                <a:lnTo>
                  <a:pt x="15621" y="8271"/>
                </a:lnTo>
                <a:lnTo>
                  <a:pt x="16167" y="9514"/>
                </a:lnTo>
                <a:lnTo>
                  <a:pt x="16425" y="11014"/>
                </a:lnTo>
                <a:lnTo>
                  <a:pt x="16585" y="12471"/>
                </a:lnTo>
                <a:lnTo>
                  <a:pt x="16489" y="14014"/>
                </a:lnTo>
                <a:lnTo>
                  <a:pt x="16135" y="15471"/>
                </a:lnTo>
                <a:lnTo>
                  <a:pt x="15621" y="16800"/>
                </a:lnTo>
                <a:lnTo>
                  <a:pt x="14914" y="18000"/>
                </a:lnTo>
                <a:lnTo>
                  <a:pt x="14046" y="18942"/>
                </a:lnTo>
                <a:lnTo>
                  <a:pt x="13050" y="19671"/>
                </a:lnTo>
                <a:lnTo>
                  <a:pt x="11925" y="20057"/>
                </a:lnTo>
                <a:lnTo>
                  <a:pt x="10832" y="20185"/>
                </a:lnTo>
                <a:lnTo>
                  <a:pt x="9675" y="20142"/>
                </a:lnTo>
                <a:lnTo>
                  <a:pt x="8582" y="19628"/>
                </a:lnTo>
                <a:lnTo>
                  <a:pt x="7553" y="18942"/>
                </a:lnTo>
                <a:lnTo>
                  <a:pt x="6717" y="17957"/>
                </a:lnTo>
                <a:lnTo>
                  <a:pt x="5946" y="16842"/>
                </a:lnTo>
                <a:lnTo>
                  <a:pt x="5464" y="15514"/>
                </a:lnTo>
                <a:lnTo>
                  <a:pt x="5078" y="14014"/>
                </a:lnTo>
                <a:lnTo>
                  <a:pt x="5014" y="12514"/>
                </a:lnTo>
                <a:lnTo>
                  <a:pt x="5110" y="11014"/>
                </a:lnTo>
                <a:lnTo>
                  <a:pt x="5528" y="9557"/>
                </a:lnTo>
                <a:lnTo>
                  <a:pt x="6010" y="8228"/>
                </a:lnTo>
                <a:lnTo>
                  <a:pt x="6750" y="7114"/>
                </a:lnTo>
                <a:lnTo>
                  <a:pt x="7650" y="6085"/>
                </a:lnTo>
                <a:lnTo>
                  <a:pt x="8614" y="5400"/>
                </a:lnTo>
                <a:lnTo>
                  <a:pt x="9707" y="4971"/>
                </a:lnTo>
                <a:lnTo>
                  <a:pt x="10800" y="4800"/>
                </a:lnTo>
                <a:close/>
              </a:path>
              <a:path w="21600" h="21600" extrusionOk="0">
                <a:moveTo>
                  <a:pt x="8003" y="8057"/>
                </a:moveTo>
                <a:lnTo>
                  <a:pt x="8807" y="7371"/>
                </a:lnTo>
                <a:lnTo>
                  <a:pt x="9546" y="6985"/>
                </a:lnTo>
                <a:lnTo>
                  <a:pt x="10446" y="6771"/>
                </a:lnTo>
                <a:lnTo>
                  <a:pt x="11217" y="6771"/>
                </a:lnTo>
                <a:lnTo>
                  <a:pt x="12053" y="7028"/>
                </a:lnTo>
                <a:lnTo>
                  <a:pt x="12889" y="7457"/>
                </a:lnTo>
                <a:lnTo>
                  <a:pt x="13628" y="8100"/>
                </a:lnTo>
                <a:lnTo>
                  <a:pt x="14175" y="8871"/>
                </a:lnTo>
                <a:lnTo>
                  <a:pt x="14625" y="9814"/>
                </a:lnTo>
                <a:lnTo>
                  <a:pt x="14978" y="10885"/>
                </a:lnTo>
                <a:lnTo>
                  <a:pt x="15171" y="12042"/>
                </a:lnTo>
                <a:lnTo>
                  <a:pt x="15107" y="13114"/>
                </a:lnTo>
                <a:lnTo>
                  <a:pt x="15042" y="14228"/>
                </a:lnTo>
                <a:lnTo>
                  <a:pt x="14689" y="15257"/>
                </a:lnTo>
                <a:lnTo>
                  <a:pt x="14207" y="16285"/>
                </a:lnTo>
                <a:lnTo>
                  <a:pt x="13596" y="17057"/>
                </a:lnTo>
                <a:lnTo>
                  <a:pt x="12889" y="17657"/>
                </a:lnTo>
                <a:lnTo>
                  <a:pt x="12053" y="18085"/>
                </a:lnTo>
                <a:lnTo>
                  <a:pt x="11185" y="18257"/>
                </a:lnTo>
                <a:lnTo>
                  <a:pt x="10414" y="18214"/>
                </a:lnTo>
                <a:lnTo>
                  <a:pt x="9546" y="18042"/>
                </a:lnTo>
                <a:lnTo>
                  <a:pt x="8742" y="17614"/>
                </a:lnTo>
                <a:lnTo>
                  <a:pt x="8003" y="17014"/>
                </a:lnTo>
                <a:lnTo>
                  <a:pt x="7457" y="16242"/>
                </a:lnTo>
                <a:lnTo>
                  <a:pt x="6975" y="15257"/>
                </a:lnTo>
                <a:lnTo>
                  <a:pt x="6653" y="14142"/>
                </a:lnTo>
                <a:lnTo>
                  <a:pt x="6492" y="13114"/>
                </a:lnTo>
                <a:lnTo>
                  <a:pt x="6525" y="11914"/>
                </a:lnTo>
                <a:lnTo>
                  <a:pt x="6621" y="10842"/>
                </a:lnTo>
                <a:lnTo>
                  <a:pt x="6942" y="9771"/>
                </a:lnTo>
                <a:lnTo>
                  <a:pt x="7457" y="8785"/>
                </a:lnTo>
                <a:lnTo>
                  <a:pt x="8003" y="8057"/>
                </a:lnTo>
                <a:close/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3075" name="Picture 3" descr="C:\Users\Lucie\AppData\Local\Microsoft\Windows\Temporary Internet Files\Content.IE5\MD5YQW23\MC9001986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713141"/>
            <a:ext cx="1872208" cy="1588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5374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641376" y="332655"/>
            <a:ext cx="8229600" cy="1143000"/>
          </a:xfrm>
        </p:spPr>
        <p:txBody>
          <a:bodyPr/>
          <a:lstStyle/>
          <a:p>
            <a:pPr lvl="0"/>
            <a:r>
              <a:rPr lang="cs-CZ" sz="4800" dirty="0">
                <a:solidFill>
                  <a:srgbClr val="00B050"/>
                </a:solidFill>
                <a:latin typeface="Berlin Sans FB" pitchFamily="34" charset="0"/>
                <a:ea typeface="+mn-ea"/>
                <a:cs typeface="+mn-cs"/>
              </a:rPr>
              <a:t>-</a:t>
            </a:r>
            <a:r>
              <a:rPr lang="cs-CZ" sz="4800" dirty="0">
                <a:solidFill>
                  <a:prstClr val="black"/>
                </a:solidFill>
                <a:latin typeface="Berlin Sans FB" pitchFamily="34" charset="0"/>
                <a:ea typeface="+mn-ea"/>
                <a:cs typeface="+mn-cs"/>
              </a:rPr>
              <a:t> datum narození</a:t>
            </a:r>
            <a:br>
              <a:rPr lang="cs-CZ" sz="4800" dirty="0">
                <a:solidFill>
                  <a:prstClr val="black"/>
                </a:solidFill>
                <a:latin typeface="Berlin Sans FB" pitchFamily="34" charset="0"/>
                <a:ea typeface="+mn-ea"/>
                <a:cs typeface="+mn-cs"/>
              </a:rPr>
            </a:b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32654"/>
            <a:ext cx="1367284" cy="1296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6086" y="2060848"/>
            <a:ext cx="31325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4800" dirty="0">
                <a:solidFill>
                  <a:srgbClr val="00B050"/>
                </a:solidFill>
                <a:latin typeface="Berlin Sans FB" pitchFamily="34" charset="0"/>
              </a:rPr>
              <a:t>-</a:t>
            </a:r>
            <a:r>
              <a:rPr lang="cs-CZ" sz="4800" dirty="0">
                <a:solidFill>
                  <a:prstClr val="black"/>
                </a:solidFill>
                <a:latin typeface="Berlin Sans FB" pitchFamily="34" charset="0"/>
              </a:rPr>
              <a:t> národnost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-108520" y="3861048"/>
            <a:ext cx="677472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erlin Sans FB" pitchFamily="34" charset="0"/>
              </a:rPr>
              <a:t> </a:t>
            </a:r>
            <a:r>
              <a:rPr lang="cs-CZ" sz="4800" dirty="0" smtClean="0">
                <a:solidFill>
                  <a:srgbClr val="00B050"/>
                </a:solidFill>
                <a:latin typeface="Berlin Sans FB" pitchFamily="34" charset="0"/>
              </a:rPr>
              <a:t>-</a:t>
            </a:r>
            <a:r>
              <a:rPr lang="cs-CZ" sz="4800" dirty="0" smtClean="0">
                <a:latin typeface="Berlin Sans FB" pitchFamily="34" charset="0"/>
              </a:rPr>
              <a:t> další znaky identifikující</a:t>
            </a:r>
          </a:p>
          <a:p>
            <a:r>
              <a:rPr lang="cs-CZ" sz="4800" dirty="0" smtClean="0">
                <a:latin typeface="Berlin Sans FB" pitchFamily="34" charset="0"/>
              </a:rPr>
              <a:t>   člověka  </a:t>
            </a:r>
            <a:endParaRPr lang="cs-CZ" sz="4800" dirty="0">
              <a:latin typeface="Berlin Sans FB" pitchFamily="34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060849"/>
            <a:ext cx="1341710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 descr="C:\Users\Lucie\AppData\Local\Microsoft\Windows\Temporary Internet Files\Content.IE5\Z6QZ204O\MC9004418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79" y="4005064"/>
            <a:ext cx="1800201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082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764704"/>
            <a:ext cx="8445624" cy="2016224"/>
          </a:xfrm>
        </p:spPr>
        <p:txBody>
          <a:bodyPr/>
          <a:lstStyle/>
          <a:p>
            <a:pPr algn="l"/>
            <a:r>
              <a:rPr lang="cs-CZ" sz="4800" dirty="0" smtClean="0">
                <a:solidFill>
                  <a:srgbClr val="00B050"/>
                </a:solidFill>
                <a:latin typeface="Berlin Sans FB" pitchFamily="34" charset="0"/>
              </a:rPr>
              <a:t>-</a:t>
            </a:r>
            <a:r>
              <a:rPr lang="cs-CZ" sz="4800" dirty="0" smtClean="0">
                <a:latin typeface="Berlin Sans FB" pitchFamily="34" charset="0"/>
              </a:rPr>
              <a:t> </a:t>
            </a:r>
            <a:r>
              <a:rPr lang="cs-CZ" sz="4800" b="1" dirty="0" smtClean="0">
                <a:solidFill>
                  <a:srgbClr val="00B050"/>
                </a:solidFill>
                <a:latin typeface="Berlin Sans FB" pitchFamily="34" charset="0"/>
              </a:rPr>
              <a:t>Pas </a:t>
            </a:r>
            <a:r>
              <a:rPr lang="cs-CZ" sz="4800" dirty="0" smtClean="0">
                <a:latin typeface="Berlin Sans FB" pitchFamily="34" charset="0"/>
              </a:rPr>
              <a:t>lze současně použít jako doklad potvrzující občanství a jako osobní doklad totožnosti.</a:t>
            </a:r>
            <a:endParaRPr lang="cs-CZ" sz="4800" dirty="0">
              <a:latin typeface="Berlin Sans FB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501008"/>
            <a:ext cx="806092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  <a:latin typeface="Berlin Sans FB" pitchFamily="34" charset="0"/>
              </a:rPr>
              <a:t>-</a:t>
            </a:r>
            <a:r>
              <a:rPr lang="cs-CZ" sz="4800" dirty="0" smtClean="0">
                <a:latin typeface="Berlin Sans FB" pitchFamily="34" charset="0"/>
              </a:rPr>
              <a:t> Při cestách v rámci </a:t>
            </a:r>
            <a:r>
              <a:rPr lang="cs-CZ" sz="4800" dirty="0" smtClean="0">
                <a:solidFill>
                  <a:srgbClr val="00B050"/>
                </a:solidFill>
                <a:latin typeface="Berlin Sans FB" pitchFamily="34" charset="0"/>
              </a:rPr>
              <a:t>Evropské</a:t>
            </a:r>
            <a:r>
              <a:rPr lang="cs-CZ" sz="4800" dirty="0" smtClean="0">
                <a:solidFill>
                  <a:srgbClr val="92D050"/>
                </a:solidFill>
                <a:latin typeface="Berlin Sans FB" pitchFamily="34" charset="0"/>
              </a:rPr>
              <a:t> </a:t>
            </a:r>
            <a:r>
              <a:rPr lang="cs-CZ" sz="4800" dirty="0" smtClean="0">
                <a:solidFill>
                  <a:srgbClr val="00B050"/>
                </a:solidFill>
                <a:latin typeface="Berlin Sans FB" pitchFamily="34" charset="0"/>
              </a:rPr>
              <a:t>unie</a:t>
            </a:r>
            <a:r>
              <a:rPr lang="cs-CZ" sz="4800" dirty="0" smtClean="0">
                <a:latin typeface="Berlin Sans FB" pitchFamily="34" charset="0"/>
              </a:rPr>
              <a:t> lze místo pasu použít také </a:t>
            </a:r>
            <a:r>
              <a:rPr lang="cs-CZ" sz="4800" dirty="0" smtClean="0">
                <a:solidFill>
                  <a:srgbClr val="00B0F0"/>
                </a:solidFill>
                <a:latin typeface="Berlin Sans FB" pitchFamily="34" charset="0"/>
              </a:rPr>
              <a:t>občanský průkaz.</a:t>
            </a:r>
            <a:endParaRPr lang="cs-CZ" sz="4800" dirty="0">
              <a:solidFill>
                <a:srgbClr val="00B0F0"/>
              </a:solidFill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0037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000" b="1" u="sng" dirty="0" smtClean="0">
                <a:solidFill>
                  <a:srgbClr val="0070C0"/>
                </a:solidFill>
                <a:latin typeface="Arial Black" pitchFamily="34" charset="0"/>
              </a:rPr>
              <a:t>Otázky</a:t>
            </a:r>
            <a:endParaRPr lang="cs-CZ" sz="8000" b="1" u="sng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34888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2051" name="Picture 3" descr="C:\Users\Lucie\AppData\Local\Microsoft\Windows\Temporary Internet Files\Content.IE5\32HDAXOE\MC90038355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16632"/>
            <a:ext cx="2376264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730" y="2118047"/>
            <a:ext cx="89407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/>
            </a:pPr>
            <a:r>
              <a:rPr lang="cs-CZ" sz="3600" dirty="0" smtClean="0">
                <a:latin typeface="Arial Black" pitchFamily="34" charset="0"/>
              </a:rPr>
              <a:t>Co všechno můžeš zjistit z </a:t>
            </a:r>
            <a:r>
              <a:rPr lang="cs-CZ" sz="3600" dirty="0" smtClean="0">
                <a:solidFill>
                  <a:srgbClr val="0070C0"/>
                </a:solidFill>
                <a:latin typeface="Arial Black" pitchFamily="34" charset="0"/>
              </a:rPr>
              <a:t>OP ? </a:t>
            </a:r>
          </a:p>
          <a:p>
            <a:r>
              <a:rPr lang="cs-CZ" sz="3600" dirty="0" smtClean="0">
                <a:latin typeface="Arial Black" pitchFamily="34" charset="0"/>
              </a:rPr>
              <a:t>      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9389" y="3318376"/>
            <a:ext cx="886509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 startAt="2"/>
            </a:pPr>
            <a:r>
              <a:rPr lang="cs-CZ" sz="3600" dirty="0" smtClean="0">
                <a:latin typeface="Arial Black" pitchFamily="34" charset="0"/>
              </a:rPr>
              <a:t>Blíží se ti patnáct let a chceš</a:t>
            </a:r>
          </a:p>
          <a:p>
            <a:r>
              <a:rPr lang="cs-CZ" sz="3600" dirty="0">
                <a:latin typeface="Arial Black" pitchFamily="34" charset="0"/>
              </a:rPr>
              <a:t> </a:t>
            </a:r>
            <a:r>
              <a:rPr lang="cs-CZ" sz="3600" dirty="0" smtClean="0">
                <a:latin typeface="Arial Black" pitchFamily="34" charset="0"/>
              </a:rPr>
              <a:t>    si vyřídit </a:t>
            </a:r>
            <a:r>
              <a:rPr lang="cs-CZ" sz="3600" dirty="0" smtClean="0">
                <a:solidFill>
                  <a:srgbClr val="0070C0"/>
                </a:solidFill>
                <a:latin typeface="Arial Black" pitchFamily="34" charset="0"/>
              </a:rPr>
              <a:t>OP.</a:t>
            </a:r>
            <a:r>
              <a:rPr lang="cs-CZ" sz="3600" dirty="0" smtClean="0">
                <a:latin typeface="Arial Black" pitchFamily="34" charset="0"/>
              </a:rPr>
              <a:t> Jak budeš postu-</a:t>
            </a:r>
          </a:p>
          <a:p>
            <a:r>
              <a:rPr lang="cs-CZ" sz="3600" dirty="0">
                <a:latin typeface="Arial Black" pitchFamily="34" charset="0"/>
              </a:rPr>
              <a:t> </a:t>
            </a:r>
            <a:r>
              <a:rPr lang="cs-CZ" sz="3600" dirty="0" smtClean="0">
                <a:latin typeface="Arial Black" pitchFamily="34" charset="0"/>
              </a:rPr>
              <a:t>    povat</a:t>
            </a:r>
            <a:r>
              <a:rPr lang="cs-CZ" sz="3600" dirty="0" smtClean="0">
                <a:solidFill>
                  <a:srgbClr val="0070C0"/>
                </a:solidFill>
                <a:latin typeface="Arial Black" pitchFamily="34" charset="0"/>
              </a:rPr>
              <a:t>?</a:t>
            </a:r>
            <a:endParaRPr lang="cs-CZ" sz="3600" dirty="0">
              <a:solidFill>
                <a:srgbClr val="0070C0"/>
              </a:solidFill>
              <a:latin typeface="Arial Black" pitchFamily="34" charset="0"/>
            </a:endParaRPr>
          </a:p>
        </p:txBody>
      </p:sp>
      <p:pic>
        <p:nvPicPr>
          <p:cNvPr id="2052" name="Picture 4" descr="C:\Users\Lucie\AppData\Local\Microsoft\Windows\Temporary Internet Files\Content.IE5\Z6QZ204O\MC90043379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725144"/>
            <a:ext cx="2286000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6810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/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vlastní zdroje</a:t>
            </a:r>
          </a:p>
          <a:p>
            <a:pPr lvl="0"/>
            <a:r>
              <a:rPr lang="cs-CZ" sz="2400" u="sng" dirty="0">
                <a:solidFill>
                  <a:srgbClr val="1F497D"/>
                </a:solidFill>
              </a:rPr>
              <a:t>  </a:t>
            </a:r>
            <a:r>
              <a:rPr lang="cs-CZ" sz="2400" u="sng" dirty="0">
                <a:solidFill>
                  <a:srgbClr val="1F497D"/>
                </a:solidFill>
                <a:hlinkClick r:id="rId2"/>
              </a:rPr>
              <a:t>http://</a:t>
            </a:r>
            <a:r>
              <a:rPr lang="cs-CZ" sz="2400" u="sng" dirty="0" smtClean="0">
                <a:solidFill>
                  <a:srgbClr val="1F497D"/>
                </a:solidFill>
                <a:hlinkClick r:id="rId2"/>
              </a:rPr>
              <a:t>cs.wikipedia.cz</a:t>
            </a:r>
            <a:r>
              <a:rPr lang="cs-CZ" sz="2400" u="sng" dirty="0" smtClean="0">
                <a:solidFill>
                  <a:srgbClr val="1F497D"/>
                </a:solidFill>
              </a:rPr>
              <a:t> - text</a:t>
            </a:r>
            <a:endParaRPr lang="cs-CZ" sz="2400" u="sng" dirty="0">
              <a:solidFill>
                <a:srgbClr val="1F497D"/>
              </a:solidFill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  <a:hlinkClick r:id="rId3"/>
              </a:rPr>
              <a:t>  http://office.microsoft.com</a:t>
            </a:r>
            <a:r>
              <a:rPr lang="cs-CZ" sz="2400" dirty="0">
                <a:solidFill>
                  <a:prstClr val="black"/>
                </a:solidFill>
              </a:rPr>
              <a:t> – kliparty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  vlastní zdroje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  Müller, O., OBČANSKÁ VÝCHOVA, 8. roč., 1.  vyd.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       Praha: SEPTIMA, 1995. ISBN 80-85801-37-X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  Müller, O., VÝCHOVA K OBČANSTVÍ, pracovní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       sešit, 3. díl, 1. vyd. Praha: PARTA, 2009. 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       ISBN 978-80-7320-121-0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  Müller, O., VÝCHOVA K OBČANSTVÍ, 2. díl,   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       1. vyd. PRAHA: PARTA, s.r.o., 2010.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       ISBN 978-80-7320-116-6</a:t>
            </a:r>
          </a:p>
          <a:p>
            <a:pPr marL="0" indent="0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271</TotalTime>
  <Words>251</Words>
  <Application>Microsoft Office PowerPoint</Application>
  <PresentationFormat>Předvádění na obrazovce (4:3)</PresentationFormat>
  <Paragraphs>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NÁZEV ŠKOLY: Střední odborné učiliště a Základní škola AUTOR: Bc. Lucie Chojnová NÁZEV: VY_32_INOVACE_17_Právní dokumenty občana                                                   - cestovní pas TÉMA SADY: Občanská výchova DATUM: 3. únor 2012 ČÍSLO PROJEKTU: CZ.1.07/1.4.00/21.0477</vt:lpstr>
      <vt:lpstr>Právní</vt:lpstr>
      <vt:lpstr>Cestovní  pas</vt:lpstr>
      <vt:lpstr>Cestovní pas</vt:lpstr>
      <vt:lpstr> Cestovní pas</vt:lpstr>
      <vt:lpstr>Obsahuje:</vt:lpstr>
      <vt:lpstr>- datum narození </vt:lpstr>
      <vt:lpstr>- Pas lze současně použít jako doklad potvrzující občanství a jako osobní doklad totožnosti.</vt:lpstr>
      <vt:lpstr>Otázky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User</cp:lastModifiedBy>
  <cp:revision>88</cp:revision>
  <dcterms:created xsi:type="dcterms:W3CDTF">2012-04-21T07:06:25Z</dcterms:created>
  <dcterms:modified xsi:type="dcterms:W3CDTF">2012-07-20T15:11:47Z</dcterms:modified>
</cp:coreProperties>
</file>