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59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1806" autoAdjust="0"/>
  </p:normalViewPr>
  <p:slideViewPr>
    <p:cSldViewPr>
      <p:cViewPr>
        <p:scale>
          <a:sx n="73" d="100"/>
          <a:sy n="73" d="100"/>
        </p:scale>
        <p:origin x="-1074" y="-9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1633B0-F3A4-4323-BC35-DE5B32101E67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9351C4-26EB-4111-B992-B54443B5E75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BFB7C6-7C4B-418C-B0F9-7759EDC89E0C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4EDD78-0857-4BB4-87A4-8AAC8DF0DC4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F161C3-A959-4F57-BEF7-8F385720DA2A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54FE9-172C-40DE-A701-71C5E778FC7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A3CC0A-6A96-49E4-AFB7-14925A3CBBE1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EFA957-B4CC-4B68-9B44-7B28B68DD58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1AC869-AC25-47D3-A5BD-9268073B8B7B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EA71ED-FD7A-41CE-B235-384F198FC07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8BEEB-A51C-4935-BBB5-EEC8FDE1A3C2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CBA48-C3A6-44F0-A06B-4F8216ED12F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2B9F2C-4E9B-45A8-83EE-17A3D021BF25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040FFF-A699-43E9-B22F-5ADEFF91C90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571A9-F980-4DD9-A829-E5B6A5F80AC4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79FB50-84D3-4A72-97C9-C416E12D228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279F28-07B3-4E41-B136-964321A2033E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E80991-B70E-40D8-AFA4-73533EF830D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3126A4-45A3-4E90-9250-CFFD2F356F26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CA4AD7-FA43-4E9E-88A1-3358D4D9A0C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3B88F1-601F-44D3-B833-0175559882DD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CAFEE-5521-4A03-88CA-2C0DBD90B6C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F3568DF-82C1-4F21-B850-2F168677312A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983858C-7BE5-45F7-A543-16707474F80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hyperlink" Target="http://cs.wikipedia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/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Lucie Chojnová</a:t>
            </a:r>
            <a:br>
              <a:rPr lang="cs-CZ" sz="2800" dirty="0" smtClean="0"/>
            </a:br>
            <a:r>
              <a:rPr lang="cs-CZ" sz="2800" dirty="0" smtClean="0"/>
              <a:t>NÁZEV: VY_32_INOVACE_19_Právní dokumenty občana</a:t>
            </a:r>
            <a:br>
              <a:rPr lang="cs-CZ" sz="2800" dirty="0" smtClean="0"/>
            </a:br>
            <a:r>
              <a:rPr lang="cs-CZ" sz="2800" dirty="0"/>
              <a:t> </a:t>
            </a:r>
            <a:r>
              <a:rPr lang="cs-CZ" sz="2800" dirty="0" smtClean="0"/>
              <a:t>                                                 - rodný list</a:t>
            </a:r>
            <a:br>
              <a:rPr lang="cs-CZ" sz="2800" dirty="0" smtClean="0"/>
            </a:br>
            <a:r>
              <a:rPr lang="cs-CZ" sz="2800" dirty="0" smtClean="0"/>
              <a:t>TÉMA SADY: Občanská </a:t>
            </a:r>
            <a:r>
              <a:rPr lang="cs-CZ" sz="2800" dirty="0" smtClean="0">
                <a:latin typeface="Arial" charset="0"/>
              </a:rPr>
              <a:t>výchova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DATUM: 27. únor 2012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5013176"/>
            <a:ext cx="7776790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8. </a:t>
            </a:r>
            <a:r>
              <a:rPr lang="cs-CZ" sz="2600" dirty="0" smtClean="0">
                <a:solidFill>
                  <a:schemeClr val="tx1"/>
                </a:solidFill>
              </a:rPr>
              <a:t>ročníku </a:t>
            </a:r>
            <a:r>
              <a:rPr lang="cs-CZ" sz="2600" dirty="0" smtClean="0">
                <a:solidFill>
                  <a:schemeClr val="tx1"/>
                </a:solidFill>
              </a:rPr>
              <a:t>praktické </a:t>
            </a:r>
            <a:r>
              <a:rPr lang="cs-CZ" sz="2600" dirty="0" smtClean="0">
                <a:solidFill>
                  <a:schemeClr val="tx1"/>
                </a:solidFill>
              </a:rPr>
              <a:t>školy </a:t>
            </a:r>
            <a:r>
              <a:rPr lang="cs-CZ" sz="2600" dirty="0" smtClean="0">
                <a:solidFill>
                  <a:schemeClr val="tx1"/>
                </a:solidFill>
              </a:rPr>
              <a:t>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95536" y="620688"/>
            <a:ext cx="3717684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0" dirty="0">
                <a:solidFill>
                  <a:srgbClr val="FF0000"/>
                </a:solidFill>
                <a:latin typeface="Arial Black" pitchFamily="34" charset="0"/>
                <a:ea typeface="+mj-ea"/>
                <a:cs typeface="+mj-cs"/>
              </a:rPr>
              <a:t>Právní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2839548"/>
            <a:ext cx="639950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8000" dirty="0">
                <a:solidFill>
                  <a:srgbClr val="FF0000"/>
                </a:solidFill>
                <a:latin typeface="Arial Black" pitchFamily="34" charset="0"/>
              </a:rPr>
              <a:t>dokumenty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75409" y="5085184"/>
            <a:ext cx="429155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8000" dirty="0">
                <a:solidFill>
                  <a:srgbClr val="FF0000"/>
                </a:solidFill>
                <a:latin typeface="Arial Black" pitchFamily="34" charset="0"/>
              </a:rPr>
              <a:t>občana</a:t>
            </a:r>
          </a:p>
        </p:txBody>
      </p:sp>
      <p:pic>
        <p:nvPicPr>
          <p:cNvPr id="6" name="Picture 3" descr="C:\Users\Lucie\AppData\Local\Microsoft\Windows\Temporary Internet Files\Content.IE5\MD5YQW23\MM90033657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492896"/>
            <a:ext cx="1872208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1486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412776"/>
            <a:ext cx="8229600" cy="1143000"/>
          </a:xfrm>
        </p:spPr>
        <p:txBody>
          <a:bodyPr/>
          <a:lstStyle/>
          <a:p>
            <a:r>
              <a:rPr lang="cs-CZ" sz="9600" b="1" dirty="0" smtClean="0">
                <a:solidFill>
                  <a:schemeClr val="accent3">
                    <a:lumMod val="50000"/>
                  </a:schemeClr>
                </a:solidFill>
                <a:latin typeface="Berlin Sans FB" pitchFamily="34" charset="0"/>
              </a:rPr>
              <a:t>Rodný</a:t>
            </a:r>
            <a:endParaRPr lang="cs-CZ" sz="9600" b="1" dirty="0">
              <a:solidFill>
                <a:schemeClr val="accent3">
                  <a:lumMod val="50000"/>
                </a:schemeClr>
              </a:solidFill>
              <a:latin typeface="Berlin Sans FB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79912" y="3501008"/>
            <a:ext cx="197041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chemeClr val="accent3">
                    <a:lumMod val="50000"/>
                  </a:schemeClr>
                </a:solidFill>
                <a:latin typeface="Berlin Sans FB" pitchFamily="34" charset="0"/>
              </a:rPr>
              <a:t>list</a:t>
            </a:r>
            <a:endParaRPr lang="cs-CZ" sz="9600" b="1" dirty="0">
              <a:solidFill>
                <a:schemeClr val="accent3">
                  <a:lumMod val="50000"/>
                </a:schemeClr>
              </a:solidFill>
              <a:latin typeface="Berlin Sans FB" pitchFamily="34" charset="0"/>
            </a:endParaRPr>
          </a:p>
        </p:txBody>
      </p:sp>
      <p:pic>
        <p:nvPicPr>
          <p:cNvPr id="1026" name="Picture 2" descr="C:\Users\Lucie\AppData\Local\Microsoft\Windows\Temporary Internet Files\Content.IE5\MD5YQW23\MC900440434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996952"/>
            <a:ext cx="3168352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9884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579296" cy="5674642"/>
          </a:xfrm>
        </p:spPr>
        <p:txBody>
          <a:bodyPr/>
          <a:lstStyle/>
          <a:p>
            <a:pPr algn="l"/>
            <a:r>
              <a:rPr lang="cs-CZ" dirty="0" smtClean="0">
                <a:latin typeface="Berlin Sans FB" pitchFamily="34" charset="0"/>
              </a:rPr>
              <a:t>-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Berlin Sans FB" pitchFamily="34" charset="0"/>
              </a:rPr>
              <a:t>Rodný </a:t>
            </a:r>
            <a:r>
              <a:rPr lang="cs-CZ" b="1" dirty="0">
                <a:solidFill>
                  <a:schemeClr val="accent3">
                    <a:lumMod val="50000"/>
                  </a:schemeClr>
                </a:solidFill>
                <a:latin typeface="Berlin Sans FB" pitchFamily="34" charset="0"/>
              </a:rPr>
              <a:t>list </a:t>
            </a:r>
            <a:r>
              <a:rPr lang="cs-CZ" dirty="0">
                <a:latin typeface="Berlin Sans FB" pitchFamily="34" charset="0"/>
              </a:rPr>
              <a:t>je matriční doklad, </a:t>
            </a:r>
            <a:r>
              <a:rPr lang="cs-CZ" dirty="0" smtClean="0">
                <a:latin typeface="Berlin Sans FB" pitchFamily="34" charset="0"/>
              </a:rPr>
              <a:t> potvrzující </a:t>
            </a:r>
            <a:r>
              <a:rPr lang="cs-CZ" b="1" dirty="0">
                <a:latin typeface="Berlin Sans FB" pitchFamily="34" charset="0"/>
              </a:rPr>
              <a:t>narození člověka</a:t>
            </a:r>
            <a:r>
              <a:rPr lang="cs-CZ" dirty="0">
                <a:latin typeface="Berlin Sans FB" pitchFamily="34" charset="0"/>
              </a:rPr>
              <a:t> </a:t>
            </a:r>
            <a:r>
              <a:rPr lang="cs-CZ" dirty="0" smtClean="0">
                <a:latin typeface="Berlin Sans FB" pitchFamily="34" charset="0"/>
              </a:rPr>
              <a:t>              a </a:t>
            </a:r>
            <a:r>
              <a:rPr lang="cs-CZ" b="1" dirty="0">
                <a:latin typeface="Berlin Sans FB" pitchFamily="34" charset="0"/>
              </a:rPr>
              <a:t>základní údaje o něm. </a:t>
            </a:r>
            <a:r>
              <a:rPr lang="cs-CZ" dirty="0">
                <a:latin typeface="Berlin Sans FB" pitchFamily="34" charset="0"/>
              </a:rPr>
              <a:t>Obsahuje zpravidla </a:t>
            </a:r>
            <a:r>
              <a:rPr lang="cs-CZ" u="sng" dirty="0">
                <a:latin typeface="Berlin Sans FB" pitchFamily="34" charset="0"/>
              </a:rPr>
              <a:t>jméno </a:t>
            </a:r>
            <a:r>
              <a:rPr lang="cs-CZ" u="sng" dirty="0" smtClean="0">
                <a:latin typeface="Berlin Sans FB" pitchFamily="34" charset="0"/>
              </a:rPr>
              <a:t>                      </a:t>
            </a:r>
            <a:r>
              <a:rPr lang="cs-CZ" dirty="0" smtClean="0">
                <a:latin typeface="Berlin Sans FB" pitchFamily="34" charset="0"/>
              </a:rPr>
              <a:t>a </a:t>
            </a:r>
            <a:r>
              <a:rPr lang="cs-CZ" u="sng" dirty="0">
                <a:latin typeface="Berlin Sans FB" pitchFamily="34" charset="0"/>
              </a:rPr>
              <a:t>příjmení</a:t>
            </a:r>
            <a:r>
              <a:rPr lang="cs-CZ" dirty="0">
                <a:latin typeface="Berlin Sans FB" pitchFamily="34" charset="0"/>
              </a:rPr>
              <a:t> dítěte, </a:t>
            </a:r>
            <a:r>
              <a:rPr lang="cs-CZ" u="sng" dirty="0">
                <a:latin typeface="Berlin Sans FB" pitchFamily="34" charset="0"/>
              </a:rPr>
              <a:t>datum</a:t>
            </a:r>
            <a:r>
              <a:rPr lang="cs-CZ" dirty="0">
                <a:latin typeface="Berlin Sans FB" pitchFamily="34" charset="0"/>
              </a:rPr>
              <a:t> a </a:t>
            </a:r>
            <a:r>
              <a:rPr lang="cs-CZ" u="sng" dirty="0">
                <a:latin typeface="Berlin Sans FB" pitchFamily="34" charset="0"/>
              </a:rPr>
              <a:t>místo</a:t>
            </a:r>
            <a:r>
              <a:rPr lang="cs-CZ" dirty="0">
                <a:latin typeface="Berlin Sans FB" pitchFamily="34" charset="0"/>
              </a:rPr>
              <a:t> jeho narození, popřípadě také osobní identifikační údaj (v ČR </a:t>
            </a:r>
            <a:r>
              <a:rPr lang="cs-CZ" u="sng" dirty="0">
                <a:latin typeface="Berlin Sans FB" pitchFamily="34" charset="0"/>
              </a:rPr>
              <a:t>rodné číslo</a:t>
            </a:r>
            <a:r>
              <a:rPr lang="cs-CZ" dirty="0" smtClean="0">
                <a:latin typeface="Berlin Sans FB" pitchFamily="34" charset="0"/>
              </a:rPr>
              <a:t>) </a:t>
            </a:r>
            <a:r>
              <a:rPr lang="cs-CZ" dirty="0">
                <a:latin typeface="Berlin Sans FB" pitchFamily="34" charset="0"/>
              </a:rPr>
              <a:t>a </a:t>
            </a:r>
            <a:r>
              <a:rPr lang="cs-CZ" u="sng" dirty="0">
                <a:latin typeface="Berlin Sans FB" pitchFamily="34" charset="0"/>
              </a:rPr>
              <a:t>údaje </a:t>
            </a:r>
            <a:r>
              <a:rPr lang="cs-CZ" u="sng" dirty="0" smtClean="0">
                <a:latin typeface="Berlin Sans FB" pitchFamily="34" charset="0"/>
              </a:rPr>
              <a:t>o </a:t>
            </a:r>
            <a:r>
              <a:rPr lang="cs-CZ" u="sng" dirty="0">
                <a:latin typeface="Berlin Sans FB" pitchFamily="34" charset="0"/>
              </a:rPr>
              <a:t>rodičích.</a:t>
            </a:r>
          </a:p>
        </p:txBody>
      </p:sp>
    </p:spTree>
    <p:extLst>
      <p:ext uri="{BB962C8B-B14F-4D97-AF65-F5344CB8AC3E}">
        <p14:creationId xmlns:p14="http://schemas.microsoft.com/office/powerpoint/2010/main" val="3995348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>
              <a:latin typeface="Berlin Sans FB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-18440"/>
            <a:ext cx="8784976" cy="68634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dirty="0" smtClean="0">
                <a:latin typeface="Berlin Sans FB" pitchFamily="34" charset="0"/>
              </a:rPr>
              <a:t>- Historicky </a:t>
            </a:r>
            <a:r>
              <a:rPr lang="cs-CZ" sz="4400" dirty="0">
                <a:latin typeface="Berlin Sans FB" pitchFamily="34" charset="0"/>
              </a:rPr>
              <a:t>se vyvinul </a:t>
            </a:r>
            <a:r>
              <a:rPr lang="cs-CZ" sz="4400" dirty="0">
                <a:solidFill>
                  <a:srgbClr val="FFFF00"/>
                </a:solidFill>
                <a:latin typeface="Berlin Sans FB" pitchFamily="34" charset="0"/>
              </a:rPr>
              <a:t>z křestního listu</a:t>
            </a:r>
            <a:r>
              <a:rPr lang="cs-CZ" sz="4400" dirty="0">
                <a:latin typeface="Berlin Sans FB" pitchFamily="34" charset="0"/>
              </a:rPr>
              <a:t> (u křesťanů), který byl zprvu jen dokladem </a:t>
            </a:r>
            <a:r>
              <a:rPr lang="cs-CZ" sz="4400" dirty="0">
                <a:solidFill>
                  <a:srgbClr val="FFFF00"/>
                </a:solidFill>
                <a:latin typeface="Berlin Sans FB" pitchFamily="34" charset="0"/>
              </a:rPr>
              <a:t>o křtu </a:t>
            </a:r>
            <a:r>
              <a:rPr lang="cs-CZ" sz="4400" dirty="0">
                <a:latin typeface="Berlin Sans FB" pitchFamily="34" charset="0"/>
              </a:rPr>
              <a:t>(včetně údajů </a:t>
            </a:r>
            <a:r>
              <a:rPr lang="cs-CZ" sz="4400" dirty="0" smtClean="0">
                <a:latin typeface="Berlin Sans FB" pitchFamily="34" charset="0"/>
              </a:rPr>
              <a:t>                o </a:t>
            </a:r>
            <a:r>
              <a:rPr lang="cs-CZ" sz="4400" dirty="0">
                <a:latin typeface="Berlin Sans FB" pitchFamily="34" charset="0"/>
              </a:rPr>
              <a:t>rodičích a kmotrech), ale později </a:t>
            </a:r>
            <a:r>
              <a:rPr lang="cs-CZ" sz="4400" dirty="0" smtClean="0">
                <a:latin typeface="Berlin Sans FB" pitchFamily="34" charset="0"/>
              </a:rPr>
              <a:t>          v </a:t>
            </a:r>
            <a:r>
              <a:rPr lang="cs-CZ" sz="4400" dirty="0">
                <a:latin typeface="Berlin Sans FB" pitchFamily="34" charset="0"/>
              </a:rPr>
              <a:t>něm byly uváděny také údaje </a:t>
            </a:r>
            <a:r>
              <a:rPr lang="cs-CZ" sz="4400" dirty="0" smtClean="0">
                <a:latin typeface="Berlin Sans FB" pitchFamily="34" charset="0"/>
              </a:rPr>
              <a:t>                  o </a:t>
            </a:r>
            <a:r>
              <a:rPr lang="cs-CZ" sz="4400" dirty="0">
                <a:latin typeface="Berlin Sans FB" pitchFamily="34" charset="0"/>
              </a:rPr>
              <a:t>narození pokřtěného. </a:t>
            </a:r>
            <a:r>
              <a:rPr lang="cs-CZ" sz="4400" dirty="0" smtClean="0">
                <a:latin typeface="Berlin Sans FB" pitchFamily="34" charset="0"/>
              </a:rPr>
              <a:t>                              Po </a:t>
            </a:r>
            <a:r>
              <a:rPr lang="cs-CZ" sz="4400" dirty="0">
                <a:latin typeface="Berlin Sans FB" pitchFamily="34" charset="0"/>
              </a:rPr>
              <a:t>přechodnou dobu byl dotyčný dokument označován také jako </a:t>
            </a:r>
            <a:r>
              <a:rPr lang="cs-CZ" sz="4400" u="sng" dirty="0">
                <a:latin typeface="Berlin Sans FB" pitchFamily="34" charset="0"/>
              </a:rPr>
              <a:t>rodný a křestní list </a:t>
            </a:r>
            <a:r>
              <a:rPr lang="cs-CZ" sz="3600" dirty="0">
                <a:latin typeface="Berlin Sans FB" pitchFamily="34" charset="0"/>
              </a:rPr>
              <a:t>(přibližně v 30. a 40. letech 20. století).</a:t>
            </a:r>
          </a:p>
        </p:txBody>
      </p:sp>
    </p:spTree>
    <p:extLst>
      <p:ext uri="{BB962C8B-B14F-4D97-AF65-F5344CB8AC3E}">
        <p14:creationId xmlns:p14="http://schemas.microsoft.com/office/powerpoint/2010/main" val="1252393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758" y="188640"/>
            <a:ext cx="8229600" cy="3730426"/>
          </a:xfrm>
        </p:spPr>
        <p:txBody>
          <a:bodyPr/>
          <a:lstStyle/>
          <a:p>
            <a:pPr algn="l"/>
            <a:r>
              <a:rPr lang="cs-CZ" dirty="0" smtClean="0">
                <a:latin typeface="Berlin Sans FB" pitchFamily="34" charset="0"/>
              </a:rPr>
              <a:t>- V </a:t>
            </a:r>
            <a:r>
              <a:rPr lang="cs-CZ" dirty="0">
                <a:latin typeface="Berlin Sans FB" pitchFamily="34" charset="0"/>
              </a:rPr>
              <a:t>České republice je </a:t>
            </a:r>
            <a:r>
              <a:rPr lang="cs-CZ" b="1" dirty="0">
                <a:solidFill>
                  <a:schemeClr val="accent3">
                    <a:lumMod val="50000"/>
                  </a:schemeClr>
                </a:solidFill>
                <a:latin typeface="Berlin Sans FB" pitchFamily="34" charset="0"/>
              </a:rPr>
              <a:t>rodný list </a:t>
            </a:r>
            <a:r>
              <a:rPr lang="cs-CZ" dirty="0">
                <a:latin typeface="Berlin Sans FB" pitchFamily="34" charset="0"/>
              </a:rPr>
              <a:t>vydáván </a:t>
            </a:r>
            <a:r>
              <a:rPr lang="cs-CZ" u="sng" dirty="0">
                <a:latin typeface="Berlin Sans FB" pitchFamily="34" charset="0"/>
              </a:rPr>
              <a:t>matričními úřady, </a:t>
            </a:r>
            <a:r>
              <a:rPr lang="cs-CZ" dirty="0">
                <a:latin typeface="Berlin Sans FB" pitchFamily="34" charset="0"/>
              </a:rPr>
              <a:t>podkladem pro jeho vydání jsou údaje zapsané v tzv. </a:t>
            </a:r>
            <a:r>
              <a:rPr lang="cs-CZ" b="1" dirty="0">
                <a:solidFill>
                  <a:schemeClr val="accent3">
                    <a:lumMod val="50000"/>
                  </a:schemeClr>
                </a:solidFill>
                <a:latin typeface="Berlin Sans FB" pitchFamily="34" charset="0"/>
              </a:rPr>
              <a:t>knize narození. </a:t>
            </a:r>
          </a:p>
        </p:txBody>
      </p:sp>
      <p:pic>
        <p:nvPicPr>
          <p:cNvPr id="1026" name="Picture 2" descr="C:\Users\Lucie\AppData\Local\Microsoft\Windows\Temporary Internet Files\Content.IE5\SFB0X6VD\MP90043909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356992"/>
            <a:ext cx="5328592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3193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332656"/>
            <a:ext cx="8229600" cy="4090466"/>
          </a:xfrm>
        </p:spPr>
        <p:txBody>
          <a:bodyPr/>
          <a:lstStyle/>
          <a:p>
            <a:pPr algn="l"/>
            <a:r>
              <a:rPr lang="cs-CZ" dirty="0" smtClean="0">
                <a:latin typeface="Berlin Sans FB" pitchFamily="34" charset="0"/>
              </a:rPr>
              <a:t>- Až </a:t>
            </a:r>
            <a:r>
              <a:rPr lang="cs-CZ" dirty="0">
                <a:latin typeface="Berlin Sans FB" pitchFamily="34" charset="0"/>
              </a:rPr>
              <a:t>do doby vydání </a:t>
            </a:r>
            <a:r>
              <a:rPr lang="cs-CZ" dirty="0">
                <a:solidFill>
                  <a:srgbClr val="0070C0"/>
                </a:solidFill>
                <a:latin typeface="Berlin Sans FB" pitchFamily="34" charset="0"/>
              </a:rPr>
              <a:t>občanského </a:t>
            </a:r>
            <a:r>
              <a:rPr lang="cs-CZ" dirty="0" smtClean="0">
                <a:solidFill>
                  <a:srgbClr val="0070C0"/>
                </a:solidFill>
                <a:latin typeface="Berlin Sans FB" pitchFamily="34" charset="0"/>
              </a:rPr>
              <a:t>průkazu</a:t>
            </a:r>
            <a:r>
              <a:rPr lang="cs-CZ" dirty="0" smtClean="0">
                <a:latin typeface="Berlin Sans FB" pitchFamily="34" charset="0"/>
              </a:rPr>
              <a:t> (od </a:t>
            </a:r>
            <a:r>
              <a:rPr lang="cs-CZ" dirty="0">
                <a:latin typeface="Berlin Sans FB" pitchFamily="34" charset="0"/>
              </a:rPr>
              <a:t>narození do 15 </a:t>
            </a:r>
            <a:r>
              <a:rPr lang="cs-CZ" dirty="0" smtClean="0">
                <a:latin typeface="Berlin Sans FB" pitchFamily="34" charset="0"/>
              </a:rPr>
              <a:t>let), slouží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Berlin Sans FB" pitchFamily="34" charset="0"/>
              </a:rPr>
              <a:t>rodný list </a:t>
            </a:r>
            <a:r>
              <a:rPr lang="cs-CZ" dirty="0">
                <a:latin typeface="Berlin Sans FB" pitchFamily="34" charset="0"/>
              </a:rPr>
              <a:t>pro dotyčného jako jeho </a:t>
            </a:r>
            <a:r>
              <a:rPr lang="cs-CZ" u="sng" dirty="0">
                <a:latin typeface="Berlin Sans FB" pitchFamily="34" charset="0"/>
              </a:rPr>
              <a:t>hlavní osobní doklad</a:t>
            </a:r>
            <a:r>
              <a:rPr lang="cs-CZ" dirty="0">
                <a:latin typeface="Berlin Sans FB" pitchFamily="34" charset="0"/>
              </a:rPr>
              <a:t>. </a:t>
            </a:r>
            <a:r>
              <a:rPr lang="cs-CZ" dirty="0" smtClean="0">
                <a:latin typeface="Berlin Sans FB" pitchFamily="34" charset="0"/>
              </a:rPr>
              <a:t/>
            </a:r>
            <a:br>
              <a:rPr lang="cs-CZ" dirty="0" smtClean="0">
                <a:latin typeface="Berlin Sans FB" pitchFamily="34" charset="0"/>
              </a:rPr>
            </a:br>
            <a:r>
              <a:rPr lang="cs-CZ" dirty="0" smtClean="0">
                <a:latin typeface="Berlin Sans FB" pitchFamily="34" charset="0"/>
              </a:rPr>
              <a:t>Je </a:t>
            </a:r>
            <a:r>
              <a:rPr lang="cs-CZ" dirty="0">
                <a:latin typeface="Berlin Sans FB" pitchFamily="34" charset="0"/>
              </a:rPr>
              <a:t>podkladem pro vydání </a:t>
            </a:r>
            <a:r>
              <a:rPr lang="cs-CZ" dirty="0">
                <a:solidFill>
                  <a:srgbClr val="FF0000"/>
                </a:solidFill>
                <a:latin typeface="Berlin Sans FB" pitchFamily="34" charset="0"/>
              </a:rPr>
              <a:t>oddacího listu.</a:t>
            </a:r>
          </a:p>
        </p:txBody>
      </p:sp>
      <p:pic>
        <p:nvPicPr>
          <p:cNvPr id="2050" name="Picture 2" descr="C:\Users\Lucie\AppData\Local\Microsoft\Windows\Temporary Internet Files\Content.IE5\32HDAXOE\MP90044029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3" y="3789039"/>
            <a:ext cx="4680521" cy="2736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5640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420888"/>
            <a:ext cx="8229600" cy="3442394"/>
          </a:xfrm>
        </p:spPr>
        <p:txBody>
          <a:bodyPr/>
          <a:lstStyle/>
          <a:p>
            <a:pPr algn="l"/>
            <a:r>
              <a:rPr lang="cs-CZ" dirty="0" smtClean="0">
                <a:latin typeface="Berlin Sans FB" pitchFamily="34" charset="0"/>
              </a:rPr>
              <a:t> - Pokud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Berlin Sans FB" pitchFamily="34" charset="0"/>
              </a:rPr>
              <a:t>rodný list </a:t>
            </a:r>
            <a:r>
              <a:rPr lang="cs-CZ" dirty="0" smtClean="0">
                <a:latin typeface="Berlin Sans FB" pitchFamily="34" charset="0"/>
              </a:rPr>
              <a:t>ztratíme, musíme se obrátit na </a:t>
            </a:r>
            <a:r>
              <a:rPr lang="cs-CZ" b="1" dirty="0" smtClean="0">
                <a:latin typeface="Berlin Sans FB" pitchFamily="34" charset="0"/>
              </a:rPr>
              <a:t>matriku</a:t>
            </a:r>
            <a:r>
              <a:rPr lang="cs-CZ" dirty="0" smtClean="0">
                <a:latin typeface="Berlin Sans FB" pitchFamily="34" charset="0"/>
              </a:rPr>
              <a:t> </a:t>
            </a:r>
            <a:r>
              <a:rPr lang="cs-CZ" dirty="0" smtClean="0">
                <a:latin typeface="Berlin Sans FB" pitchFamily="34" charset="0"/>
              </a:rPr>
              <a:t>              v </a:t>
            </a:r>
            <a:r>
              <a:rPr lang="cs-CZ" dirty="0" smtClean="0">
                <a:latin typeface="Berlin Sans FB" pitchFamily="34" charset="0"/>
              </a:rPr>
              <a:t>místě svého narození (může být odlišné od místa našeho bydliště).Tam nás mají zapsány </a:t>
            </a:r>
            <a:r>
              <a:rPr lang="cs-CZ" dirty="0" smtClean="0">
                <a:latin typeface="Berlin Sans FB" pitchFamily="34" charset="0"/>
              </a:rPr>
              <a:t>             v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Berlin Sans FB" pitchFamily="34" charset="0"/>
              </a:rPr>
              <a:t>knize narození.</a:t>
            </a:r>
            <a:endParaRPr lang="cs-CZ" b="1" dirty="0">
              <a:solidFill>
                <a:schemeClr val="accent3">
                  <a:lumMod val="50000"/>
                </a:schemeClr>
              </a:solidFill>
              <a:latin typeface="Berlin Sans FB" pitchFamily="34" charset="0"/>
            </a:endParaRPr>
          </a:p>
        </p:txBody>
      </p:sp>
      <p:pic>
        <p:nvPicPr>
          <p:cNvPr id="3075" name="Picture 3" descr="C:\Users\Lucie\AppData\Local\Microsoft\Windows\Temporary Internet Files\Content.IE5\32HDAXOE\MP90043940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60648"/>
            <a:ext cx="3062288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7342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8000" b="1" dirty="0" smtClean="0">
                <a:solidFill>
                  <a:schemeClr val="accent3">
                    <a:lumMod val="50000"/>
                  </a:schemeClr>
                </a:solidFill>
                <a:latin typeface="Berlin Sans FB" pitchFamily="34" charset="0"/>
              </a:rPr>
              <a:t>Otázky</a:t>
            </a:r>
            <a:endParaRPr lang="cs-CZ" sz="8000" b="1" dirty="0">
              <a:solidFill>
                <a:schemeClr val="accent3">
                  <a:lumMod val="50000"/>
                </a:schemeClr>
              </a:solidFill>
              <a:latin typeface="Berlin Sans FB" pitchFamily="34" charset="0"/>
            </a:endParaRPr>
          </a:p>
        </p:txBody>
      </p:sp>
      <p:pic>
        <p:nvPicPr>
          <p:cNvPr id="4098" name="Picture 2" descr="C:\Users\Lucie\AppData\Local\Microsoft\Windows\Temporary Internet Files\Content.IE5\SFB0X6VD\MC900434411[2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76672"/>
            <a:ext cx="2160240" cy="2068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4" y="1628800"/>
            <a:ext cx="62646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Berlin Sans FB" pitchFamily="34" charset="0"/>
              </a:rPr>
              <a:t>1. Doplň nedokončené věty:</a:t>
            </a:r>
            <a:endParaRPr lang="cs-CZ" sz="4000" dirty="0">
              <a:latin typeface="Berlin Sans FB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2451" y="2545134"/>
            <a:ext cx="79415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Berlin Sans FB" pitchFamily="34" charset="0"/>
              </a:rPr>
              <a:t>  Hned po narození je dítěti vystaven…….</a:t>
            </a:r>
            <a:endParaRPr lang="cs-CZ" sz="3600" dirty="0">
              <a:latin typeface="Berlin Sans FB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8862" y="3105305"/>
            <a:ext cx="36599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Berlin Sans FB" pitchFamily="34" charset="0"/>
              </a:rPr>
              <a:t>Vyhotovuje ho…….</a:t>
            </a:r>
            <a:endParaRPr lang="cs-CZ" sz="3600" dirty="0">
              <a:latin typeface="Berlin Sans FB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4906" y="3645024"/>
            <a:ext cx="78165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Berlin Sans FB" pitchFamily="34" charset="0"/>
              </a:rPr>
              <a:t>Po dovršení patnácti let získá člověk……</a:t>
            </a:r>
            <a:endParaRPr lang="cs-CZ" sz="3600" dirty="0">
              <a:latin typeface="Berlin Sans FB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9287" y="4258904"/>
            <a:ext cx="27815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Berlin Sans FB" pitchFamily="34" charset="0"/>
              </a:rPr>
              <a:t>Vydává ho…..</a:t>
            </a:r>
            <a:endParaRPr lang="cs-CZ" sz="3600" dirty="0">
              <a:latin typeface="Berlin Sans FB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0929" y="4877566"/>
            <a:ext cx="79496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Berlin Sans FB" pitchFamily="34" charset="0"/>
              </a:rPr>
              <a:t>Po svatebním obřadu získají manželé…...</a:t>
            </a:r>
            <a:endParaRPr lang="cs-CZ" sz="3600" dirty="0">
              <a:latin typeface="Berlin Sans FB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0929" y="5522205"/>
            <a:ext cx="54192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erlin Sans FB" pitchFamily="34" charset="0"/>
              </a:rPr>
              <a:t>Vyhotoví jim ho…..</a:t>
            </a:r>
            <a:endParaRPr lang="cs-CZ" sz="3600" dirty="0"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2439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  <p:bldP spid="7" grpId="0"/>
      <p:bldP spid="8" grpId="0"/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925144"/>
          </a:xfrm>
        </p:spPr>
        <p:txBody>
          <a:bodyPr/>
          <a:lstStyle/>
          <a:p>
            <a:pPr lvl="0"/>
            <a:r>
              <a:rPr lang="cs-CZ" sz="2400" dirty="0" smtClean="0">
                <a:solidFill>
                  <a:prstClr val="black"/>
                </a:solidFill>
              </a:rPr>
              <a:t>  vlastní </a:t>
            </a:r>
            <a:r>
              <a:rPr lang="cs-CZ" sz="2400" dirty="0">
                <a:solidFill>
                  <a:prstClr val="black"/>
                </a:solidFill>
              </a:rPr>
              <a:t>zdroje</a:t>
            </a:r>
          </a:p>
          <a:p>
            <a:pPr lvl="0"/>
            <a:r>
              <a:rPr lang="cs-CZ" sz="2400" u="sng" dirty="0">
                <a:solidFill>
                  <a:srgbClr val="1F497D"/>
                </a:solidFill>
              </a:rPr>
              <a:t>  </a:t>
            </a:r>
            <a:r>
              <a:rPr lang="cs-CZ" sz="2400" u="sng" dirty="0">
                <a:solidFill>
                  <a:srgbClr val="1F497D"/>
                </a:solidFill>
                <a:hlinkClick r:id="rId2"/>
              </a:rPr>
              <a:t>http</a:t>
            </a:r>
            <a:r>
              <a:rPr lang="cs-CZ" sz="2400" u="sng">
                <a:solidFill>
                  <a:srgbClr val="1F497D"/>
                </a:solidFill>
                <a:hlinkClick r:id="rId2"/>
              </a:rPr>
              <a:t>://</a:t>
            </a:r>
            <a:r>
              <a:rPr lang="cs-CZ" sz="2400" u="sng" smtClean="0">
                <a:solidFill>
                  <a:srgbClr val="1F497D"/>
                </a:solidFill>
                <a:hlinkClick r:id="rId2"/>
              </a:rPr>
              <a:t>cs.wikipedia.cz</a:t>
            </a:r>
            <a:r>
              <a:rPr lang="cs-CZ" sz="2400" u="sng" smtClean="0">
                <a:solidFill>
                  <a:srgbClr val="1F497D"/>
                </a:solidFill>
              </a:rPr>
              <a:t> - text</a:t>
            </a:r>
            <a:endParaRPr lang="cs-CZ" sz="2400" u="sng" dirty="0">
              <a:solidFill>
                <a:srgbClr val="1F497D"/>
              </a:solidFill>
            </a:endParaRPr>
          </a:p>
          <a:p>
            <a:pPr lvl="0"/>
            <a:r>
              <a:rPr lang="cs-CZ" sz="2400" dirty="0">
                <a:solidFill>
                  <a:prstClr val="black"/>
                </a:solidFill>
                <a:hlinkClick r:id="rId3"/>
              </a:rPr>
              <a:t>  http://office.microsoft.com</a:t>
            </a:r>
            <a:r>
              <a:rPr lang="cs-CZ" sz="2400" dirty="0">
                <a:solidFill>
                  <a:prstClr val="black"/>
                </a:solidFill>
              </a:rPr>
              <a:t> – kliparty</a:t>
            </a:r>
          </a:p>
          <a:p>
            <a:pPr lvl="0"/>
            <a:r>
              <a:rPr lang="cs-CZ" sz="2400" dirty="0">
                <a:solidFill>
                  <a:prstClr val="black"/>
                </a:solidFill>
              </a:rPr>
              <a:t>  vlastní zdroje</a:t>
            </a:r>
          </a:p>
          <a:p>
            <a:pPr lvl="0"/>
            <a:r>
              <a:rPr lang="cs-CZ" sz="2400" dirty="0">
                <a:solidFill>
                  <a:prstClr val="black"/>
                </a:solidFill>
              </a:rPr>
              <a:t>  Müller, O., OBČANSKÁ VÝCHOVA, 8. roč., 1.  vyd.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       Praha: SEPTIMA, 1995. ISBN 80-85801-37-X</a:t>
            </a:r>
          </a:p>
          <a:p>
            <a:pPr lvl="0"/>
            <a:r>
              <a:rPr lang="cs-CZ" sz="2400" dirty="0">
                <a:solidFill>
                  <a:prstClr val="black"/>
                </a:solidFill>
              </a:rPr>
              <a:t>  Müller, O., VÝCHOVA K OBČANSTVÍ, pracovní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       sešit, 3. díl, 1. vyd. Praha: PARTA, 2009. 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       ISBN 978-80-7320-121-0</a:t>
            </a:r>
          </a:p>
          <a:p>
            <a:pPr lvl="0"/>
            <a:r>
              <a:rPr lang="cs-CZ" sz="2400" dirty="0">
                <a:solidFill>
                  <a:prstClr val="black"/>
                </a:solidFill>
              </a:rPr>
              <a:t>  Müller, O., VÝCHOVA K OBČANSTVÍ, 2. díl,   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       1. vyd. PRAHA: PARTA, s.r.o., 2010.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       ISBN 978-80-7320-116-6</a:t>
            </a:r>
          </a:p>
          <a:p>
            <a:pPr marL="0" indent="0"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205</TotalTime>
  <Words>363</Words>
  <Application>Microsoft Office PowerPoint</Application>
  <PresentationFormat>Předvádění na obrazovce (4:3)</PresentationFormat>
  <Paragraphs>33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NÁZEV ŠKOLY: Střední odborné učiliště a Základní škola AUTOR: Bc. Lucie Chojnová NÁZEV: VY_32_INOVACE_19_Právní dokumenty občana                                                   - rodný list TÉMA SADY: Občanská výchova DATUM: 27. únor 2012 ČÍSLO PROJEKTU: CZ.1.07/1.4.00/21.0477</vt:lpstr>
      <vt:lpstr>Prezentace aplikace PowerPoint</vt:lpstr>
      <vt:lpstr>Rodný</vt:lpstr>
      <vt:lpstr>- Rodný list je matriční doklad,  potvrzující narození člověka               a základní údaje o něm. Obsahuje zpravidla jméno                       a příjmení dítěte, datum a místo jeho narození, popřípadě také osobní identifikační údaj (v ČR rodné číslo) a údaje o rodičích.</vt:lpstr>
      <vt:lpstr>Prezentace aplikace PowerPoint</vt:lpstr>
      <vt:lpstr>- V České republice je rodný list vydáván matričními úřady, podkladem pro jeho vydání jsou údaje zapsané v tzv. knize narození. </vt:lpstr>
      <vt:lpstr>- Až do doby vydání občanského průkazu (od narození do 15 let), slouží rodný list pro dotyčného jako jeho hlavní osobní doklad.  Je podkladem pro vydání oddacího listu.</vt:lpstr>
      <vt:lpstr> - Pokud rodný list ztratíme, musíme se obrátit na matriku               v místě svého narození (může být odlišné od místa našeho bydliště).Tam nás mají zapsány              v knize narození.</vt:lpstr>
      <vt:lpstr>Otázky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User</cp:lastModifiedBy>
  <cp:revision>80</cp:revision>
  <dcterms:created xsi:type="dcterms:W3CDTF">2012-04-21T07:06:25Z</dcterms:created>
  <dcterms:modified xsi:type="dcterms:W3CDTF">2012-07-20T15:16:30Z</dcterms:modified>
</cp:coreProperties>
</file>