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8" r:id="rId3"/>
    <p:sldId id="260" r:id="rId4"/>
    <p:sldId id="261" r:id="rId5"/>
    <p:sldId id="262" r:id="rId6"/>
    <p:sldId id="263" r:id="rId7"/>
    <p:sldId id="266" r:id="rId8"/>
    <p:sldId id="264" r:id="rId9"/>
    <p:sldId id="265" r:id="rId10"/>
    <p:sldId id="267" r:id="rId11"/>
    <p:sldId id="25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633B0-F3A4-4323-BC35-DE5B32101E67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351C4-26EB-4111-B992-B54443B5E75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B7C6-7C4B-418C-B0F9-7759EDC89E0C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EDD78-0857-4BB4-87A4-8AAC8DF0DC4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161C3-A959-4F57-BEF7-8F385720DA2A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54FE9-172C-40DE-A701-71C5E778FC7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3CC0A-6A96-49E4-AFB7-14925A3CBBE1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FA957-B4CC-4B68-9B44-7B28B68DD5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C869-AC25-47D3-A5BD-9268073B8B7B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71ED-FD7A-41CE-B235-384F198FC0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BEEB-A51C-4935-BBB5-EEC8FDE1A3C2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CBA48-C3A6-44F0-A06B-4F8216ED12F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9F2C-4E9B-45A8-83EE-17A3D021BF25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40FFF-A699-43E9-B22F-5ADEFF91C9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571A9-F980-4DD9-A829-E5B6A5F80AC4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FB50-84D3-4A72-97C9-C416E12D22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79F28-07B3-4E41-B136-964321A2033E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80991-B70E-40D8-AFA4-73533EF830D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26A4-45A3-4E90-9250-CFFD2F356F26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4AD7-FA43-4E9E-88A1-3358D4D9A0C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88F1-601F-44D3-B833-0175559882DD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FEE-5521-4A03-88CA-2C0DBD90B6C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3568DF-82C1-4F21-B850-2F168677312A}" type="datetimeFigureOut">
              <a:rPr lang="cs-CZ"/>
              <a:pPr>
                <a:defRPr/>
              </a:pPr>
              <a:t>20.7.2012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83858C-7BE5-45F7-A543-16707474F80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s.wikipedia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Chojnová</a:t>
            </a:r>
            <a:br>
              <a:rPr lang="cs-CZ" sz="2800" dirty="0" smtClean="0"/>
            </a:br>
            <a:r>
              <a:rPr lang="cs-CZ" sz="2800" dirty="0" smtClean="0"/>
              <a:t>NÁZEV: VY_32_INOVACE_18_Právní dokumenty občana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- oddací list.</a:t>
            </a:r>
            <a:br>
              <a:rPr lang="cs-CZ" sz="2800" dirty="0" smtClean="0"/>
            </a:br>
            <a:r>
              <a:rPr lang="cs-CZ" sz="2800" dirty="0" smtClean="0"/>
              <a:t>TÉMA SADY: Občanská </a:t>
            </a:r>
            <a:r>
              <a:rPr lang="cs-CZ" sz="2800" dirty="0" smtClean="0">
                <a:latin typeface="Arial" charset="0"/>
              </a:rPr>
              <a:t>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17. únor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5085184"/>
            <a:ext cx="7992888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8.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</a:t>
            </a:r>
            <a:r>
              <a:rPr lang="cs-CZ" sz="2600" dirty="0" smtClean="0">
                <a:solidFill>
                  <a:schemeClr val="tx1"/>
                </a:solidFill>
              </a:rPr>
              <a:t>školy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14613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" y="254279"/>
            <a:ext cx="4724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87879"/>
            <a:ext cx="737076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80641" y="4941168"/>
            <a:ext cx="42915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8000" dirty="0">
                <a:solidFill>
                  <a:srgbClr val="FF0000"/>
                </a:solidFill>
                <a:latin typeface="Arial Black" pitchFamily="34" charset="0"/>
              </a:rPr>
              <a:t>občana</a:t>
            </a:r>
          </a:p>
        </p:txBody>
      </p:sp>
      <p:pic>
        <p:nvPicPr>
          <p:cNvPr id="8" name="Picture 3" descr="C:\Users\Lucie\AppData\Local\Microsoft\Windows\Temporary Internet Files\Content.IE5\MD5YQW23\MM900336576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204864"/>
            <a:ext cx="197971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135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/>
          <a:lstStyle/>
          <a:p>
            <a:r>
              <a:rPr lang="cs-CZ" sz="9600" b="1" dirty="0" smtClean="0">
                <a:solidFill>
                  <a:srgbClr val="FF0000"/>
                </a:solidFill>
                <a:latin typeface="Berlin Sans FB" pitchFamily="34" charset="0"/>
              </a:rPr>
              <a:t>Oddací </a:t>
            </a:r>
            <a:endParaRPr lang="cs-CZ" sz="9600" b="1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07904" y="3501008"/>
            <a:ext cx="19704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  <a:latin typeface="Berlin Sans FB" pitchFamily="34" charset="0"/>
              </a:rPr>
              <a:t>list</a:t>
            </a:r>
            <a:endParaRPr lang="cs-CZ" sz="9600" b="1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MD5YQW23\MC90007884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340" y="3789040"/>
            <a:ext cx="263356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95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latin typeface="Berlin Sans FB" pitchFamily="34" charset="0"/>
              </a:rPr>
              <a:t>Tiskopis </a:t>
            </a:r>
            <a:r>
              <a:rPr lang="cs-CZ" sz="4800" dirty="0" smtClean="0">
                <a:solidFill>
                  <a:srgbClr val="FF0000"/>
                </a:solidFill>
                <a:latin typeface="Berlin Sans FB" pitchFamily="34" charset="0"/>
              </a:rPr>
              <a:t>oddacího listu</a:t>
            </a:r>
            <a:endParaRPr lang="cs-CZ" sz="48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pic>
        <p:nvPicPr>
          <p:cNvPr id="2050" name="Picture 2" descr="C:\Users\Lucie\Desktop\GetProduct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40768"/>
            <a:ext cx="4824535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930226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dirty="0" smtClean="0">
                <a:solidFill>
                  <a:srgbClr val="FF0000"/>
                </a:solidFill>
                <a:latin typeface="Berlin Sans FB" pitchFamily="34" charset="0"/>
              </a:rPr>
              <a:t>Oddací list </a:t>
            </a:r>
            <a:r>
              <a:rPr lang="cs-CZ" sz="4800" dirty="0" smtClean="0">
                <a:latin typeface="Berlin Sans FB" pitchFamily="34" charset="0"/>
              </a:rPr>
              <a:t>patří vedle </a:t>
            </a:r>
            <a:r>
              <a:rPr lang="cs-CZ" sz="4800" dirty="0" smtClean="0">
                <a:solidFill>
                  <a:srgbClr val="0070C0"/>
                </a:solidFill>
                <a:latin typeface="Berlin Sans FB" pitchFamily="34" charset="0"/>
              </a:rPr>
              <a:t>občanského průkazu </a:t>
            </a:r>
            <a:r>
              <a:rPr lang="cs-CZ" sz="4800" dirty="0" smtClean="0">
                <a:latin typeface="Berlin Sans FB" pitchFamily="34" charset="0"/>
              </a:rPr>
              <a:t>mezi</a:t>
            </a:r>
            <a:br>
              <a:rPr lang="cs-CZ" sz="4800" dirty="0" smtClean="0">
                <a:latin typeface="Berlin Sans FB" pitchFamily="34" charset="0"/>
              </a:rPr>
            </a:br>
            <a:r>
              <a:rPr lang="cs-CZ" sz="4800" dirty="0" smtClean="0">
                <a:latin typeface="Berlin Sans FB" pitchFamily="34" charset="0"/>
              </a:rPr>
              <a:t>naše</a:t>
            </a:r>
            <a:endParaRPr lang="cs-CZ" sz="4800" dirty="0"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75835" y="2800723"/>
            <a:ext cx="6545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atin typeface="Berlin Sans FB" pitchFamily="34" charset="0"/>
              </a:rPr>
              <a:t>základní doklady.</a:t>
            </a:r>
            <a:endParaRPr lang="cs-CZ" sz="4800" b="1" dirty="0">
              <a:latin typeface="Berlin Sans FB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SFB0X6VD\MC9000390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05063"/>
            <a:ext cx="2520280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74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229600" cy="2794322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b="1" dirty="0" smtClean="0">
                <a:latin typeface="Berlin Sans FB" pitchFamily="34" charset="0"/>
              </a:rPr>
              <a:t>Oba listy </a:t>
            </a:r>
            <a:r>
              <a:rPr lang="cs-CZ" sz="4800" dirty="0" smtClean="0">
                <a:latin typeface="Berlin Sans FB" pitchFamily="34" charset="0"/>
              </a:rPr>
              <a:t>vyhotovuje </a:t>
            </a:r>
            <a:r>
              <a:rPr lang="cs-CZ" sz="4800" u="sng" dirty="0" smtClean="0">
                <a:latin typeface="Berlin Sans FB" pitchFamily="34" charset="0"/>
              </a:rPr>
              <a:t>městský úřad </a:t>
            </a:r>
            <a:r>
              <a:rPr lang="cs-CZ" sz="4800" dirty="0" smtClean="0">
                <a:latin typeface="Berlin Sans FB" pitchFamily="34" charset="0"/>
              </a:rPr>
              <a:t>(nebo pověřený </a:t>
            </a:r>
            <a:r>
              <a:rPr lang="cs-CZ" sz="4800" u="sng" dirty="0" smtClean="0">
                <a:latin typeface="Berlin Sans FB" pitchFamily="34" charset="0"/>
              </a:rPr>
              <a:t>obecní úřad) </a:t>
            </a:r>
            <a:r>
              <a:rPr lang="cs-CZ" sz="4800" dirty="0" smtClean="0">
                <a:latin typeface="Berlin Sans FB" pitchFamily="34" charset="0"/>
              </a:rPr>
              <a:t>v příslušné matrice.</a:t>
            </a:r>
            <a:endParaRPr lang="cs-CZ" sz="4800" dirty="0">
              <a:latin typeface="Berlin Sans FB" pitchFamily="34" charset="0"/>
            </a:endParaRPr>
          </a:p>
        </p:txBody>
      </p:sp>
      <p:pic>
        <p:nvPicPr>
          <p:cNvPr id="2050" name="Picture 2" descr="C:\Program Files (x86)\Microsoft Office\MEDIA\CAGCAT10\j01856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17032"/>
            <a:ext cx="244827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6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dirty="0" smtClean="0">
                <a:latin typeface="Berlin Sans FB" pitchFamily="34" charset="0"/>
              </a:rPr>
              <a:t>Matrika</a:t>
            </a:r>
            <a:endParaRPr lang="cs-CZ" sz="6600" dirty="0"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514" y="1556792"/>
            <a:ext cx="8174033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400" dirty="0" smtClean="0">
                <a:latin typeface="Berlin Sans FB" pitchFamily="34" charset="0"/>
              </a:rPr>
              <a:t>Nachází se na </a:t>
            </a:r>
            <a:r>
              <a:rPr lang="cs-CZ" sz="4400" u="sng" dirty="0" smtClean="0">
                <a:latin typeface="Berlin Sans FB" pitchFamily="34" charset="0"/>
              </a:rPr>
              <a:t>městském </a:t>
            </a:r>
            <a:r>
              <a:rPr lang="cs-CZ" sz="4400" u="sng" dirty="0" smtClean="0">
                <a:latin typeface="Berlin Sans FB" pitchFamily="34" charset="0"/>
              </a:rPr>
              <a:t>úřadě </a:t>
            </a:r>
            <a:endParaRPr lang="cs-CZ" sz="4400" u="sng" dirty="0" smtClean="0">
              <a:latin typeface="Berlin Sans FB" pitchFamily="34" charset="0"/>
            </a:endParaRPr>
          </a:p>
          <a:p>
            <a:r>
              <a:rPr lang="cs-CZ" sz="4400" dirty="0">
                <a:latin typeface="Berlin Sans FB" pitchFamily="34" charset="0"/>
              </a:rPr>
              <a:t>  </a:t>
            </a:r>
            <a:r>
              <a:rPr lang="cs-CZ" sz="4400" dirty="0" smtClean="0">
                <a:latin typeface="Berlin Sans FB" pitchFamily="34" charset="0"/>
              </a:rPr>
              <a:t> nebo na </a:t>
            </a:r>
            <a:r>
              <a:rPr lang="cs-CZ" sz="4400" u="sng" dirty="0" smtClean="0">
                <a:latin typeface="Berlin Sans FB" pitchFamily="34" charset="0"/>
              </a:rPr>
              <a:t>obecním úřadě </a:t>
            </a:r>
            <a:r>
              <a:rPr lang="cs-CZ" sz="4400" dirty="0" smtClean="0">
                <a:latin typeface="Berlin Sans FB" pitchFamily="34" charset="0"/>
              </a:rPr>
              <a:t>-</a:t>
            </a:r>
          </a:p>
          <a:p>
            <a:r>
              <a:rPr lang="cs-CZ" sz="4400" dirty="0" smtClean="0">
                <a:latin typeface="Berlin Sans FB" pitchFamily="34" charset="0"/>
              </a:rPr>
              <a:t>   </a:t>
            </a:r>
            <a:r>
              <a:rPr lang="cs-CZ" sz="4400" b="1" dirty="0" smtClean="0">
                <a:latin typeface="Berlin Sans FB" pitchFamily="34" charset="0"/>
              </a:rPr>
              <a:t>správní obor</a:t>
            </a:r>
            <a:r>
              <a:rPr lang="cs-CZ" sz="4400" dirty="0" smtClean="0">
                <a:latin typeface="Berlin Sans FB" pitchFamily="34" charset="0"/>
              </a:rPr>
              <a:t>.</a:t>
            </a:r>
            <a:endParaRPr lang="cs-CZ" sz="44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4293096"/>
            <a:ext cx="9144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400" u="sng" dirty="0" smtClean="0">
                <a:latin typeface="Berlin Sans FB" pitchFamily="34" charset="0"/>
              </a:rPr>
              <a:t>Matrika </a:t>
            </a:r>
            <a:r>
              <a:rPr lang="cs-CZ" sz="4400" dirty="0" smtClean="0">
                <a:latin typeface="Berlin Sans FB" pitchFamily="34" charset="0"/>
              </a:rPr>
              <a:t>vede přehled o obyva-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telích města, zejména o </a:t>
            </a:r>
            <a:r>
              <a:rPr lang="cs-CZ" sz="4400" u="sng" dirty="0" smtClean="0">
                <a:latin typeface="Berlin Sans FB" pitchFamily="34" charset="0"/>
              </a:rPr>
              <a:t>narozeních</a:t>
            </a:r>
            <a:r>
              <a:rPr lang="cs-CZ" sz="4400" dirty="0" smtClean="0">
                <a:latin typeface="Berlin Sans FB" pitchFamily="34" charset="0"/>
              </a:rPr>
              <a:t>,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</a:t>
            </a:r>
            <a:r>
              <a:rPr lang="cs-CZ" sz="4400" u="sng" dirty="0" smtClean="0">
                <a:latin typeface="Berlin Sans FB" pitchFamily="34" charset="0"/>
              </a:rPr>
              <a:t>úmrtích</a:t>
            </a:r>
            <a:r>
              <a:rPr lang="cs-CZ" sz="4400" dirty="0" smtClean="0">
                <a:latin typeface="Berlin Sans FB" pitchFamily="34" charset="0"/>
              </a:rPr>
              <a:t> a </a:t>
            </a:r>
            <a:r>
              <a:rPr lang="cs-CZ" sz="4400" u="sng" dirty="0" smtClean="0">
                <a:latin typeface="Berlin Sans FB" pitchFamily="34" charset="0"/>
              </a:rPr>
              <a:t>sňatcích.</a:t>
            </a:r>
          </a:p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 </a:t>
            </a:r>
            <a:endParaRPr lang="cs-CZ" sz="48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44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2290266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Pokud dva lidé uzavřou </a:t>
            </a:r>
            <a:r>
              <a:rPr lang="cs-CZ" sz="4800" dirty="0" smtClean="0">
                <a:solidFill>
                  <a:srgbClr val="00B0F0"/>
                </a:solidFill>
                <a:latin typeface="Berlin Sans FB" pitchFamily="34" charset="0"/>
              </a:rPr>
              <a:t>manželství</a:t>
            </a:r>
            <a:r>
              <a:rPr lang="cs-CZ" sz="4800" dirty="0" smtClean="0">
                <a:latin typeface="Berlin Sans FB" pitchFamily="34" charset="0"/>
              </a:rPr>
              <a:t>, vystaví jim </a:t>
            </a:r>
            <a:r>
              <a:rPr lang="cs-CZ" sz="4800" dirty="0" smtClean="0">
                <a:latin typeface="Berlin Sans FB" pitchFamily="34" charset="0"/>
              </a:rPr>
              <a:t>                 na </a:t>
            </a:r>
            <a:r>
              <a:rPr lang="cs-CZ" sz="4800" dirty="0" smtClean="0">
                <a:latin typeface="Berlin Sans FB" pitchFamily="34" charset="0"/>
              </a:rPr>
              <a:t>matrice </a:t>
            </a:r>
            <a:r>
              <a:rPr lang="cs-CZ" sz="4800" dirty="0" smtClean="0">
                <a:solidFill>
                  <a:srgbClr val="FF0000"/>
                </a:solidFill>
                <a:latin typeface="Berlin Sans FB" pitchFamily="34" charset="0"/>
              </a:rPr>
              <a:t>oddací list.</a:t>
            </a:r>
            <a:endParaRPr lang="cs-CZ" sz="48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pic>
        <p:nvPicPr>
          <p:cNvPr id="3074" name="Picture 2" descr="C:\Users\Lucie\AppData\Local\Microsoft\Windows\Temporary Internet Files\Content.IE5\SFB0X6VD\MC90040468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84984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41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dirty="0" smtClean="0">
                <a:solidFill>
                  <a:srgbClr val="FF0000"/>
                </a:solidFill>
                <a:latin typeface="Berlin Sans FB" pitchFamily="34" charset="0"/>
              </a:rPr>
              <a:t>Oddací list </a:t>
            </a:r>
            <a:r>
              <a:rPr lang="cs-CZ" sz="4800" dirty="0" smtClean="0">
                <a:latin typeface="Berlin Sans FB" pitchFamily="34" charset="0"/>
              </a:rPr>
              <a:t>nemusí mít všichni občané, ale rodný list ano.</a:t>
            </a:r>
            <a:endParaRPr lang="cs-CZ" sz="4800" dirty="0">
              <a:latin typeface="Berlin Sans FB" pitchFamily="34" charset="0"/>
            </a:endParaRPr>
          </a:p>
        </p:txBody>
      </p:sp>
      <p:pic>
        <p:nvPicPr>
          <p:cNvPr id="1027" name="Picture 3" descr="C:\Users\Lucie\AppData\Local\Microsoft\Windows\Temporary Internet Files\Content.IE5\SFB0X6VD\MC9000565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96952"/>
            <a:ext cx="3266827" cy="3405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85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8000" u="sng" dirty="0" smtClean="0">
                <a:latin typeface="Berlin Sans FB" pitchFamily="34" charset="0"/>
              </a:rPr>
              <a:t>Otázky</a:t>
            </a:r>
            <a:endParaRPr lang="cs-CZ" sz="8000" u="sng" dirty="0">
              <a:latin typeface="Berlin Sans FB" pitchFamily="34" charset="0"/>
            </a:endParaRPr>
          </a:p>
        </p:txBody>
      </p:sp>
      <p:pic>
        <p:nvPicPr>
          <p:cNvPr id="2050" name="Picture 2" descr="C:\Users\Lucie\AppData\Local\Microsoft\Windows\Temporary Internet Files\Content.IE5\SFB0X6VD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878" y="332656"/>
            <a:ext cx="2088546" cy="19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754" y="2564904"/>
            <a:ext cx="911499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Berlin Sans FB" pitchFamily="34" charset="0"/>
              </a:rPr>
              <a:t>1. Připomeň si, jak manželství vzniká.</a:t>
            </a:r>
          </a:p>
          <a:p>
            <a:r>
              <a:rPr lang="cs-CZ" sz="4400" dirty="0" smtClean="0">
                <a:latin typeface="Berlin Sans FB" pitchFamily="34" charset="0"/>
              </a:rPr>
              <a:t>   Kým a komu je vydáván oddací list?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</a:t>
            </a:r>
          </a:p>
          <a:p>
            <a:endParaRPr lang="cs-CZ" sz="44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3754" y="5109864"/>
            <a:ext cx="76565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Berlin Sans FB" pitchFamily="34" charset="0"/>
              </a:rPr>
              <a:t>2. Jaké údaje vede matrika? </a:t>
            </a:r>
            <a:endParaRPr lang="cs-CZ" sz="4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51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2400" dirty="0">
                <a:solidFill>
                  <a:prstClr val="black"/>
                </a:solidFill>
              </a:rPr>
              <a:t>vlastní zdroje</a:t>
            </a:r>
          </a:p>
          <a:p>
            <a:pPr lvl="0"/>
            <a:r>
              <a:rPr lang="cs-CZ" sz="2400" u="sng" dirty="0">
                <a:solidFill>
                  <a:srgbClr val="1F497D"/>
                </a:solidFill>
              </a:rPr>
              <a:t>  </a:t>
            </a:r>
            <a:r>
              <a:rPr lang="cs-CZ" sz="2400" u="sng" dirty="0">
                <a:solidFill>
                  <a:srgbClr val="1F497D"/>
                </a:solidFill>
                <a:hlinkClick r:id="rId2"/>
              </a:rPr>
              <a:t>http://</a:t>
            </a:r>
            <a:r>
              <a:rPr lang="cs-CZ" sz="2400" u="sng" dirty="0" smtClean="0">
                <a:solidFill>
                  <a:srgbClr val="1F497D"/>
                </a:solidFill>
                <a:hlinkClick r:id="rId2"/>
              </a:rPr>
              <a:t>cs.wikipedia.cz</a:t>
            </a:r>
            <a:r>
              <a:rPr lang="cs-CZ" sz="2400" u="sng" dirty="0" smtClean="0">
                <a:solidFill>
                  <a:srgbClr val="1F497D"/>
                </a:solidFill>
              </a:rPr>
              <a:t> - text</a:t>
            </a:r>
            <a:endParaRPr lang="cs-CZ" sz="2400" u="sng" dirty="0">
              <a:solidFill>
                <a:srgbClr val="1F497D"/>
              </a:solidFill>
            </a:endParaRPr>
          </a:p>
          <a:p>
            <a:pPr lvl="0"/>
            <a:r>
              <a:rPr lang="cs-CZ" sz="2400" dirty="0">
                <a:solidFill>
                  <a:prstClr val="black"/>
                </a:solidFill>
                <a:hlinkClick r:id="rId3"/>
              </a:rPr>
              <a:t>  http://office.microsoft.com</a:t>
            </a:r>
            <a:r>
              <a:rPr lang="cs-CZ" sz="2400" dirty="0">
                <a:solidFill>
                  <a:prstClr val="black"/>
                </a:solidFill>
              </a:rPr>
              <a:t> – kliparty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  vlastní zdroje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  Müller, O., OBČANSKÁ VÝCHOVA, 8. roč., 1.  vyd.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  Praha: SEPTIMA, 1995. ISBN 80-85801-37-X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  Müller, O., VÝCHOVA K OBČANSTVÍ, pracovní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  sešit, 3. díl, 1. vyd. Praha: PARTA, 2009. 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  ISBN 978-80-7320-121-0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  Müller, O., VÝCHOVA K OBČANSTVÍ, 2. díl,   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  1. vyd. PRAHA: PARTA, s.r.o., 2010.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  ISBN 978-80-7320-116-6</a:t>
            </a:r>
          </a:p>
          <a:p>
            <a:pPr marL="0" indent="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253</Words>
  <Application>Microsoft Office PowerPoint</Application>
  <PresentationFormat>Předvádění na obrazovce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NÁZEV ŠKOLY: Střední odborné učiliště a Základní škola AUTOR: Bc. Lucie Chojnová NÁZEV: VY_32_INOVACE_18_Právní dokumenty občana                                                   - oddací list. TÉMA SADY: Občanská výchova DATUM: 17. únor 2012 ČÍSLO PROJEKTU: CZ.1.07/1.4.00/21.0477</vt:lpstr>
      <vt:lpstr>Prezentace aplikace PowerPoint</vt:lpstr>
      <vt:lpstr>Oddací </vt:lpstr>
      <vt:lpstr>Tiskopis oddacího listu</vt:lpstr>
      <vt:lpstr>- Oddací list patří vedle občanského průkazu mezi naše</vt:lpstr>
      <vt:lpstr>- Oba listy vyhotovuje městský úřad (nebo pověřený obecní úřad) v příslušné matrice.</vt:lpstr>
      <vt:lpstr>Matrika</vt:lpstr>
      <vt:lpstr>- Pokud dva lidé uzavřou manželství, vystaví jim                  na matrice oddací list.</vt:lpstr>
      <vt:lpstr>- Oddací list nemusí mít všichni občané, ale rodný list ano.</vt:lpstr>
      <vt:lpstr>Otázky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User</cp:lastModifiedBy>
  <cp:revision>77</cp:revision>
  <dcterms:created xsi:type="dcterms:W3CDTF">2012-04-21T07:06:25Z</dcterms:created>
  <dcterms:modified xsi:type="dcterms:W3CDTF">2012-07-20T15:18:13Z</dcterms:modified>
</cp:coreProperties>
</file>