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12319-9625-4E9A-B09F-2C5E6BAB0F1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30AF69-D9EB-4CCA-8AD5-6195C94979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21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jedno kliknutí myší se objeví správné</a:t>
            </a:r>
            <a:r>
              <a:rPr lang="cs-CZ" baseline="0" dirty="0" smtClean="0"/>
              <a:t> odpovědi u ženy, při druhém kliknutí u muže.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0AF69-D9EB-4CCA-8AD5-6195C949796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903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kliknutí myší se objeví správné odpovědi.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0AF69-D9EB-4CCA-8AD5-6195C949796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988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Možné řešení se objeví na kliknutí myší.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0AF69-D9EB-4CCA-8AD5-6195C949796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404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6178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779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03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995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7159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109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37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473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9618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1233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5731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path path="rect">
            <a:fillToRect l="100000" t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1C39FD-7348-4B20-A0F3-DF208BF457E6}" type="datetimeFigureOut">
              <a:rPr lang="cs-CZ" smtClean="0"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20A8E7-1868-490B-8C98-28953E8DCAC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29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knihy.abz.cz/imgs/products/img_175566_mai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4941168"/>
            <a:ext cx="6400800" cy="10549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Autor : </a:t>
            </a:r>
            <a:r>
              <a:rPr lang="cs-CZ" sz="2400" dirty="0" err="1" smtClean="0"/>
              <a:t>Ing.Hana</a:t>
            </a:r>
            <a:r>
              <a:rPr lang="cs-CZ" sz="2400" dirty="0" smtClean="0"/>
              <a:t> Martínková, ZŠ a MŠ Hazlov</a:t>
            </a:r>
          </a:p>
          <a:p>
            <a:r>
              <a:rPr lang="cs-CZ" sz="2400" dirty="0" smtClean="0"/>
              <a:t>Období vytvoření : leden 2012</a:t>
            </a:r>
            <a:endParaRPr lang="cs-CZ" sz="2400" dirty="0"/>
          </a:p>
        </p:txBody>
      </p:sp>
      <p:sp>
        <p:nvSpPr>
          <p:cNvPr id="7" name="Podnadpis 2"/>
          <p:cNvSpPr>
            <a:spLocks noGrp="1"/>
          </p:cNvSpPr>
          <p:nvPr>
            <p:ph type="ctrTitle"/>
          </p:nvPr>
        </p:nvSpPr>
        <p:spPr>
          <a:xfrm>
            <a:off x="112789" y="2636912"/>
            <a:ext cx="8928992" cy="14700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chemeClr val="tx1"/>
                </a:solidFill>
              </a:rPr>
              <a:t>VY_32_INOVACE_08_Přírodověda_5.ročník_</a:t>
            </a:r>
            <a:br>
              <a:rPr lang="cs-CZ" sz="3600" b="1" dirty="0" smtClean="0">
                <a:solidFill>
                  <a:schemeClr val="tx1"/>
                </a:solidFill>
              </a:rPr>
            </a:br>
            <a:r>
              <a:rPr lang="cs-CZ" sz="3600" b="1" dirty="0" smtClean="0">
                <a:solidFill>
                  <a:schemeClr val="tx1"/>
                </a:solidFill>
              </a:rPr>
              <a:t>01_Soustava opěrná a pohybová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8" name="Podnadpis 2"/>
          <p:cNvSpPr txBox="1">
            <a:spLocks/>
          </p:cNvSpPr>
          <p:nvPr/>
        </p:nvSpPr>
        <p:spPr>
          <a:xfrm>
            <a:off x="1619672" y="1146969"/>
            <a:ext cx="6400800" cy="50482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6429" y="656431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350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9588" y="692696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Comic Sans MS" pitchFamily="66" charset="0"/>
              </a:rPr>
              <a:t>Hlavní části lidského těla</a:t>
            </a:r>
            <a:br>
              <a:rPr lang="cs-CZ" b="1" dirty="0" smtClean="0">
                <a:latin typeface="Comic Sans MS" pitchFamily="66" charset="0"/>
              </a:rPr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2030102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418" y="2060848"/>
            <a:ext cx="1524000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27626" y="1291850"/>
            <a:ext cx="4572000" cy="4524315"/>
          </a:xfrm>
          <a:prstGeom prst="rect">
            <a:avLst/>
          </a:prstGeom>
          <a:ln w="31750">
            <a:solidFill>
              <a:schemeClr val="accent1"/>
            </a:solidFill>
          </a:ln>
        </p:spPr>
        <p:txBody>
          <a:bodyPr>
            <a:spAutoFit/>
          </a:bodyPr>
          <a:lstStyle/>
          <a:p>
            <a:r>
              <a:rPr lang="cs-CZ" sz="2400" b="1" i="1" dirty="0">
                <a:latin typeface="Century Gothic" pitchFamily="34" charset="0"/>
                <a:cs typeface="Arial" charset="0"/>
              </a:rPr>
              <a:t>Hlava</a:t>
            </a:r>
            <a:r>
              <a:rPr lang="cs-CZ" dirty="0" smtClean="0"/>
              <a:t> : </a:t>
            </a:r>
            <a:r>
              <a:rPr lang="cs-CZ" sz="2400" dirty="0" smtClean="0"/>
              <a:t>čelo, oči, uši, nos, ústa, brada</a:t>
            </a:r>
          </a:p>
          <a:p>
            <a:endParaRPr lang="cs-CZ" dirty="0" smtClean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i="1" dirty="0">
                <a:latin typeface="Century Gothic" pitchFamily="34" charset="0"/>
                <a:cs typeface="Arial" charset="0"/>
              </a:rPr>
              <a:t>Krk</a:t>
            </a:r>
          </a:p>
          <a:p>
            <a:endParaRPr lang="cs-CZ" dirty="0" smtClean="0"/>
          </a:p>
          <a:p>
            <a:r>
              <a:rPr lang="cs-CZ" sz="2400" b="1" i="1" dirty="0">
                <a:latin typeface="Century Gothic" pitchFamily="34" charset="0"/>
                <a:cs typeface="Arial" charset="0"/>
              </a:rPr>
              <a:t>Trup</a:t>
            </a:r>
            <a:r>
              <a:rPr lang="cs-CZ" dirty="0" smtClean="0"/>
              <a:t> : </a:t>
            </a:r>
            <a:r>
              <a:rPr lang="cs-CZ" sz="2400" dirty="0"/>
              <a:t>záda, prsa, břicho</a:t>
            </a:r>
          </a:p>
          <a:p>
            <a:endParaRPr lang="cs-CZ" dirty="0" smtClean="0"/>
          </a:p>
          <a:p>
            <a:r>
              <a:rPr lang="cs-CZ" sz="2400" b="1" i="1" dirty="0">
                <a:latin typeface="Century Gothic" pitchFamily="34" charset="0"/>
                <a:cs typeface="Arial" charset="0"/>
              </a:rPr>
              <a:t>Horní končetina </a:t>
            </a:r>
            <a:r>
              <a:rPr lang="cs-CZ" dirty="0" smtClean="0"/>
              <a:t>: </a:t>
            </a:r>
            <a:r>
              <a:rPr lang="cs-CZ" sz="2400" dirty="0"/>
              <a:t>rameno, paže, loket, zápěstí, prsty</a:t>
            </a:r>
          </a:p>
          <a:p>
            <a:endParaRPr lang="cs-CZ" dirty="0" smtClean="0"/>
          </a:p>
          <a:p>
            <a:r>
              <a:rPr lang="cs-CZ" sz="2400" b="1" i="1" dirty="0">
                <a:latin typeface="Century Gothic" pitchFamily="34" charset="0"/>
                <a:cs typeface="Arial" charset="0"/>
              </a:rPr>
              <a:t>Dolní končetina </a:t>
            </a:r>
            <a:r>
              <a:rPr lang="cs-CZ" dirty="0" smtClean="0"/>
              <a:t>: </a:t>
            </a:r>
            <a:r>
              <a:rPr lang="cs-CZ" sz="2400" dirty="0"/>
              <a:t>hýždě, stehno, koleno, lýtko, kotník, pata, nárt, chodidlo, prsty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4" y="2604471"/>
            <a:ext cx="21701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4" y="2917645"/>
            <a:ext cx="1736725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4" y="3245239"/>
            <a:ext cx="22367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2" y="3505207"/>
            <a:ext cx="22367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058" y="4178989"/>
            <a:ext cx="1804987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44" y="4636354"/>
            <a:ext cx="21701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741" y="5130068"/>
            <a:ext cx="202406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64" y="5584937"/>
            <a:ext cx="21701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7" name="Přímá spojovací šipka 34"/>
          <p:cNvCxnSpPr/>
          <p:nvPr/>
        </p:nvCxnSpPr>
        <p:spPr>
          <a:xfrm flipV="1">
            <a:off x="985893" y="6036820"/>
            <a:ext cx="1152525" cy="5048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78"/>
          <p:cNvSpPr txBox="1">
            <a:spLocks noChangeArrowheads="1"/>
          </p:cNvSpPr>
          <p:nvPr/>
        </p:nvSpPr>
        <p:spPr bwMode="auto">
          <a:xfrm rot="20161870">
            <a:off x="870006" y="6024120"/>
            <a:ext cx="1081087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pata</a:t>
            </a:r>
          </a:p>
        </p:txBody>
      </p:sp>
      <p:cxnSp>
        <p:nvCxnSpPr>
          <p:cNvPr id="19" name="Přímá spojovací šipka 7"/>
          <p:cNvCxnSpPr/>
          <p:nvPr/>
        </p:nvCxnSpPr>
        <p:spPr>
          <a:xfrm rot="16200000" flipV="1">
            <a:off x="3140319" y="1498526"/>
            <a:ext cx="1587" cy="11874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79"/>
          <p:cNvSpPr txBox="1">
            <a:spLocks noChangeArrowheads="1"/>
          </p:cNvSpPr>
          <p:nvPr/>
        </p:nvSpPr>
        <p:spPr bwMode="auto">
          <a:xfrm>
            <a:off x="3193500" y="1732682"/>
            <a:ext cx="10810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čelo</a:t>
            </a:r>
          </a:p>
        </p:txBody>
      </p:sp>
      <p:cxnSp>
        <p:nvCxnSpPr>
          <p:cNvPr id="21" name="Přímá spojovací šipka 10"/>
          <p:cNvCxnSpPr>
            <a:stCxn id="22" idx="2"/>
          </p:cNvCxnSpPr>
          <p:nvPr/>
        </p:nvCxnSpPr>
        <p:spPr>
          <a:xfrm rot="5400000" flipH="1">
            <a:off x="3185834" y="1867173"/>
            <a:ext cx="9525" cy="11176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80"/>
          <p:cNvSpPr txBox="1">
            <a:spLocks noChangeArrowheads="1"/>
          </p:cNvSpPr>
          <p:nvPr/>
        </p:nvSpPr>
        <p:spPr bwMode="auto">
          <a:xfrm>
            <a:off x="3208059" y="2060848"/>
            <a:ext cx="10810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oči</a:t>
            </a:r>
          </a:p>
        </p:txBody>
      </p:sp>
      <p:cxnSp>
        <p:nvCxnSpPr>
          <p:cNvPr id="23" name="Přímá spojovací šipka 17"/>
          <p:cNvCxnSpPr/>
          <p:nvPr/>
        </p:nvCxnSpPr>
        <p:spPr>
          <a:xfrm rot="10800000">
            <a:off x="2592764" y="2574497"/>
            <a:ext cx="1368425" cy="2174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81"/>
          <p:cNvSpPr txBox="1">
            <a:spLocks noChangeArrowheads="1"/>
          </p:cNvSpPr>
          <p:nvPr/>
        </p:nvSpPr>
        <p:spPr bwMode="auto">
          <a:xfrm rot="546006">
            <a:off x="3408739" y="2501472"/>
            <a:ext cx="923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nos</a:t>
            </a:r>
          </a:p>
        </p:txBody>
      </p:sp>
      <p:cxnSp>
        <p:nvCxnSpPr>
          <p:cNvPr id="25" name="Přímá spojovací šipka 14"/>
          <p:cNvCxnSpPr/>
          <p:nvPr/>
        </p:nvCxnSpPr>
        <p:spPr>
          <a:xfrm rot="10800000">
            <a:off x="2310066" y="2769294"/>
            <a:ext cx="1366837" cy="3603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82"/>
          <p:cNvSpPr txBox="1">
            <a:spLocks noChangeArrowheads="1"/>
          </p:cNvSpPr>
          <p:nvPr/>
        </p:nvSpPr>
        <p:spPr bwMode="auto">
          <a:xfrm rot="897686">
            <a:off x="2887474" y="2765325"/>
            <a:ext cx="107950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brada</a:t>
            </a:r>
          </a:p>
        </p:txBody>
      </p:sp>
      <p:cxnSp>
        <p:nvCxnSpPr>
          <p:cNvPr id="27" name="Přímá spojovací šipka 42"/>
          <p:cNvCxnSpPr/>
          <p:nvPr/>
        </p:nvCxnSpPr>
        <p:spPr>
          <a:xfrm rot="10800000">
            <a:off x="2753895" y="3279284"/>
            <a:ext cx="1296987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83"/>
          <p:cNvSpPr txBox="1">
            <a:spLocks noChangeArrowheads="1"/>
          </p:cNvSpPr>
          <p:nvPr/>
        </p:nvSpPr>
        <p:spPr bwMode="auto">
          <a:xfrm>
            <a:off x="3330157" y="2991946"/>
            <a:ext cx="10810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prsa</a:t>
            </a:r>
          </a:p>
        </p:txBody>
      </p:sp>
      <p:cxnSp>
        <p:nvCxnSpPr>
          <p:cNvPr id="29" name="Přímá spojovací šipka 40"/>
          <p:cNvCxnSpPr/>
          <p:nvPr/>
        </p:nvCxnSpPr>
        <p:spPr>
          <a:xfrm rot="10800000">
            <a:off x="2971382" y="3841346"/>
            <a:ext cx="1079500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84"/>
          <p:cNvSpPr txBox="1">
            <a:spLocks noChangeArrowheads="1"/>
          </p:cNvSpPr>
          <p:nvPr/>
        </p:nvSpPr>
        <p:spPr bwMode="auto">
          <a:xfrm>
            <a:off x="3114257" y="3554008"/>
            <a:ext cx="936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břicho</a:t>
            </a:r>
          </a:p>
        </p:txBody>
      </p:sp>
      <p:cxnSp>
        <p:nvCxnSpPr>
          <p:cNvPr id="31" name="Přímá spojovací šipka 46"/>
          <p:cNvCxnSpPr/>
          <p:nvPr/>
        </p:nvCxnSpPr>
        <p:spPr>
          <a:xfrm rot="10800000">
            <a:off x="2596609" y="4587758"/>
            <a:ext cx="1512887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85"/>
          <p:cNvSpPr txBox="1">
            <a:spLocks noChangeArrowheads="1"/>
          </p:cNvSpPr>
          <p:nvPr/>
        </p:nvSpPr>
        <p:spPr bwMode="auto">
          <a:xfrm>
            <a:off x="3172871" y="4298833"/>
            <a:ext cx="1008063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zápěstí</a:t>
            </a:r>
          </a:p>
        </p:txBody>
      </p:sp>
      <p:cxnSp>
        <p:nvCxnSpPr>
          <p:cNvPr id="33" name="Přímá spojovací šipka 48"/>
          <p:cNvCxnSpPr/>
          <p:nvPr/>
        </p:nvCxnSpPr>
        <p:spPr>
          <a:xfrm rot="10800000">
            <a:off x="2669634" y="5003078"/>
            <a:ext cx="1368425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86"/>
          <p:cNvSpPr txBox="1">
            <a:spLocks noChangeArrowheads="1"/>
          </p:cNvSpPr>
          <p:nvPr/>
        </p:nvSpPr>
        <p:spPr bwMode="auto">
          <a:xfrm>
            <a:off x="3172871" y="4714153"/>
            <a:ext cx="10810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prsty</a:t>
            </a:r>
          </a:p>
        </p:txBody>
      </p:sp>
      <p:cxnSp>
        <p:nvCxnSpPr>
          <p:cNvPr id="35" name="Přímá spojovací šipka 27"/>
          <p:cNvCxnSpPr/>
          <p:nvPr/>
        </p:nvCxnSpPr>
        <p:spPr>
          <a:xfrm rot="10800000">
            <a:off x="2424991" y="5385845"/>
            <a:ext cx="1657350" cy="15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87"/>
          <p:cNvSpPr txBox="1">
            <a:spLocks noChangeArrowheads="1"/>
          </p:cNvSpPr>
          <p:nvPr/>
        </p:nvSpPr>
        <p:spPr bwMode="auto">
          <a:xfrm>
            <a:off x="3217153" y="5096920"/>
            <a:ext cx="1081088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koleno</a:t>
            </a:r>
          </a:p>
        </p:txBody>
      </p:sp>
      <p:cxnSp>
        <p:nvCxnSpPr>
          <p:cNvPr id="37" name="Přímá spojovací šipka 38"/>
          <p:cNvCxnSpPr/>
          <p:nvPr/>
        </p:nvCxnSpPr>
        <p:spPr>
          <a:xfrm rot="10800000">
            <a:off x="2632591" y="5841720"/>
            <a:ext cx="144145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88"/>
          <p:cNvSpPr txBox="1">
            <a:spLocks noChangeArrowheads="1"/>
          </p:cNvSpPr>
          <p:nvPr/>
        </p:nvSpPr>
        <p:spPr bwMode="auto">
          <a:xfrm>
            <a:off x="3208853" y="5481358"/>
            <a:ext cx="108108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prsty</a:t>
            </a:r>
          </a:p>
        </p:txBody>
      </p:sp>
      <p:cxnSp>
        <p:nvCxnSpPr>
          <p:cNvPr id="39" name="Přímá spojovací šipka 36"/>
          <p:cNvCxnSpPr/>
          <p:nvPr/>
        </p:nvCxnSpPr>
        <p:spPr>
          <a:xfrm rot="10800000">
            <a:off x="2393854" y="5973370"/>
            <a:ext cx="1728788" cy="5032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70"/>
          <p:cNvSpPr txBox="1">
            <a:spLocks noChangeArrowheads="1"/>
          </p:cNvSpPr>
          <p:nvPr/>
        </p:nvSpPr>
        <p:spPr bwMode="auto">
          <a:xfrm rot="922408">
            <a:off x="3071717" y="6035282"/>
            <a:ext cx="107950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chodidlo</a:t>
            </a:r>
          </a:p>
        </p:txBody>
      </p:sp>
    </p:spTree>
    <p:extLst>
      <p:ext uri="{BB962C8B-B14F-4D97-AF65-F5344CB8AC3E}">
        <p14:creationId xmlns:p14="http://schemas.microsoft.com/office/powerpoint/2010/main" val="646429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30942" y="916713"/>
            <a:ext cx="3380457" cy="5608631"/>
          </a:xfrm>
          <a:ln w="28575">
            <a:solidFill>
              <a:schemeClr val="accent1"/>
            </a:solidFill>
          </a:ln>
        </p:spPr>
        <p:txBody>
          <a:bodyPr>
            <a:normAutofit fontScale="70000" lnSpcReduction="20000"/>
          </a:bodyPr>
          <a:lstStyle/>
          <a:p>
            <a:r>
              <a:rPr lang="cs-CZ" sz="4000" b="1" i="1" dirty="0" smtClean="0">
                <a:solidFill>
                  <a:schemeClr val="tx1"/>
                </a:solidFill>
                <a:latin typeface="Century Gothic" pitchFamily="34" charset="0"/>
              </a:rPr>
              <a:t>Hlava </a:t>
            </a:r>
            <a:r>
              <a:rPr lang="cs-CZ" dirty="0" smtClean="0">
                <a:solidFill>
                  <a:schemeClr val="tx1"/>
                </a:solidFill>
              </a:rPr>
              <a:t>(lebka)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- </a:t>
            </a:r>
            <a:r>
              <a:rPr lang="cs-CZ" b="1" dirty="0" smtClean="0">
                <a:solidFill>
                  <a:schemeClr val="tx1"/>
                </a:solidFill>
              </a:rPr>
              <a:t>obličejová část </a:t>
            </a:r>
            <a:r>
              <a:rPr lang="cs-CZ" dirty="0" smtClean="0">
                <a:solidFill>
                  <a:schemeClr val="tx1"/>
                </a:solidFill>
              </a:rPr>
              <a:t>: oční </a:t>
            </a:r>
            <a:r>
              <a:rPr lang="cs-CZ" dirty="0" err="1" smtClean="0">
                <a:solidFill>
                  <a:schemeClr val="tx1"/>
                </a:solidFill>
              </a:rPr>
              <a:t>důlek,horní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čelist,dolní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čelist,kost</a:t>
            </a:r>
            <a:r>
              <a:rPr lang="cs-CZ" dirty="0" smtClean="0">
                <a:solidFill>
                  <a:schemeClr val="tx1"/>
                </a:solidFill>
              </a:rPr>
              <a:t> nosní</a:t>
            </a:r>
          </a:p>
          <a:p>
            <a:pPr>
              <a:buFontTx/>
              <a:buChar char="-"/>
            </a:pPr>
            <a:r>
              <a:rPr lang="cs-CZ" b="1" dirty="0" smtClean="0">
                <a:solidFill>
                  <a:schemeClr val="tx1"/>
                </a:solidFill>
              </a:rPr>
              <a:t>mozková část </a:t>
            </a:r>
            <a:r>
              <a:rPr lang="cs-CZ" dirty="0" smtClean="0">
                <a:solidFill>
                  <a:schemeClr val="tx1"/>
                </a:solidFill>
              </a:rPr>
              <a:t>: kost </a:t>
            </a:r>
            <a:r>
              <a:rPr lang="cs-CZ" dirty="0" err="1" smtClean="0">
                <a:solidFill>
                  <a:schemeClr val="tx1"/>
                </a:solidFill>
              </a:rPr>
              <a:t>spánková,kost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čelní,kost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týlní,kost</a:t>
            </a:r>
            <a:r>
              <a:rPr lang="cs-CZ" dirty="0" smtClean="0">
                <a:solidFill>
                  <a:schemeClr val="tx1"/>
                </a:solidFill>
              </a:rPr>
              <a:t> temenní</a:t>
            </a:r>
          </a:p>
          <a:p>
            <a:r>
              <a:rPr lang="cs-CZ" sz="4000" b="1" i="1" dirty="0" smtClean="0">
                <a:solidFill>
                  <a:schemeClr val="tx1"/>
                </a:solidFill>
                <a:latin typeface="Century Gothic" pitchFamily="34" charset="0"/>
              </a:rPr>
              <a:t>Hrudník a páteř 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 err="1" smtClean="0">
                <a:solidFill>
                  <a:schemeClr val="tx1"/>
                </a:solidFill>
              </a:rPr>
              <a:t>žebra,obratle,kost</a:t>
            </a:r>
            <a:r>
              <a:rPr lang="cs-CZ" dirty="0" smtClean="0">
                <a:solidFill>
                  <a:schemeClr val="tx1"/>
                </a:solidFill>
              </a:rPr>
              <a:t> hrudní</a:t>
            </a:r>
          </a:p>
          <a:p>
            <a:r>
              <a:rPr lang="cs-CZ" sz="4000" b="1" i="1" dirty="0" smtClean="0">
                <a:solidFill>
                  <a:schemeClr val="tx1"/>
                </a:solidFill>
                <a:latin typeface="Century Gothic" pitchFamily="34" charset="0"/>
              </a:rPr>
              <a:t>Horní končetina 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 err="1" smtClean="0">
                <a:solidFill>
                  <a:schemeClr val="tx1"/>
                </a:solidFill>
              </a:rPr>
              <a:t>lopatka,kost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klíční,kost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pažní,kostra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předloktí,kosti</a:t>
            </a:r>
            <a:r>
              <a:rPr lang="cs-CZ" dirty="0" smtClean="0">
                <a:solidFill>
                  <a:schemeClr val="tx1"/>
                </a:solidFill>
              </a:rPr>
              <a:t> ruky</a:t>
            </a:r>
          </a:p>
          <a:p>
            <a:r>
              <a:rPr lang="cs-CZ" sz="4000" b="1" i="1" dirty="0" smtClean="0">
                <a:solidFill>
                  <a:schemeClr val="tx1"/>
                </a:solidFill>
                <a:latin typeface="Century Gothic" pitchFamily="34" charset="0"/>
              </a:rPr>
              <a:t>Dolní končetina </a:t>
            </a:r>
            <a:r>
              <a:rPr lang="cs-CZ" dirty="0" smtClean="0">
                <a:solidFill>
                  <a:schemeClr val="tx1"/>
                </a:solidFill>
              </a:rPr>
              <a:t>: kosti pánve, kosti </a:t>
            </a:r>
            <a:r>
              <a:rPr lang="cs-CZ" dirty="0" err="1" smtClean="0">
                <a:solidFill>
                  <a:schemeClr val="tx1"/>
                </a:solidFill>
              </a:rPr>
              <a:t>stehenní,kost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holenní,kost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lýtková,kosti</a:t>
            </a:r>
            <a:r>
              <a:rPr lang="cs-CZ" dirty="0" smtClean="0">
                <a:solidFill>
                  <a:schemeClr val="tx1"/>
                </a:solidFill>
              </a:rPr>
              <a:t> nohy</a:t>
            </a:r>
          </a:p>
          <a:p>
            <a:endParaRPr lang="cs-CZ" dirty="0"/>
          </a:p>
        </p:txBody>
      </p:sp>
      <p:pic>
        <p:nvPicPr>
          <p:cNvPr id="4" name="Picture 4" descr="http://sciencegames.4you4free.com/skeleton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2736"/>
            <a:ext cx="3857625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70229" y="393493"/>
            <a:ext cx="270458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2800" b="1" dirty="0">
                <a:latin typeface="Comic Sans MS" pitchFamily="66" charset="0"/>
                <a:cs typeface="Arial" charset="0"/>
              </a:rPr>
              <a:t>Kostra člověka</a:t>
            </a:r>
          </a:p>
        </p:txBody>
      </p:sp>
      <p:cxnSp>
        <p:nvCxnSpPr>
          <p:cNvPr id="8" name="Přímá spojovací čára 4"/>
          <p:cNvCxnSpPr/>
          <p:nvPr/>
        </p:nvCxnSpPr>
        <p:spPr>
          <a:xfrm rot="10800000" flipV="1">
            <a:off x="647825" y="1127125"/>
            <a:ext cx="863600" cy="50323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6"/>
          <p:cNvCxnSpPr/>
          <p:nvPr/>
        </p:nvCxnSpPr>
        <p:spPr>
          <a:xfrm rot="10800000">
            <a:off x="647825" y="1630363"/>
            <a:ext cx="1150937" cy="50482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37"/>
          <p:cNvSpPr txBox="1">
            <a:spLocks noChangeArrowheads="1"/>
          </p:cNvSpPr>
          <p:nvPr/>
        </p:nvSpPr>
        <p:spPr bwMode="auto">
          <a:xfrm>
            <a:off x="179512" y="1198563"/>
            <a:ext cx="11160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/>
              <a:t>Kostra hlavy</a:t>
            </a:r>
          </a:p>
        </p:txBody>
      </p:sp>
      <p:cxnSp>
        <p:nvCxnSpPr>
          <p:cNvPr id="11" name="Přímá spojovací šipka 8"/>
          <p:cNvCxnSpPr/>
          <p:nvPr/>
        </p:nvCxnSpPr>
        <p:spPr>
          <a:xfrm rot="10800000">
            <a:off x="1691358" y="1310601"/>
            <a:ext cx="1655762" cy="158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38"/>
          <p:cNvSpPr txBox="1">
            <a:spLocks noChangeArrowheads="1"/>
          </p:cNvSpPr>
          <p:nvPr/>
        </p:nvSpPr>
        <p:spPr bwMode="auto">
          <a:xfrm>
            <a:off x="2051720" y="1021676"/>
            <a:ext cx="1584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Mozková část</a:t>
            </a:r>
          </a:p>
        </p:txBody>
      </p:sp>
      <p:cxnSp>
        <p:nvCxnSpPr>
          <p:cNvPr id="13" name="Přímá spojovací šipka 10"/>
          <p:cNvCxnSpPr/>
          <p:nvPr/>
        </p:nvCxnSpPr>
        <p:spPr>
          <a:xfrm rot="10800000">
            <a:off x="1835150" y="1750873"/>
            <a:ext cx="1657350" cy="1587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39"/>
          <p:cNvSpPr txBox="1">
            <a:spLocks noChangeArrowheads="1"/>
          </p:cNvSpPr>
          <p:nvPr/>
        </p:nvSpPr>
        <p:spPr bwMode="auto">
          <a:xfrm>
            <a:off x="1979613" y="1378744"/>
            <a:ext cx="18002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Obličejová část</a:t>
            </a:r>
          </a:p>
        </p:txBody>
      </p:sp>
      <p:cxnSp>
        <p:nvCxnSpPr>
          <p:cNvPr id="15" name="Přímá spojovací čára 14"/>
          <p:cNvCxnSpPr/>
          <p:nvPr/>
        </p:nvCxnSpPr>
        <p:spPr>
          <a:xfrm flipV="1">
            <a:off x="2627982" y="2170112"/>
            <a:ext cx="2376488" cy="7302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6"/>
          <p:cNvCxnSpPr/>
          <p:nvPr/>
        </p:nvCxnSpPr>
        <p:spPr>
          <a:xfrm rot="16200000" flipH="1">
            <a:off x="4428208" y="1593849"/>
            <a:ext cx="647700" cy="504825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41"/>
          <p:cNvSpPr txBox="1">
            <a:spLocks noChangeArrowheads="1"/>
          </p:cNvSpPr>
          <p:nvPr/>
        </p:nvSpPr>
        <p:spPr bwMode="auto">
          <a:xfrm>
            <a:off x="3636045" y="1882775"/>
            <a:ext cx="24479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Kostra horní končetiny</a:t>
            </a:r>
          </a:p>
        </p:txBody>
      </p:sp>
      <p:cxnSp>
        <p:nvCxnSpPr>
          <p:cNvPr id="18" name="Přímá spojovací čára 25"/>
          <p:cNvCxnSpPr/>
          <p:nvPr/>
        </p:nvCxnSpPr>
        <p:spPr>
          <a:xfrm>
            <a:off x="1984859" y="2200889"/>
            <a:ext cx="1728788" cy="43180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27"/>
          <p:cNvCxnSpPr/>
          <p:nvPr/>
        </p:nvCxnSpPr>
        <p:spPr>
          <a:xfrm flipV="1">
            <a:off x="2328840" y="2654552"/>
            <a:ext cx="1439862" cy="360363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42"/>
          <p:cNvSpPr txBox="1">
            <a:spLocks noChangeArrowheads="1"/>
          </p:cNvSpPr>
          <p:nvPr/>
        </p:nvSpPr>
        <p:spPr bwMode="auto">
          <a:xfrm>
            <a:off x="3636045" y="2496970"/>
            <a:ext cx="19446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Kostra hrudníku</a:t>
            </a:r>
          </a:p>
        </p:txBody>
      </p:sp>
      <p:cxnSp>
        <p:nvCxnSpPr>
          <p:cNvPr id="21" name="Přímá spojovací šipka 18"/>
          <p:cNvCxnSpPr/>
          <p:nvPr/>
        </p:nvCxnSpPr>
        <p:spPr>
          <a:xfrm rot="10800000">
            <a:off x="2140485" y="3071042"/>
            <a:ext cx="2232025" cy="142875"/>
          </a:xfrm>
          <a:prstGeom prst="straightConnector1">
            <a:avLst/>
          </a:prstGeom>
          <a:ln w="254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43"/>
          <p:cNvSpPr txBox="1">
            <a:spLocks noChangeArrowheads="1"/>
          </p:cNvSpPr>
          <p:nvPr/>
        </p:nvSpPr>
        <p:spPr bwMode="auto">
          <a:xfrm rot="238109">
            <a:off x="2921485" y="2789649"/>
            <a:ext cx="15843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Kostra páteře</a:t>
            </a:r>
          </a:p>
        </p:txBody>
      </p:sp>
      <p:cxnSp>
        <p:nvCxnSpPr>
          <p:cNvPr id="23" name="Přímá spojovací čára 32"/>
          <p:cNvCxnSpPr/>
          <p:nvPr/>
        </p:nvCxnSpPr>
        <p:spPr>
          <a:xfrm>
            <a:off x="2535524" y="3172790"/>
            <a:ext cx="1511300" cy="122396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34"/>
          <p:cNvCxnSpPr/>
          <p:nvPr/>
        </p:nvCxnSpPr>
        <p:spPr>
          <a:xfrm rot="5400000" flipH="1" flipV="1">
            <a:off x="2858580" y="4937296"/>
            <a:ext cx="1728788" cy="64770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44"/>
          <p:cNvSpPr txBox="1">
            <a:spLocks noChangeArrowheads="1"/>
          </p:cNvSpPr>
          <p:nvPr/>
        </p:nvSpPr>
        <p:spPr bwMode="auto">
          <a:xfrm>
            <a:off x="3399124" y="4253877"/>
            <a:ext cx="237648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r>
              <a:rPr lang="cs-CZ" b="1" dirty="0"/>
              <a:t>Kostra dolní končetiny</a:t>
            </a:r>
          </a:p>
        </p:txBody>
      </p:sp>
    </p:spTree>
    <p:extLst>
      <p:ext uri="{BB962C8B-B14F-4D97-AF65-F5344CB8AC3E}">
        <p14:creationId xmlns:p14="http://schemas.microsoft.com/office/powerpoint/2010/main" val="400019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/>
          </a:bodyPr>
          <a:lstStyle/>
          <a:p>
            <a:r>
              <a:rPr lang="cs-CZ" sz="4000" b="1" dirty="0">
                <a:latin typeface="Comic Sans MS" pitchFamily="66" charset="0"/>
              </a:rPr>
              <a:t>Zkus to </a:t>
            </a:r>
            <a:r>
              <a:rPr lang="cs-CZ" sz="4000" b="1" dirty="0" smtClean="0">
                <a:latin typeface="Comic Sans MS" pitchFamily="66" charset="0"/>
              </a:rPr>
              <a:t>sám !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573" y="976742"/>
            <a:ext cx="7178827" cy="5544616"/>
          </a:xfrm>
        </p:spPr>
      </p:pic>
      <p:sp>
        <p:nvSpPr>
          <p:cNvPr id="6" name="TextovéPole 5"/>
          <p:cNvSpPr txBox="1"/>
          <p:nvPr/>
        </p:nvSpPr>
        <p:spPr>
          <a:xfrm>
            <a:off x="107504" y="976742"/>
            <a:ext cx="864096" cy="307777"/>
          </a:xfrm>
          <a:prstGeom prst="rect">
            <a:avLst/>
          </a:prstGeom>
          <a:noFill/>
          <a:ln w="28575">
            <a:solidFill>
              <a:srgbClr val="C00000"/>
            </a:solidFill>
            <a:prstDash val="sysDash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400" b="1" dirty="0" smtClean="0"/>
              <a:t>hlava</a:t>
            </a:r>
            <a:endParaRPr lang="cs-CZ" sz="1400" b="1" dirty="0"/>
          </a:p>
        </p:txBody>
      </p:sp>
      <p:sp>
        <p:nvSpPr>
          <p:cNvPr id="7" name="Obdélník 6"/>
          <p:cNvSpPr/>
          <p:nvPr/>
        </p:nvSpPr>
        <p:spPr>
          <a:xfrm>
            <a:off x="115042" y="1400369"/>
            <a:ext cx="856558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krk</a:t>
            </a:r>
            <a:endParaRPr lang="cs-CZ" sz="1400" b="1" dirty="0"/>
          </a:p>
        </p:txBody>
      </p:sp>
      <p:sp>
        <p:nvSpPr>
          <p:cNvPr id="8" name="Obdélník 7"/>
          <p:cNvSpPr/>
          <p:nvPr/>
        </p:nvSpPr>
        <p:spPr>
          <a:xfrm>
            <a:off x="107504" y="2132856"/>
            <a:ext cx="864096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prsa</a:t>
            </a:r>
            <a:endParaRPr lang="cs-CZ" sz="1400" b="1" dirty="0"/>
          </a:p>
        </p:txBody>
      </p:sp>
      <p:sp>
        <p:nvSpPr>
          <p:cNvPr id="9" name="Obdélník 8"/>
          <p:cNvSpPr/>
          <p:nvPr/>
        </p:nvSpPr>
        <p:spPr>
          <a:xfrm>
            <a:off x="107504" y="3059668"/>
            <a:ext cx="864096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břicho</a:t>
            </a:r>
            <a:endParaRPr lang="cs-CZ" sz="1400" b="1" dirty="0"/>
          </a:p>
        </p:txBody>
      </p:sp>
      <p:sp>
        <p:nvSpPr>
          <p:cNvPr id="10" name="Obdélník 9"/>
          <p:cNvSpPr/>
          <p:nvPr/>
        </p:nvSpPr>
        <p:spPr>
          <a:xfrm>
            <a:off x="107504" y="2686503"/>
            <a:ext cx="864096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err="1" smtClean="0"/>
              <a:t>hor.konč</a:t>
            </a:r>
            <a:r>
              <a:rPr lang="cs-CZ" sz="1400" dirty="0" smtClean="0"/>
              <a:t>.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115042" y="4324454"/>
            <a:ext cx="856558" cy="307777"/>
          </a:xfrm>
          <a:prstGeom prst="rect">
            <a:avLst/>
          </a:prstGeom>
          <a:noFill/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koleno</a:t>
            </a:r>
            <a:endParaRPr lang="cs-CZ" sz="1400" b="1" dirty="0"/>
          </a:p>
        </p:txBody>
      </p:sp>
      <p:sp>
        <p:nvSpPr>
          <p:cNvPr id="12" name="Obdélník 11"/>
          <p:cNvSpPr/>
          <p:nvPr/>
        </p:nvSpPr>
        <p:spPr>
          <a:xfrm>
            <a:off x="122580" y="4941168"/>
            <a:ext cx="849020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kotník</a:t>
            </a:r>
            <a:endParaRPr lang="cs-CZ" sz="1400" b="1" dirty="0"/>
          </a:p>
        </p:txBody>
      </p:sp>
      <p:sp>
        <p:nvSpPr>
          <p:cNvPr id="13" name="Obdélník 12"/>
          <p:cNvSpPr/>
          <p:nvPr/>
        </p:nvSpPr>
        <p:spPr>
          <a:xfrm>
            <a:off x="122580" y="5310500"/>
            <a:ext cx="849020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nárt</a:t>
            </a:r>
            <a:endParaRPr lang="cs-CZ" sz="1400" b="1" dirty="0"/>
          </a:p>
        </p:txBody>
      </p:sp>
      <p:sp>
        <p:nvSpPr>
          <p:cNvPr id="14" name="Obdélník 13"/>
          <p:cNvSpPr/>
          <p:nvPr/>
        </p:nvSpPr>
        <p:spPr>
          <a:xfrm>
            <a:off x="107504" y="5679832"/>
            <a:ext cx="864096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prsty</a:t>
            </a:r>
            <a:endParaRPr lang="cs-CZ" sz="1400" b="1" dirty="0"/>
          </a:p>
        </p:txBody>
      </p:sp>
      <p:sp>
        <p:nvSpPr>
          <p:cNvPr id="16" name="Obdélník 15"/>
          <p:cNvSpPr/>
          <p:nvPr/>
        </p:nvSpPr>
        <p:spPr>
          <a:xfrm>
            <a:off x="8202285" y="4217919"/>
            <a:ext cx="856558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stehno</a:t>
            </a:r>
            <a:endParaRPr lang="cs-CZ" sz="1400" b="1" dirty="0"/>
          </a:p>
        </p:txBody>
      </p:sp>
      <p:sp>
        <p:nvSpPr>
          <p:cNvPr id="22" name="Obdélník 21"/>
          <p:cNvSpPr/>
          <p:nvPr/>
        </p:nvSpPr>
        <p:spPr>
          <a:xfrm>
            <a:off x="8190912" y="4619958"/>
            <a:ext cx="867932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err="1" smtClean="0"/>
              <a:t>dol.konč</a:t>
            </a:r>
            <a:r>
              <a:rPr lang="cs-CZ" sz="1400" b="1" dirty="0" smtClean="0"/>
              <a:t>.</a:t>
            </a:r>
            <a:endParaRPr lang="cs-CZ" sz="1400" b="1" dirty="0"/>
          </a:p>
        </p:txBody>
      </p:sp>
      <p:sp>
        <p:nvSpPr>
          <p:cNvPr id="23" name="Obdélník 22"/>
          <p:cNvSpPr/>
          <p:nvPr/>
        </p:nvSpPr>
        <p:spPr>
          <a:xfrm>
            <a:off x="8172400" y="1424589"/>
            <a:ext cx="856558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krk</a:t>
            </a:r>
            <a:endParaRPr lang="cs-CZ" sz="1400" b="1" dirty="0"/>
          </a:p>
        </p:txBody>
      </p:sp>
      <p:sp>
        <p:nvSpPr>
          <p:cNvPr id="24" name="Obdélník 23"/>
          <p:cNvSpPr/>
          <p:nvPr/>
        </p:nvSpPr>
        <p:spPr>
          <a:xfrm>
            <a:off x="8202285" y="5002723"/>
            <a:ext cx="856558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lýtko</a:t>
            </a:r>
            <a:endParaRPr lang="cs-CZ" sz="1400" b="1" dirty="0"/>
          </a:p>
        </p:txBody>
      </p:sp>
      <p:sp>
        <p:nvSpPr>
          <p:cNvPr id="25" name="Obdélník 24"/>
          <p:cNvSpPr/>
          <p:nvPr/>
        </p:nvSpPr>
        <p:spPr>
          <a:xfrm>
            <a:off x="8172400" y="5833720"/>
            <a:ext cx="856558" cy="523220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chodidlo/pata</a:t>
            </a:r>
            <a:endParaRPr lang="cs-CZ" sz="1400" b="1" dirty="0"/>
          </a:p>
        </p:txBody>
      </p:sp>
      <p:sp>
        <p:nvSpPr>
          <p:cNvPr id="26" name="Obdélník 25"/>
          <p:cNvSpPr/>
          <p:nvPr/>
        </p:nvSpPr>
        <p:spPr>
          <a:xfrm>
            <a:off x="8202285" y="2132855"/>
            <a:ext cx="856558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záda</a:t>
            </a:r>
            <a:endParaRPr lang="cs-CZ" sz="1400" b="1" dirty="0"/>
          </a:p>
        </p:txBody>
      </p:sp>
      <p:sp>
        <p:nvSpPr>
          <p:cNvPr id="27" name="Obdélník 26"/>
          <p:cNvSpPr/>
          <p:nvPr/>
        </p:nvSpPr>
        <p:spPr>
          <a:xfrm>
            <a:off x="8202285" y="2684915"/>
            <a:ext cx="856558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bedra</a:t>
            </a:r>
            <a:endParaRPr lang="cs-CZ" sz="1400" b="1" dirty="0"/>
          </a:p>
        </p:txBody>
      </p:sp>
      <p:sp>
        <p:nvSpPr>
          <p:cNvPr id="28" name="Obdélník 27"/>
          <p:cNvSpPr/>
          <p:nvPr/>
        </p:nvSpPr>
        <p:spPr>
          <a:xfrm>
            <a:off x="8202285" y="3211968"/>
            <a:ext cx="856558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hýždě</a:t>
            </a:r>
            <a:endParaRPr lang="cs-CZ" sz="1400" b="1" dirty="0"/>
          </a:p>
        </p:txBody>
      </p:sp>
      <p:sp>
        <p:nvSpPr>
          <p:cNvPr id="29" name="Obdélník 28"/>
          <p:cNvSpPr/>
          <p:nvPr/>
        </p:nvSpPr>
        <p:spPr>
          <a:xfrm>
            <a:off x="8202285" y="3645024"/>
            <a:ext cx="856558" cy="523220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zápěstí/prsty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119194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>
        <p:sndAc>
          <p:stSnd>
            <p:snd r:embed="rId3" name="click.wav"/>
          </p:stSnd>
        </p:sndAc>
      </p:transition>
    </mc:Choice>
    <mc:Fallback xmlns="">
      <p:transition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cs-CZ" sz="4000" b="1" dirty="0">
                <a:latin typeface="Comic Sans MS" pitchFamily="66" charset="0"/>
              </a:rPr>
              <a:t>Zvládneš i kostru?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052736"/>
            <a:ext cx="5688632" cy="5184576"/>
          </a:xfrm>
        </p:spPr>
      </p:pic>
      <p:sp>
        <p:nvSpPr>
          <p:cNvPr id="5" name="Obdélník 4"/>
          <p:cNvSpPr/>
          <p:nvPr/>
        </p:nvSpPr>
        <p:spPr>
          <a:xfrm>
            <a:off x="7452320" y="1270700"/>
            <a:ext cx="1440160" cy="523220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mozková část lebky</a:t>
            </a:r>
            <a:endParaRPr lang="cs-CZ" sz="1400" b="1" dirty="0"/>
          </a:p>
        </p:txBody>
      </p:sp>
      <p:sp>
        <p:nvSpPr>
          <p:cNvPr id="6" name="Obdélník 5"/>
          <p:cNvSpPr/>
          <p:nvPr/>
        </p:nvSpPr>
        <p:spPr>
          <a:xfrm>
            <a:off x="7452320" y="2204864"/>
            <a:ext cx="1440160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kostra hrudníku</a:t>
            </a:r>
            <a:endParaRPr lang="cs-CZ" sz="1400" b="1" dirty="0"/>
          </a:p>
        </p:txBody>
      </p:sp>
      <p:sp>
        <p:nvSpPr>
          <p:cNvPr id="7" name="Obdélník 6"/>
          <p:cNvSpPr/>
          <p:nvPr/>
        </p:nvSpPr>
        <p:spPr>
          <a:xfrm>
            <a:off x="7452320" y="2572453"/>
            <a:ext cx="1440160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žebra</a:t>
            </a:r>
            <a:endParaRPr lang="cs-CZ" sz="1400" b="1" dirty="0"/>
          </a:p>
        </p:txBody>
      </p:sp>
      <p:sp>
        <p:nvSpPr>
          <p:cNvPr id="8" name="Obdélník 7"/>
          <p:cNvSpPr/>
          <p:nvPr/>
        </p:nvSpPr>
        <p:spPr>
          <a:xfrm>
            <a:off x="7452320" y="2996952"/>
            <a:ext cx="1440160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kostra páteře</a:t>
            </a:r>
            <a:endParaRPr lang="cs-CZ" sz="1400" b="1" dirty="0"/>
          </a:p>
        </p:txBody>
      </p:sp>
      <p:sp>
        <p:nvSpPr>
          <p:cNvPr id="9" name="Obdélník 8"/>
          <p:cNvSpPr/>
          <p:nvPr/>
        </p:nvSpPr>
        <p:spPr>
          <a:xfrm>
            <a:off x="7452320" y="4509120"/>
            <a:ext cx="1440160" cy="523220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kostra dolní končetiny</a:t>
            </a:r>
            <a:endParaRPr lang="cs-CZ" sz="1400" b="1" dirty="0"/>
          </a:p>
        </p:txBody>
      </p:sp>
      <p:sp>
        <p:nvSpPr>
          <p:cNvPr id="10" name="Obdélník 9"/>
          <p:cNvSpPr/>
          <p:nvPr/>
        </p:nvSpPr>
        <p:spPr>
          <a:xfrm>
            <a:off x="179512" y="2996951"/>
            <a:ext cx="1440160" cy="523220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kostra horní končetiny</a:t>
            </a:r>
            <a:endParaRPr lang="cs-CZ" sz="1400" b="1" dirty="0"/>
          </a:p>
        </p:txBody>
      </p:sp>
      <p:sp>
        <p:nvSpPr>
          <p:cNvPr id="11" name="Obdélník 10"/>
          <p:cNvSpPr/>
          <p:nvPr/>
        </p:nvSpPr>
        <p:spPr>
          <a:xfrm>
            <a:off x="179512" y="3645024"/>
            <a:ext cx="1440160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kosti ruky</a:t>
            </a:r>
            <a:endParaRPr lang="cs-CZ" sz="1400" b="1" dirty="0"/>
          </a:p>
        </p:txBody>
      </p:sp>
      <p:sp>
        <p:nvSpPr>
          <p:cNvPr id="12" name="Obdélník 11"/>
          <p:cNvSpPr/>
          <p:nvPr/>
        </p:nvSpPr>
        <p:spPr>
          <a:xfrm>
            <a:off x="179512" y="5589240"/>
            <a:ext cx="1440160" cy="307777"/>
          </a:xfrm>
          <a:prstGeom prst="rect">
            <a:avLst/>
          </a:prstGeom>
          <a:ln w="28575">
            <a:solidFill>
              <a:srgbClr val="C00000"/>
            </a:solidFill>
            <a:prstDash val="sysDash"/>
          </a:ln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/>
              <a:t>kosti nohy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07891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7" presetClass="emph" presetSubtype="0" fill="remove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4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5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6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50" autoRev="1" fill="remove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1085">
            <a:off x="6218487" y="332656"/>
            <a:ext cx="2389187" cy="2359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9149" y="476672"/>
            <a:ext cx="8229600" cy="77809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800" b="1" dirty="0">
                <a:latin typeface="Comic Sans MS" pitchFamily="66" charset="0"/>
                <a:ea typeface="+mn-ea"/>
                <a:cs typeface="+mn-cs"/>
              </a:rPr>
              <a:t>Co kostře škodí?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980928"/>
          </a:xfrm>
        </p:spPr>
        <p:txBody>
          <a:bodyPr/>
          <a:lstStyle/>
          <a:p>
            <a:pPr algn="ctr">
              <a:defRPr/>
            </a:pPr>
            <a:r>
              <a:rPr lang="cs-CZ" dirty="0"/>
              <a:t>Kostra a svalová soustava umožňuje pohyb těla</a:t>
            </a:r>
          </a:p>
          <a:p>
            <a:pPr>
              <a:buNone/>
              <a:defRPr/>
            </a:pPr>
            <a:r>
              <a:rPr lang="cs-CZ" i="1" u="sng" dirty="0">
                <a:solidFill>
                  <a:schemeClr val="accent2">
                    <a:lumMod val="75000"/>
                  </a:schemeClr>
                </a:solidFill>
              </a:rPr>
              <a:t>PŘEMÝŠLEJ</a:t>
            </a:r>
            <a:r>
              <a:rPr lang="cs-CZ" dirty="0"/>
              <a:t> :  Co kostře škodí?</a:t>
            </a:r>
          </a:p>
          <a:p>
            <a:pPr>
              <a:buNone/>
              <a:defRPr/>
            </a:pPr>
            <a:r>
              <a:rPr lang="cs-CZ" dirty="0"/>
              <a:t>			     Jak poškozením předcházet?</a:t>
            </a:r>
          </a:p>
          <a:p>
            <a:pPr>
              <a:buNone/>
              <a:defRPr/>
            </a:pPr>
            <a:r>
              <a:rPr lang="cs-CZ" dirty="0"/>
              <a:t>   			     Co dělat pro správný vývoj kostí?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39551" y="4586755"/>
            <a:ext cx="22155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accent2">
                    <a:lumMod val="75000"/>
                  </a:schemeClr>
                </a:solidFill>
              </a:rPr>
              <a:t>Správné řešení 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24690" y="5166484"/>
            <a:ext cx="77048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Špatné držení </a:t>
            </a:r>
            <a:r>
              <a:rPr lang="cs-CZ" b="1" dirty="0" err="1" smtClean="0"/>
              <a:t>těla,špatné</a:t>
            </a:r>
            <a:r>
              <a:rPr lang="cs-CZ" b="1" dirty="0" smtClean="0"/>
              <a:t> a dlouhé sezení např. u PC, nesprávné nošení obuvi (rozvázaná, nezapnutí bota), nevhodná obuv, nošení těžkých břemen</a:t>
            </a:r>
          </a:p>
          <a:p>
            <a:r>
              <a:rPr lang="cs-CZ" b="1" dirty="0" smtClean="0"/>
              <a:t>Ke správnému vývoji kostí je důležitá správná výživa bohatá na vápník a vitamín D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09149" y="5166484"/>
            <a:ext cx="8135937" cy="1295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9213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0377" y="139159"/>
            <a:ext cx="7772400" cy="985585"/>
          </a:xfrm>
        </p:spPr>
        <p:txBody>
          <a:bodyPr>
            <a:normAutofit/>
          </a:bodyPr>
          <a:lstStyle/>
          <a:p>
            <a:r>
              <a:rPr lang="cs-CZ" sz="4000" b="1" dirty="0">
                <a:latin typeface="Comic Sans MS" pitchFamily="66" charset="0"/>
              </a:rPr>
              <a:t>Víte, že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03146" y="980728"/>
            <a:ext cx="79208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Kostra dospělého člověka je tvořena asi  …………………… kostmi. Kosti jsou na povrchu ……………….., ale uvnitř ……………………….. . Pohyblivé spojení se nazývá ……………………….., nepohyblivé  ………………………… . Kostra je oporou těla a zároveň chrání vnitřní …………………………………… . Dává tělu určitý tvar. K jejímu správnému vývoji přispívá vhodná ………………………………… bohatá na vápník a ……………………………… D, dostatek .................................. a cvičení.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427696"/>
            <a:ext cx="1104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šev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66316" y="5427696"/>
            <a:ext cx="10872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vitamín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36111" y="591792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měkké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32255" y="54276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233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46225" y="5917922"/>
            <a:ext cx="1215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tvrdé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962036" y="54276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výživa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591792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kloub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982927" y="50131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pohybu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46225" y="503127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orgány</a:t>
            </a:r>
            <a:endParaRPr lang="cs-CZ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145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6.47549E-8 L -0.03073 -0.6431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5" y="-321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1.67438E-6 L -0.45487 -0.6306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43" y="-315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67438E-6 L 0.02066 -0.6306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4" y="-315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67438E-6 L -0.01962 -0.5363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90" y="-26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6.47549E-8 L 0.36476 -0.4752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29" y="-237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63 -3.22849E-6 L -0.31753 -0.3337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667" y="-166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6.47549E-8 L -0.3875 -0.3075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375" y="-153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6.47549E-8 L -0.13142 -0.2340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80" y="-117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59 -0.17368 L 0.10921 -0.00486 C 0.129 0.0333 0.15868 0.05388 0.18959 0.05388 C 0.22483 0.05388 0.25313 0.0333 0.27292 -0.00486 L 0.36771 -0.17368 " pathEditMode="relative" rAng="0" ptsTypes="FffFF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56" y="113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r>
              <a:rPr lang="cs-CZ" sz="2800" b="1" dirty="0">
                <a:latin typeface="Comic Sans MS" pitchFamily="66" charset="0"/>
              </a:rPr>
              <a:t>Vyznač kosti : horní končetiny žlutě, dolní končetiny zeleně a trup modře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847768"/>
              </p:ext>
            </p:extLst>
          </p:nvPr>
        </p:nvGraphicFramePr>
        <p:xfrm>
          <a:off x="1043608" y="1340768"/>
          <a:ext cx="7211138" cy="480396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schemeClr val="tx2">
                      <a:lumMod val="60000"/>
                      <a:lumOff val="40000"/>
                      <a:alpha val="40000"/>
                    </a:schemeClr>
                  </a:outerShdw>
                  <a:reflection blurRad="76200" stA="70000" endPos="9000" dist="127000" dir="5400000" sy="-100000" algn="bl" rotWithShape="0"/>
                </a:effectLst>
                <a:tableStyleId>{2D5ABB26-0587-4C30-8999-92F81FD0307C}</a:tableStyleId>
              </a:tblPr>
              <a:tblGrid>
                <a:gridCol w="655558"/>
                <a:gridCol w="655558"/>
                <a:gridCol w="655558"/>
                <a:gridCol w="655558"/>
                <a:gridCol w="667856"/>
                <a:gridCol w="643260"/>
                <a:gridCol w="655558"/>
                <a:gridCol w="655558"/>
                <a:gridCol w="655558"/>
                <a:gridCol w="655558"/>
                <a:gridCol w="655558"/>
              </a:tblGrid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804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latin typeface="Comic Sans MS" pitchFamily="66" charset="0"/>
              </a:rPr>
              <a:t>Řešení </a:t>
            </a:r>
            <a:r>
              <a:rPr lang="cs-CZ" sz="4000" b="1" dirty="0" err="1">
                <a:latin typeface="Comic Sans MS" pitchFamily="66" charset="0"/>
              </a:rPr>
              <a:t>čtyřsměrky</a:t>
            </a:r>
            <a:endParaRPr lang="cs-CZ" sz="4000" b="1" dirty="0">
              <a:latin typeface="Comic Sans MS" pitchFamily="66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56323852"/>
              </p:ext>
            </p:extLst>
          </p:nvPr>
        </p:nvGraphicFramePr>
        <p:xfrm>
          <a:off x="971600" y="1484784"/>
          <a:ext cx="7211138" cy="480396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schemeClr val="tx2">
                      <a:lumMod val="60000"/>
                      <a:lumOff val="40000"/>
                      <a:alpha val="40000"/>
                    </a:schemeClr>
                  </a:outerShdw>
                  <a:reflection blurRad="76200" stA="70000" endPos="9000" dist="127000" dir="5400000" sy="-100000" algn="bl" rotWithShape="0"/>
                </a:effectLst>
                <a:tableStyleId>{2D5ABB26-0587-4C30-8999-92F81FD0307C}</a:tableStyleId>
              </a:tblPr>
              <a:tblGrid>
                <a:gridCol w="655558"/>
                <a:gridCol w="655558"/>
                <a:gridCol w="655558"/>
                <a:gridCol w="655558"/>
                <a:gridCol w="667856"/>
                <a:gridCol w="643260"/>
                <a:gridCol w="655558"/>
                <a:gridCol w="655558"/>
                <a:gridCol w="655558"/>
                <a:gridCol w="655558"/>
                <a:gridCol w="655558"/>
              </a:tblGrid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Ž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Ě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3377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36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latin typeface="Comic Sans MS" pitchFamily="66" charset="0"/>
              </a:rPr>
              <a:t>Metodický list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1800" dirty="0" smtClean="0"/>
              <a:t>Prezentace je určena 5.ročníku, Přírodověda, oblast Lidské tělo  k zopakování opěrné a pohybové soustavy a k jejímu procvičení</a:t>
            </a:r>
            <a:r>
              <a:rPr lang="cs-CZ" sz="1800" dirty="0" smtClean="0"/>
              <a:t>. Je vhodná i pro práci s interaktivní tabulí a popisovačem</a:t>
            </a:r>
            <a:endParaRPr lang="cs-CZ" sz="1800" dirty="0" smtClean="0"/>
          </a:p>
          <a:p>
            <a:r>
              <a:rPr lang="cs-CZ" sz="1800" b="1" dirty="0" smtClean="0"/>
              <a:t>Druhý </a:t>
            </a:r>
            <a:r>
              <a:rPr lang="cs-CZ" sz="1800" b="1" dirty="0" smtClean="0"/>
              <a:t>a třetí snímek  </a:t>
            </a:r>
            <a:r>
              <a:rPr lang="cs-CZ" sz="1800" dirty="0" smtClean="0"/>
              <a:t>je určen k opakování</a:t>
            </a:r>
          </a:p>
          <a:p>
            <a:r>
              <a:rPr lang="cs-CZ" sz="1800" b="1" dirty="0" smtClean="0"/>
              <a:t>Čtvrtý </a:t>
            </a:r>
            <a:r>
              <a:rPr lang="cs-CZ" sz="1800" b="1" dirty="0"/>
              <a:t>snímek </a:t>
            </a:r>
            <a:r>
              <a:rPr lang="cs-CZ" sz="1800" dirty="0" smtClean="0"/>
              <a:t>je určen k procvičení částí těla, žáci píší na tabuli jejich názvy (na kliknutí myší se objeví správné odpovědi)</a:t>
            </a:r>
          </a:p>
          <a:p>
            <a:r>
              <a:rPr lang="cs-CZ" sz="1800" b="1" dirty="0" smtClean="0"/>
              <a:t>Pátý </a:t>
            </a:r>
            <a:r>
              <a:rPr lang="cs-CZ" sz="1800" b="1" dirty="0"/>
              <a:t>snímek </a:t>
            </a:r>
            <a:r>
              <a:rPr lang="cs-CZ" sz="1800" dirty="0" smtClean="0"/>
              <a:t>je obdobou třetího – pouze jde o opěrnou soustavu(na kliknutí – správné odpovědi)</a:t>
            </a:r>
          </a:p>
          <a:p>
            <a:r>
              <a:rPr lang="cs-CZ" sz="1800" b="1" dirty="0"/>
              <a:t>Šestý</a:t>
            </a:r>
            <a:r>
              <a:rPr lang="cs-CZ" sz="1800" dirty="0" smtClean="0"/>
              <a:t> </a:t>
            </a:r>
            <a:r>
              <a:rPr lang="cs-CZ" sz="1800" b="1" dirty="0" smtClean="0"/>
              <a:t>snímek </a:t>
            </a:r>
            <a:r>
              <a:rPr lang="cs-CZ" sz="1800" dirty="0" smtClean="0"/>
              <a:t>je </a:t>
            </a:r>
            <a:r>
              <a:rPr lang="cs-CZ" sz="1800" dirty="0" smtClean="0"/>
              <a:t>určen  k zamyšlení žáků – opět na kliknutí možná odpověď</a:t>
            </a:r>
          </a:p>
          <a:p>
            <a:r>
              <a:rPr lang="cs-CZ" sz="1800" b="1" dirty="0"/>
              <a:t>Sedmý snímek </a:t>
            </a:r>
            <a:r>
              <a:rPr lang="cs-CZ" sz="1800" dirty="0" smtClean="0"/>
              <a:t>je doplňovací cvičení, žáci  doplní správná slova z nápovědy; klikáním na uvedená slova ve správném pořadí se slova přesunou na správné místo</a:t>
            </a:r>
          </a:p>
          <a:p>
            <a:r>
              <a:rPr lang="cs-CZ" sz="1800" b="1" dirty="0"/>
              <a:t>Osmý snímek </a:t>
            </a:r>
            <a:r>
              <a:rPr lang="cs-CZ" sz="1800" dirty="0" smtClean="0"/>
              <a:t>– </a:t>
            </a:r>
            <a:r>
              <a:rPr lang="cs-CZ" sz="1800" dirty="0" err="1" smtClean="0"/>
              <a:t>čtyřsměrka</a:t>
            </a:r>
            <a:r>
              <a:rPr lang="cs-CZ" sz="1800" dirty="0" smtClean="0"/>
              <a:t>; žáci vyhledávají a podle zadaných barev vybarvují jednotlivá pole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07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4000" b="1" dirty="0">
                <a:latin typeface="Comic Sans MS" pitchFamily="66" charset="0"/>
              </a:rPr>
              <a:t>Použité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Soubor námětů, úkolů a zajímavostí k přírodovědnému učivu pro 5.ročník, </a:t>
            </a:r>
            <a:r>
              <a:rPr lang="cs-CZ" sz="2000" dirty="0" err="1" smtClean="0"/>
              <a:t>PaeDr.Hana</a:t>
            </a:r>
            <a:r>
              <a:rPr lang="cs-CZ" sz="2000" dirty="0" smtClean="0"/>
              <a:t> </a:t>
            </a:r>
            <a:r>
              <a:rPr lang="cs-CZ" sz="2000" dirty="0" err="1" smtClean="0"/>
              <a:t>Mühlhauserová</a:t>
            </a:r>
            <a:r>
              <a:rPr lang="cs-CZ" sz="2000" dirty="0" smtClean="0"/>
              <a:t>, rok vydání 2004</a:t>
            </a:r>
          </a:p>
          <a:p>
            <a:r>
              <a:rPr lang="cs-CZ" sz="2000" dirty="0" smtClean="0"/>
              <a:t>Přírodověda pro 5.ročník základní školy, pracovní sešit,nakl.Fortuna,2001</a:t>
            </a:r>
          </a:p>
          <a:p>
            <a:r>
              <a:rPr lang="cs-CZ" sz="2000" dirty="0" smtClean="0"/>
              <a:t>Obr.na snímku č.2 </a:t>
            </a:r>
            <a:r>
              <a:rPr lang="cs-CZ" sz="2000" dirty="0"/>
              <a:t>: </a:t>
            </a:r>
            <a:r>
              <a:rPr lang="cs-CZ" sz="2000" dirty="0" smtClean="0"/>
              <a:t>cmis.cz/dum</a:t>
            </a:r>
            <a:r>
              <a:rPr lang="cs-CZ" sz="2000" dirty="0"/>
              <a:t>;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knihy.abz.cz/imgs/products/img_175566_main.jpg</a:t>
            </a:r>
            <a:r>
              <a:rPr lang="cs-CZ" sz="2000" dirty="0" smtClean="0"/>
              <a:t> - upravený v programu malování</a:t>
            </a:r>
          </a:p>
          <a:p>
            <a:r>
              <a:rPr lang="cs-CZ" sz="2000" dirty="0" smtClean="0"/>
              <a:t>Obr.na snímku č.3 :  cmis.cz/dum</a:t>
            </a:r>
            <a:r>
              <a:rPr lang="cs-CZ" sz="2000" dirty="0"/>
              <a:t>; http://t2.gstatic.com/images?q=tbn:ANd9GcQq9maly0B4Z70X0wyMxWUhr5fMM70E3BuC4pUVS36kqcG5TxBZBhvukTzp</a:t>
            </a:r>
            <a:endParaRPr lang="cs-CZ" sz="2000" dirty="0" smtClean="0"/>
          </a:p>
          <a:p>
            <a:r>
              <a:rPr lang="cs-CZ" sz="2000" dirty="0" smtClean="0"/>
              <a:t>Obr.na snímcích č. 4 a 5 : skenované obr</a:t>
            </a:r>
            <a:r>
              <a:rPr lang="cs-CZ" sz="2000" dirty="0"/>
              <a:t>. Přírodověda pro 5.ročník základní školy, pracovní </a:t>
            </a:r>
            <a:r>
              <a:rPr lang="cs-CZ" sz="2000" dirty="0" smtClean="0"/>
              <a:t>sešit,nakl.Fortuna,2001, str.12 a 13</a:t>
            </a:r>
          </a:p>
          <a:p>
            <a:r>
              <a:rPr lang="cs-CZ" sz="2000" dirty="0" smtClean="0"/>
              <a:t>Obr.na snímku č. 6 </a:t>
            </a:r>
            <a:r>
              <a:rPr lang="cs-CZ" sz="2000" dirty="0"/>
              <a:t>: cmis.cz/dum; http://www.uygardergi.com/kavramlar/kemikler.jpg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7792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</TotalTime>
  <Words>795</Words>
  <Application>Microsoft Office PowerPoint</Application>
  <PresentationFormat>Předvádění na obrazovce (4:3)</PresentationFormat>
  <Paragraphs>307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VY_32_INOVACE_08_Přírodověda_5.ročník_ 01_Soustava opěrná a pohybová</vt:lpstr>
      <vt:lpstr>Hlavní části lidského těla </vt:lpstr>
      <vt:lpstr>Prezentace aplikace PowerPoint</vt:lpstr>
      <vt:lpstr>Zkus to sám !</vt:lpstr>
      <vt:lpstr>Zvládneš i kostru?</vt:lpstr>
      <vt:lpstr>Co kostře škodí?</vt:lpstr>
      <vt:lpstr>Víte, že</vt:lpstr>
      <vt:lpstr>Vyznač kosti : horní končetiny žlutě, dolní končetiny zeleně a trup modře</vt:lpstr>
      <vt:lpstr>Řešení čtyřsměrky</vt:lpstr>
      <vt:lpstr>Metodický list</vt:lpstr>
      <vt:lpstr>Použité materiály</vt:lpstr>
    </vt:vector>
  </TitlesOfParts>
  <Company>ZŠ Hazlov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VY_32_INOVACE_08_Přírodověda_ 5.ročník_01_Lidské_tělo</dc:title>
  <dc:creator>Hana Martínková</dc:creator>
  <cp:lastModifiedBy>Hana Martínková</cp:lastModifiedBy>
  <cp:revision>50</cp:revision>
  <dcterms:created xsi:type="dcterms:W3CDTF">2012-01-30T11:32:19Z</dcterms:created>
  <dcterms:modified xsi:type="dcterms:W3CDTF">2012-03-28T11:07:31Z</dcterms:modified>
</cp:coreProperties>
</file>