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5" r:id="rId9"/>
    <p:sldId id="266" r:id="rId10"/>
    <p:sldId id="267" r:id="rId11"/>
    <p:sldId id="268" r:id="rId12"/>
    <p:sldId id="273" r:id="rId13"/>
    <p:sldId id="269" r:id="rId14"/>
    <p:sldId id="270" r:id="rId15"/>
    <p:sldId id="271" r:id="rId16"/>
    <p:sldId id="272" r:id="rId17"/>
    <p:sldId id="258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642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D345B-B0DD-480C-8F1D-A3BCEE814A51}" type="datetimeFigureOut">
              <a:rPr lang="cs-CZ" smtClean="0"/>
              <a:pPr/>
              <a:t>5.5.2012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8E432-4FA7-4828-B537-17D8ED75ACD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D345B-B0DD-480C-8F1D-A3BCEE814A51}" type="datetimeFigureOut">
              <a:rPr lang="cs-CZ" smtClean="0"/>
              <a:pPr/>
              <a:t>5.5.2012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8E432-4FA7-4828-B537-17D8ED75ACD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D345B-B0DD-480C-8F1D-A3BCEE814A51}" type="datetimeFigureOut">
              <a:rPr lang="cs-CZ" smtClean="0"/>
              <a:pPr/>
              <a:t>5.5.2012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8E432-4FA7-4828-B537-17D8ED75ACD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D345B-B0DD-480C-8F1D-A3BCEE814A51}" type="datetimeFigureOut">
              <a:rPr lang="cs-CZ" smtClean="0"/>
              <a:pPr/>
              <a:t>5.5.2012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8E432-4FA7-4828-B537-17D8ED75ACD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D345B-B0DD-480C-8F1D-A3BCEE814A51}" type="datetimeFigureOut">
              <a:rPr lang="cs-CZ" smtClean="0"/>
              <a:pPr/>
              <a:t>5.5.2012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8E432-4FA7-4828-B537-17D8ED75ACD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D345B-B0DD-480C-8F1D-A3BCEE814A51}" type="datetimeFigureOut">
              <a:rPr lang="cs-CZ" smtClean="0"/>
              <a:pPr/>
              <a:t>5.5.2012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8E432-4FA7-4828-B537-17D8ED75ACD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D345B-B0DD-480C-8F1D-A3BCEE814A51}" type="datetimeFigureOut">
              <a:rPr lang="cs-CZ" smtClean="0"/>
              <a:pPr/>
              <a:t>5.5.2012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8E432-4FA7-4828-B537-17D8ED75ACD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D345B-B0DD-480C-8F1D-A3BCEE814A51}" type="datetimeFigureOut">
              <a:rPr lang="cs-CZ" smtClean="0"/>
              <a:pPr/>
              <a:t>5.5.2012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8E432-4FA7-4828-B537-17D8ED75ACD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D345B-B0DD-480C-8F1D-A3BCEE814A51}" type="datetimeFigureOut">
              <a:rPr lang="cs-CZ" smtClean="0"/>
              <a:pPr/>
              <a:t>5.5.2012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8E432-4FA7-4828-B537-17D8ED75ACD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D345B-B0DD-480C-8F1D-A3BCEE814A51}" type="datetimeFigureOut">
              <a:rPr lang="cs-CZ" smtClean="0"/>
              <a:pPr/>
              <a:t>5.5.2012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8E432-4FA7-4828-B537-17D8ED75ACD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D345B-B0DD-480C-8F1D-A3BCEE814A51}" type="datetimeFigureOut">
              <a:rPr lang="cs-CZ" smtClean="0"/>
              <a:pPr/>
              <a:t>5.5.2012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8E432-4FA7-4828-B537-17D8ED75ACD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1000">
              <a:srgbClr val="DDEBCF"/>
            </a:gs>
            <a:gs pos="67000">
              <a:srgbClr val="9CB86E"/>
            </a:gs>
            <a:gs pos="100000">
              <a:srgbClr val="156B13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CD345B-B0DD-480C-8F1D-A3BCEE814A51}" type="datetimeFigureOut">
              <a:rPr lang="cs-CZ" smtClean="0"/>
              <a:pPr/>
              <a:t>5.5.2012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8E432-4FA7-4828-B537-17D8ED75ACD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Krkono%C5%A1sk%C3%BD_n%C3%A1rodn%C3%AD_park" TargetMode="External"/><Relationship Id="rId2" Type="http://schemas.openxmlformats.org/officeDocument/2006/relationships/hyperlink" Target="http://cs.wikipedia.org/wiki/N%C3%A1rodn%C3%AD_park_%C5%A0umava" TargetMode="External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cs.wikipedia.org/wiki/N%C3%A1rodn%C3%AD_park_Podyj%C3%AD" TargetMode="External"/><Relationship Id="rId4" Type="http://schemas.openxmlformats.org/officeDocument/2006/relationships/hyperlink" Target="http://cs.wikipedia.org/wiki/N%C3%A1rodn%C3%AD_park_%C4%8Cesk%C3%A9_%C5%A0v%C3%BDcarsko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gif"/><Relationship Id="rId3" Type="http://schemas.openxmlformats.org/officeDocument/2006/relationships/image" Target="../media/image9.gif"/><Relationship Id="rId7" Type="http://schemas.openxmlformats.org/officeDocument/2006/relationships/image" Target="../media/image1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10" Type="http://schemas.openxmlformats.org/officeDocument/2006/relationships/image" Target="../media/image16.jpeg"/><Relationship Id="rId4" Type="http://schemas.openxmlformats.org/officeDocument/2006/relationships/image" Target="../media/image10.jpeg"/><Relationship Id="rId9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gif"/><Relationship Id="rId3" Type="http://schemas.openxmlformats.org/officeDocument/2006/relationships/image" Target="../media/image9.gif"/><Relationship Id="rId7" Type="http://schemas.openxmlformats.org/officeDocument/2006/relationships/image" Target="../media/image1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10" Type="http://schemas.openxmlformats.org/officeDocument/2006/relationships/image" Target="../media/image16.jpeg"/><Relationship Id="rId4" Type="http://schemas.openxmlformats.org/officeDocument/2006/relationships/image" Target="../media/image10.jpeg"/><Relationship Id="rId9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Oce%C3%A1n" TargetMode="External"/><Relationship Id="rId3" Type="http://schemas.openxmlformats.org/officeDocument/2006/relationships/hyperlink" Target="http://cs.wikipedia.org/wiki/%C5%BDivotn%C3%AD_prost%C5%99ed%C3%AD" TargetMode="External"/><Relationship Id="rId7" Type="http://schemas.openxmlformats.org/officeDocument/2006/relationships/hyperlink" Target="http://cs.wikipedia.org/wiki/Radioaktivita" TargetMode="External"/><Relationship Id="rId2" Type="http://schemas.openxmlformats.org/officeDocument/2006/relationships/hyperlink" Target="http://cs.wikipedia.org/wiki/Nest%C3%A1tn%C3%AD_neziskov%C3%A1_organizace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cs.wikipedia.org/wiki/Jadern%C3%A1_elektr%C3%A1rna" TargetMode="External"/><Relationship Id="rId5" Type="http://schemas.openxmlformats.org/officeDocument/2006/relationships/hyperlink" Target="http://cs.wikipedia.org/wiki/Lov_velryb" TargetMode="External"/><Relationship Id="rId10" Type="http://schemas.openxmlformats.org/officeDocument/2006/relationships/hyperlink" Target="http://cs.wikipedia.org/wiki/GMO" TargetMode="External"/><Relationship Id="rId4" Type="http://schemas.openxmlformats.org/officeDocument/2006/relationships/hyperlink" Target="http://cs.wikipedia.org/wiki/Tule%C5%88" TargetMode="External"/><Relationship Id="rId9" Type="http://schemas.openxmlformats.org/officeDocument/2006/relationships/hyperlink" Target="http://cs.wikipedia.org/wiki/De%C5%A1tn%C3%BD_prales" TargetMode="Externa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image" Target="../media/image18.jpeg"/><Relationship Id="rId7" Type="http://schemas.openxmlformats.org/officeDocument/2006/relationships/image" Target="../media/image22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11" Type="http://schemas.openxmlformats.org/officeDocument/2006/relationships/image" Target="../media/image26.jpeg"/><Relationship Id="rId5" Type="http://schemas.openxmlformats.org/officeDocument/2006/relationships/image" Target="../media/image20.jpeg"/><Relationship Id="rId10" Type="http://schemas.openxmlformats.org/officeDocument/2006/relationships/image" Target="../media/image25.jpeg"/><Relationship Id="rId4" Type="http://schemas.openxmlformats.org/officeDocument/2006/relationships/image" Target="../media/image19.jpeg"/><Relationship Id="rId9" Type="http://schemas.openxmlformats.org/officeDocument/2006/relationships/image" Target="../media/image24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eV-RQHPQu2Y" TargetMode="External"/><Relationship Id="rId2" Type="http://schemas.openxmlformats.org/officeDocument/2006/relationships/hyperlink" Target="http://www.youtube.cz/watch?v=nGoyOxUYvIA" TargetMode="Externa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thumb/c/cd/Elektrarna_Prunerov_II_20070926.jpg/220px-Elektrarna_Prunerov_II_20070926.jpg" TargetMode="External"/><Relationship Id="rId7" Type="http://schemas.openxmlformats.org/officeDocument/2006/relationships/hyperlink" Target="http://www.zarizeni-bytu.cz/bmz_cache/6/60a2fbe1e373630a7e42d4091c1ac74f.image.262x350.JPG" TargetMode="External"/><Relationship Id="rId2" Type="http://schemas.openxmlformats.org/officeDocument/2006/relationships/hyperlink" Target="http://ecofuture.net/greenslogans/files/2012/02/eco-friendly-home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upload.wikimedia.org/wikipedia/commons/thumb/4/46/Fotothek_df_n-14_0000106.jpg/220px-Fotothek_df_n-14_0000106.jpg" TargetMode="External"/><Relationship Id="rId5" Type="http://schemas.openxmlformats.org/officeDocument/2006/relationships/hyperlink" Target="http://upload.wikimedia.org/wikipedia/commons/thumb/0/0c/Acid_rain_woods1.JPG/220px-Acid_rain_woods1.JPG" TargetMode="External"/><Relationship Id="rId4" Type="http://schemas.openxmlformats.org/officeDocument/2006/relationships/hyperlink" Target="http://upload.wikimedia.org/wikipedia/commons/thumb/e/ed/Eroze_u_Prerova_nad_Labem.jpg/220px-Eroze_u_Prerova_nad_Labem.jpg" TargetMode="Externa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storage.canalblog.com/42/17/694967/62046484.gif" TargetMode="External"/><Relationship Id="rId13" Type="http://schemas.openxmlformats.org/officeDocument/2006/relationships/hyperlink" Target="http://krnov.svazskautu.cz/oddil/tz/test/55/img/6.jpg" TargetMode="External"/><Relationship Id="rId3" Type="http://schemas.openxmlformats.org/officeDocument/2006/relationships/hyperlink" Target="http://t1.gstatic.com/images?q=tbn:ANd9GcTUpGGuNVVGJmNL2KiiP5Uy_PP51P9r_QVx2l7JRUEAZDMFYv62ig" TargetMode="External"/><Relationship Id="rId7" Type="http://schemas.openxmlformats.org/officeDocument/2006/relationships/hyperlink" Target="http://www.komenskeho66.cz/materialy/zemepis/obrazky/konev.jpg" TargetMode="External"/><Relationship Id="rId12" Type="http://schemas.openxmlformats.org/officeDocument/2006/relationships/hyperlink" Target="http://www.alianaleevi.com/img/picture/273/krtek.jpg" TargetMode="External"/><Relationship Id="rId2" Type="http://schemas.openxmlformats.org/officeDocument/2006/relationships/hyperlink" Target="http://ilustrace.pixmac.cz/4/silueta-vetvi-stromu-abstract-pixmac-ilustrace-12090177.jpg" TargetMode="External"/><Relationship Id="rId16" Type="http://schemas.openxmlformats.org/officeDocument/2006/relationships/hyperlink" Target="http://t2.gstatic.com/images?q=tbn:ANd9GcRKYBBnbIqos9wLJyeLAnVyHWKwNVAd7LnnOUEe8GKHkhIKmrxn&amp;t=1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4.bp.blogspot.com/_Kt9-qDqk21c/ST4uN-2IHaI/AAAAAAAAAd8/9e_UR1bA35w/s320/MCj038257600001.jpg" TargetMode="External"/><Relationship Id="rId11" Type="http://schemas.openxmlformats.org/officeDocument/2006/relationships/hyperlink" Target="http://iv-flowers.com/pics/parnokopytnye-chast-2-1.jpg" TargetMode="External"/><Relationship Id="rId5" Type="http://schemas.openxmlformats.org/officeDocument/2006/relationships/hyperlink" Target="http://t0.gstatic.com/images?q=tbn:ANd9GcQcxXJvPan2jppzUuv8QMq7i8gkxh4W7h33qadmm2bpEEUUxFUX&amp;t=1" TargetMode="External"/><Relationship Id="rId15" Type="http://schemas.openxmlformats.org/officeDocument/2006/relationships/hyperlink" Target="http://www.sar.rodgor.ru/pictures/news/11238/picture-300h.jpg" TargetMode="External"/><Relationship Id="rId10" Type="http://schemas.openxmlformats.org/officeDocument/2006/relationships/hyperlink" Target="http://www.rspb.org.uk/images/cache/buzz300_tcm9-166973_v2.jpg" TargetMode="External"/><Relationship Id="rId4" Type="http://schemas.openxmlformats.org/officeDocument/2006/relationships/hyperlink" Target="http://reklamist.com.ua/uploads/2008/07/148.jpg" TargetMode="External"/><Relationship Id="rId9" Type="http://schemas.openxmlformats.org/officeDocument/2006/relationships/hyperlink" Target="http://www.logbal.cz/img/products/8595067300955.jpg" TargetMode="External"/><Relationship Id="rId14" Type="http://schemas.openxmlformats.org/officeDocument/2006/relationships/hyperlink" Target="http://warmongers.kx.cz/Jelen.jpg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ndiancorral.cz/sovy/sycek_obecny.jpg" TargetMode="External"/><Relationship Id="rId2" Type="http://schemas.openxmlformats.org/officeDocument/2006/relationships/hyperlink" Target="http://trinecgeo.wgz.cz/fauna/fauna.html?action=voteinquiry&amp;inquiryid=14136591&amp;answerid=1521465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poutnik2.sweb.cz/foto/ptaci/pevci/kos-cerny-2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91680" y="332656"/>
            <a:ext cx="6084887" cy="1487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683568" y="2420888"/>
            <a:ext cx="77724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6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VY_32_INOVACE_08_Přírodověda_</a:t>
            </a:r>
            <a:br>
              <a:rPr kumimoji="0" lang="cs-CZ" sz="36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</a:br>
            <a:r>
              <a:rPr kumimoji="0" lang="cs-CZ" sz="36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5.ročník_</a:t>
            </a:r>
            <a:br>
              <a:rPr kumimoji="0" lang="cs-CZ" sz="36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</a:br>
            <a:r>
              <a:rPr kumimoji="0" lang="cs-CZ" sz="36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20_Ochrana životního prostředí</a:t>
            </a:r>
            <a:endParaRPr kumimoji="0" lang="cs-CZ" sz="36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j-ea"/>
              <a:cs typeface="+mj-cs"/>
            </a:endParaRPr>
          </a:p>
        </p:txBody>
      </p:sp>
      <p:sp>
        <p:nvSpPr>
          <p:cNvPr id="7" name="Podnadpis 6"/>
          <p:cNvSpPr>
            <a:spLocks noGrp="1"/>
          </p:cNvSpPr>
          <p:nvPr>
            <p:ph type="subTitle" idx="1"/>
          </p:nvPr>
        </p:nvSpPr>
        <p:spPr>
          <a:xfrm>
            <a:off x="1331640" y="4869160"/>
            <a:ext cx="6400800" cy="9048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400" b="1" i="0" u="none" strike="noStrike" kern="0" cap="none" spc="0" normalizeH="0" baseline="0" noProof="0" dirty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</a:rPr>
              <a:t>Autor : </a:t>
            </a:r>
            <a:r>
              <a:rPr kumimoji="0" lang="cs-CZ" sz="2400" b="1" i="0" u="none" strike="noStrike" kern="0" cap="none" spc="0" normalizeH="0" baseline="0" noProof="0" dirty="0" err="1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</a:rPr>
              <a:t>Ing.Hana</a:t>
            </a:r>
            <a:r>
              <a:rPr kumimoji="0" lang="cs-CZ" sz="2400" b="1" i="0" u="none" strike="noStrike" kern="0" cap="none" spc="0" normalizeH="0" baseline="0" noProof="0" dirty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</a:rPr>
              <a:t> Martínková, ZŠ a MŠ </a:t>
            </a:r>
            <a:r>
              <a:rPr kumimoji="0" lang="cs-CZ" sz="2400" b="1" i="0" u="none" strike="noStrike" kern="0" cap="none" spc="0" normalizeH="0" baseline="0" noProof="0" dirty="0" err="1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</a:rPr>
              <a:t>Hazlov</a:t>
            </a:r>
            <a:endParaRPr kumimoji="0" lang="cs-CZ" sz="2400" b="1" i="0" u="none" strike="noStrike" kern="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400" b="1" i="0" u="none" strike="noStrike" kern="0" cap="none" spc="0" normalizeH="0" baseline="0" noProof="0" dirty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</a:rPr>
              <a:t>Období vytvoření : </a:t>
            </a:r>
            <a:r>
              <a:rPr kumimoji="0" lang="cs-CZ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</a:rPr>
              <a:t>prosinec 2011</a:t>
            </a:r>
            <a:endParaRPr kumimoji="0" lang="cs-CZ" sz="2400" b="1" i="0" u="none" strike="noStrike" kern="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600" b="1" cap="small" dirty="0" smtClean="0">
                <a:latin typeface="Comic Sans MS" pitchFamily="66" charset="0"/>
              </a:rPr>
              <a:t>Deset základních hesel ochránce přírody</a:t>
            </a:r>
            <a:endParaRPr lang="cs-CZ" sz="3600" b="1" cap="small" dirty="0"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b="1" i="1" dirty="0" smtClean="0"/>
              <a:t>Neničím žádné rostliny a živočichy.</a:t>
            </a:r>
          </a:p>
          <a:p>
            <a:r>
              <a:rPr lang="cs-CZ" sz="2400" b="1" i="1" dirty="0" smtClean="0"/>
              <a:t>Nepoškozuji živou ani neživou přírodu.</a:t>
            </a:r>
          </a:p>
          <a:p>
            <a:r>
              <a:rPr lang="cs-CZ" sz="2400" b="1" i="1" dirty="0" smtClean="0"/>
              <a:t>Nesbírám chráněné rostliny.</a:t>
            </a:r>
          </a:p>
          <a:p>
            <a:r>
              <a:rPr lang="cs-CZ" sz="2400" b="1" i="1" dirty="0" smtClean="0"/>
              <a:t>Nechytám chráněné živočichy.</a:t>
            </a:r>
          </a:p>
          <a:p>
            <a:r>
              <a:rPr lang="cs-CZ" sz="2400" b="1" i="1" dirty="0" smtClean="0"/>
              <a:t>Snažím se co nejvíce poznat a pochopit zákonitosti přírody.</a:t>
            </a:r>
          </a:p>
          <a:p>
            <a:r>
              <a:rPr lang="cs-CZ" sz="2400" b="1" i="1" dirty="0" smtClean="0"/>
              <a:t>Nikdy neporušuji zákaz vypalování trávy.</a:t>
            </a:r>
          </a:p>
          <a:p>
            <a:r>
              <a:rPr lang="cs-CZ" sz="2400" b="1" i="1" dirty="0" smtClean="0"/>
              <a:t>Neznečišťuji své okolí žádnými odpadky.</a:t>
            </a:r>
          </a:p>
          <a:p>
            <a:r>
              <a:rPr lang="cs-CZ" sz="2400" b="1" i="1" dirty="0" smtClean="0"/>
              <a:t>V přírodě se chovám tiše.</a:t>
            </a:r>
          </a:p>
          <a:p>
            <a:r>
              <a:rPr lang="cs-CZ" sz="2400" b="1" i="1" dirty="0" smtClean="0"/>
              <a:t>Neplaším žádné živočichy ani jinak jim neubližuji.</a:t>
            </a:r>
          </a:p>
          <a:p>
            <a:r>
              <a:rPr lang="cs-CZ" sz="2400" b="1" i="1" dirty="0" smtClean="0"/>
              <a:t>Pomáhám podle svých sil všude, kde je to potřeba.</a:t>
            </a:r>
            <a:endParaRPr lang="cs-CZ" sz="2400" b="1" i="1" dirty="0"/>
          </a:p>
        </p:txBody>
      </p:sp>
      <p:pic>
        <p:nvPicPr>
          <p:cNvPr id="2050" name="Picture 2" descr="http://ecofuture.net/greenslogans/files/2012/02/eco-friendly-hom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32245" y="1263501"/>
            <a:ext cx="2645765" cy="172819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457200" y="274638"/>
            <a:ext cx="8229600" cy="922114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600" b="1" i="0" u="none" strike="noStrike" kern="1200" cap="sm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itchFamily="66" charset="0"/>
                <a:ea typeface="+mj-ea"/>
                <a:cs typeface="+mj-cs"/>
              </a:rPr>
              <a:t>Ochrana přírody v České republice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179512" y="1052736"/>
            <a:ext cx="8712968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zákon České národní rady ze dne 19.února 1992 o ochraně přírody a krajiny </a:t>
            </a:r>
            <a:r>
              <a:rPr lang="cs-CZ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endParaRPr lang="cs-CZ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dirty="0" smtClean="0"/>
              <a:t>je jím vymezená </a:t>
            </a:r>
            <a:r>
              <a:rPr lang="cs-CZ" b="1" dirty="0"/>
              <a:t>péče státu a fyzických i právnických osob o volně žijící živočichy, planě rostoucí rostliny a jejich společenstva, o nerosty, horniny, paleontologické nálezy a geologické celky, péče o ekologické systémy a krajinné celky, jakož i péče o vzhled a přístupnost </a:t>
            </a:r>
            <a:r>
              <a:rPr lang="cs-CZ" b="1" dirty="0" smtClean="0"/>
              <a:t>krajiny</a:t>
            </a:r>
            <a:endParaRPr lang="cs-CZ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1520" y="2708920"/>
            <a:ext cx="8496944" cy="31239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cs-CZ" b="1" dirty="0" smtClean="0"/>
              <a:t>České zákony rozlišují šest kategorií zvláště chráněných území:</a:t>
            </a:r>
          </a:p>
          <a:p>
            <a:pPr>
              <a:spcAft>
                <a:spcPts val="600"/>
              </a:spcAft>
              <a:buFont typeface="Wingdings" pitchFamily="2" charset="2"/>
              <a:buChar char="v"/>
            </a:pPr>
            <a:r>
              <a:rPr lang="cs-CZ" dirty="0" smtClean="0"/>
              <a:t>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národní parky </a:t>
            </a:r>
            <a:r>
              <a:rPr lang="cs-CZ" dirty="0" smtClean="0"/>
              <a:t>(NP) - </a:t>
            </a:r>
            <a:r>
              <a:rPr lang="cs-CZ" dirty="0" smtClean="0">
                <a:hlinkClick r:id="rId2" action="ppaction://hlinkfile" tooltip="Národní park Šumava"/>
              </a:rPr>
              <a:t>Národní park Šumava</a:t>
            </a:r>
            <a:r>
              <a:rPr lang="cs-CZ" dirty="0" smtClean="0"/>
              <a:t>, </a:t>
            </a:r>
            <a:r>
              <a:rPr lang="cs-CZ" dirty="0" smtClean="0">
                <a:hlinkClick r:id="rId3" action="ppaction://hlinkfile" tooltip="Krkonošský národní park"/>
              </a:rPr>
              <a:t>Krkonošský národní park</a:t>
            </a:r>
            <a:r>
              <a:rPr lang="cs-CZ" dirty="0" smtClean="0"/>
              <a:t>, </a:t>
            </a:r>
            <a:r>
              <a:rPr lang="cs-CZ" dirty="0" smtClean="0">
                <a:hlinkClick r:id="rId4" action="ppaction://hlinkfile" tooltip="Národní park České Švýcarsko"/>
              </a:rPr>
              <a:t>Národní park České Švýcarsko</a:t>
            </a:r>
            <a:r>
              <a:rPr lang="cs-CZ" dirty="0" smtClean="0"/>
              <a:t> a </a:t>
            </a:r>
            <a:r>
              <a:rPr lang="cs-CZ" dirty="0" smtClean="0">
                <a:hlinkClick r:id="rId5" action="ppaction://hlinkfile" tooltip="Národní park Podyjí"/>
              </a:rPr>
              <a:t>Národní park Podyjí</a:t>
            </a:r>
            <a:endParaRPr lang="cs-CZ" dirty="0" smtClean="0"/>
          </a:p>
          <a:p>
            <a:pPr>
              <a:spcAft>
                <a:spcPts val="600"/>
              </a:spcAft>
              <a:buFont typeface="Wingdings" pitchFamily="2" charset="2"/>
              <a:buChar char="v"/>
            </a:pPr>
            <a:r>
              <a:rPr lang="cs-CZ" dirty="0" smtClean="0"/>
              <a:t>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chráněné krajinné oblasti </a:t>
            </a:r>
            <a:r>
              <a:rPr lang="cs-CZ" dirty="0" smtClean="0"/>
              <a:t>( 25 CHKO )  </a:t>
            </a:r>
          </a:p>
          <a:p>
            <a:pPr>
              <a:spcAft>
                <a:spcPts val="600"/>
              </a:spcAft>
              <a:buFont typeface="Wingdings" pitchFamily="2" charset="2"/>
              <a:buChar char="v"/>
            </a:pPr>
            <a:r>
              <a:rPr lang="cs-CZ" dirty="0" smtClean="0"/>
              <a:t>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národní přírodní rezervace </a:t>
            </a:r>
            <a:r>
              <a:rPr lang="cs-CZ" dirty="0" smtClean="0"/>
              <a:t>( 110 NPR )</a:t>
            </a:r>
          </a:p>
          <a:p>
            <a:pPr>
              <a:spcAft>
                <a:spcPts val="600"/>
              </a:spcAft>
              <a:buFont typeface="Wingdings" pitchFamily="2" charset="2"/>
              <a:buChar char="v"/>
            </a:pPr>
            <a:r>
              <a:rPr lang="cs-CZ" dirty="0" smtClean="0"/>
              <a:t>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přírodní rezervace </a:t>
            </a:r>
            <a:r>
              <a:rPr lang="cs-CZ" dirty="0" smtClean="0"/>
              <a:t>( 750 PR )</a:t>
            </a:r>
          </a:p>
          <a:p>
            <a:pPr>
              <a:spcAft>
                <a:spcPts val="600"/>
              </a:spcAft>
              <a:buFont typeface="Wingdings" pitchFamily="2" charset="2"/>
              <a:buChar char="v"/>
            </a:pPr>
            <a:r>
              <a:rPr lang="cs-CZ" dirty="0" smtClean="0"/>
              <a:t>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národní přírodní památky </a:t>
            </a:r>
            <a:r>
              <a:rPr lang="cs-CZ" dirty="0" smtClean="0"/>
              <a:t>( 112 NPP )</a:t>
            </a:r>
          </a:p>
          <a:p>
            <a:pPr>
              <a:spcAft>
                <a:spcPts val="600"/>
              </a:spcAft>
              <a:buFont typeface="Wingdings" pitchFamily="2" charset="2"/>
              <a:buChar char="v"/>
            </a:pPr>
            <a:r>
              <a:rPr lang="cs-CZ" dirty="0" smtClean="0"/>
              <a:t>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přírodní památky </a:t>
            </a:r>
            <a:r>
              <a:rPr lang="cs-CZ" dirty="0" smtClean="0"/>
              <a:t>( 1180 PP )</a:t>
            </a:r>
          </a:p>
          <a:p>
            <a:pPr>
              <a:buFont typeface="Wingdings" pitchFamily="2" charset="2"/>
              <a:buChar char="v"/>
            </a:pPr>
            <a:r>
              <a:rPr lang="cs-CZ" dirty="0"/>
              <a:t> </a:t>
            </a: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naučné stezky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1"/>
          <p:cNvSpPr txBox="1">
            <a:spLocks/>
          </p:cNvSpPr>
          <p:nvPr/>
        </p:nvSpPr>
        <p:spPr>
          <a:xfrm>
            <a:off x="457200" y="274638"/>
            <a:ext cx="8229600" cy="922114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600" b="1" i="0" u="none" strike="noStrike" kern="1200" cap="sm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itchFamily="66" charset="0"/>
                <a:ea typeface="+mj-ea"/>
                <a:cs typeface="+mj-cs"/>
              </a:rPr>
              <a:t>Otázky k zamyšlení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395536" y="1196752"/>
            <a:ext cx="56886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Musela se příroda chránit i v dřívějších dobách?</a:t>
            </a:r>
            <a:endParaRPr lang="cs-CZ" sz="20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395536" y="1844824"/>
            <a:ext cx="51845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Proč musíme v současné době chránit přírodu ?</a:t>
            </a:r>
            <a:endParaRPr lang="cs-CZ" sz="20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395536" y="2492896"/>
            <a:ext cx="47525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Víš, co jsou kyselé deště a co způsobují?</a:t>
            </a:r>
            <a:endParaRPr lang="cs-CZ" sz="20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395536" y="3068960"/>
            <a:ext cx="64087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Čím se nejvíce znečišťuje voda potoků, řek, moří, oceánů </a:t>
            </a:r>
            <a:r>
              <a:rPr lang="cs-CZ" sz="2000" b="1" dirty="0"/>
              <a:t>?</a:t>
            </a:r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16386" name="Picture 2" descr="http://upload.wikimedia.org/wikipedia/commons/thumb/c/cd/Elektrarna_Prunerov_II_20070926.jpg/320px-Elektrarna_Prunerov_II_2007092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3933056"/>
            <a:ext cx="2448272" cy="1667885"/>
          </a:xfrm>
          <a:prstGeom prst="rect">
            <a:avLst/>
          </a:prstGeom>
          <a:noFill/>
        </p:spPr>
      </p:pic>
      <p:sp>
        <p:nvSpPr>
          <p:cNvPr id="10" name="TextovéPole 9"/>
          <p:cNvSpPr txBox="1"/>
          <p:nvPr/>
        </p:nvSpPr>
        <p:spPr>
          <a:xfrm>
            <a:off x="323528" y="5589240"/>
            <a:ext cx="24482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600" b="1" dirty="0" smtClean="0"/>
              <a:t>Elektrárna </a:t>
            </a:r>
            <a:r>
              <a:rPr lang="cs-CZ" sz="1600" b="1" dirty="0" err="1" smtClean="0"/>
              <a:t>Prunéřov</a:t>
            </a:r>
            <a:r>
              <a:rPr lang="cs-CZ" sz="1600" b="1" dirty="0" smtClean="0"/>
              <a:t>-jeden z největších znečišťovatelů ovzduší</a:t>
            </a:r>
            <a:endParaRPr lang="cs-CZ" sz="1600" b="1" dirty="0"/>
          </a:p>
        </p:txBody>
      </p:sp>
      <p:pic>
        <p:nvPicPr>
          <p:cNvPr id="16388" name="Picture 4" descr="http://upload.wikimedia.org/wikipedia/commons/thumb/e/ed/Eroze_u_Prerova_nad_Labem.jpg/352px-Eroze_u_Prerova_nad_Labem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4288" y="764704"/>
            <a:ext cx="1656184" cy="2258433"/>
          </a:xfrm>
          <a:prstGeom prst="rect">
            <a:avLst/>
          </a:prstGeom>
          <a:noFill/>
        </p:spPr>
      </p:pic>
      <p:sp>
        <p:nvSpPr>
          <p:cNvPr id="12" name="TextovéPole 11"/>
          <p:cNvSpPr txBox="1"/>
          <p:nvPr/>
        </p:nvSpPr>
        <p:spPr>
          <a:xfrm>
            <a:off x="6948264" y="2996952"/>
            <a:ext cx="21957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600" b="1" dirty="0" smtClean="0"/>
              <a:t>Vodní  </a:t>
            </a:r>
            <a:r>
              <a:rPr lang="cs-CZ" sz="1600" b="1" dirty="0"/>
              <a:t>eroze </a:t>
            </a:r>
            <a:r>
              <a:rPr lang="cs-CZ" sz="1600" b="1" dirty="0" smtClean="0"/>
              <a:t> půdy </a:t>
            </a:r>
            <a:r>
              <a:rPr lang="cs-CZ" sz="1600" b="1" dirty="0"/>
              <a:t>způsobená nesprávnou orbou</a:t>
            </a:r>
          </a:p>
        </p:txBody>
      </p:sp>
      <p:pic>
        <p:nvPicPr>
          <p:cNvPr id="16390" name="Picture 6" descr="http://upload.wikimedia.org/wikipedia/commons/thumb/0/0c/Acid_rain_woods1.JPG/320px-Acid_rain_woods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3848" y="4005064"/>
            <a:ext cx="2232248" cy="1674186"/>
          </a:xfrm>
          <a:prstGeom prst="rect">
            <a:avLst/>
          </a:prstGeom>
          <a:noFill/>
        </p:spPr>
      </p:pic>
      <p:sp>
        <p:nvSpPr>
          <p:cNvPr id="14" name="TextovéPole 13"/>
          <p:cNvSpPr txBox="1"/>
          <p:nvPr/>
        </p:nvSpPr>
        <p:spPr>
          <a:xfrm>
            <a:off x="3275856" y="5661248"/>
            <a:ext cx="19442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600" b="1" dirty="0" smtClean="0"/>
              <a:t>Jizerské hory a kyselý déšť</a:t>
            </a:r>
            <a:endParaRPr lang="cs-CZ" sz="1600" b="1" dirty="0"/>
          </a:p>
        </p:txBody>
      </p:sp>
      <p:pic>
        <p:nvPicPr>
          <p:cNvPr id="16392" name="Picture 8" descr="http://upload.wikimedia.org/wikipedia/commons/thumb/4/46/Fotothek_df_n-14_0000106.jpg/240px-Fotothek_df_n-14_000010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56176" y="3933056"/>
            <a:ext cx="1944216" cy="1944216"/>
          </a:xfrm>
          <a:prstGeom prst="rect">
            <a:avLst/>
          </a:prstGeom>
          <a:noFill/>
        </p:spPr>
      </p:pic>
      <p:sp>
        <p:nvSpPr>
          <p:cNvPr id="16" name="TextovéPole 15"/>
          <p:cNvSpPr txBox="1"/>
          <p:nvPr/>
        </p:nvSpPr>
        <p:spPr>
          <a:xfrm>
            <a:off x="6156176" y="5877272"/>
            <a:ext cx="18722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600" b="1" dirty="0" smtClean="0"/>
              <a:t>Chemie v zemědělství</a:t>
            </a:r>
            <a:endParaRPr lang="cs-CZ" sz="1600" b="1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179512" y="188640"/>
            <a:ext cx="8964488" cy="922114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600" b="1" i="0" u="none" strike="noStrike" kern="1200" cap="sm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itchFamily="66" charset="0"/>
                <a:ea typeface="+mj-ea"/>
                <a:cs typeface="+mj-cs"/>
              </a:rPr>
              <a:t>Přírodní zdroje – </a:t>
            </a:r>
            <a:r>
              <a:rPr kumimoji="0" lang="cs-CZ" sz="2400" b="1" i="0" u="none" strike="noStrike" kern="1200" cap="sm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itchFamily="66" charset="0"/>
                <a:ea typeface="+mj-ea"/>
                <a:cs typeface="+mj-cs"/>
              </a:rPr>
              <a:t>obnovitelné, neobnovitelné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395536" y="908720"/>
            <a:ext cx="84249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accent3">
                    <a:lumMod val="50000"/>
                  </a:schemeClr>
                </a:solidFill>
              </a:rPr>
              <a:t>Spoj název přírodního zdroje a výroby, při níž se využívá</a:t>
            </a:r>
            <a:endParaRPr lang="cs-CZ" sz="2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11560" y="4437112"/>
            <a:ext cx="2232248" cy="400110"/>
          </a:xfrm>
          <a:prstGeom prst="rect">
            <a:avLst/>
          </a:prstGeom>
          <a:noFill/>
          <a:ln w="3175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b="1" cap="all" spc="300" dirty="0" smtClean="0"/>
              <a:t>Písek</a:t>
            </a:r>
            <a:endParaRPr lang="cs-CZ" sz="2000" b="1" cap="all" spc="3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611560" y="3789040"/>
            <a:ext cx="2232248" cy="400110"/>
          </a:xfrm>
          <a:prstGeom prst="rect">
            <a:avLst/>
          </a:prstGeom>
          <a:noFill/>
          <a:ln w="3175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b="1" cap="all" spc="300" dirty="0" smtClean="0"/>
              <a:t>dřevo</a:t>
            </a:r>
            <a:endParaRPr lang="cs-CZ" sz="2000" b="1" cap="all" spc="3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83568" y="3140968"/>
            <a:ext cx="2232248" cy="400110"/>
          </a:xfrm>
          <a:prstGeom prst="rect">
            <a:avLst/>
          </a:prstGeom>
          <a:noFill/>
          <a:ln w="3175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b="1" cap="all" spc="300" dirty="0" smtClean="0"/>
              <a:t>Železná ruda</a:t>
            </a:r>
            <a:endParaRPr lang="cs-CZ" sz="2000" b="1" cap="all" spc="3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11560" y="2420888"/>
            <a:ext cx="2232248" cy="400110"/>
          </a:xfrm>
          <a:prstGeom prst="rect">
            <a:avLst/>
          </a:prstGeom>
          <a:noFill/>
          <a:ln w="3175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b="1" cap="all" spc="300" dirty="0" smtClean="0"/>
              <a:t>voda</a:t>
            </a:r>
            <a:endParaRPr lang="cs-CZ" sz="2000" b="1" cap="all" spc="3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11560" y="1844824"/>
            <a:ext cx="2232248" cy="400110"/>
          </a:xfrm>
          <a:prstGeom prst="rect">
            <a:avLst/>
          </a:prstGeom>
          <a:noFill/>
          <a:ln w="3175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b="1" cap="all" spc="300" dirty="0" smtClean="0"/>
              <a:t>obilí</a:t>
            </a:r>
            <a:endParaRPr lang="cs-CZ" sz="2000" b="1" cap="all" spc="3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652120" y="4149080"/>
            <a:ext cx="2232248" cy="400110"/>
          </a:xfrm>
          <a:prstGeom prst="rect">
            <a:avLst/>
          </a:prstGeom>
          <a:noFill/>
          <a:ln w="3175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b="1" cap="all" spc="300" dirty="0" smtClean="0"/>
              <a:t>hutě</a:t>
            </a:r>
            <a:endParaRPr lang="cs-CZ" sz="2000" b="1" cap="all" spc="3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724128" y="3501008"/>
            <a:ext cx="2232248" cy="400110"/>
          </a:xfrm>
          <a:prstGeom prst="rect">
            <a:avLst/>
          </a:prstGeom>
          <a:noFill/>
          <a:ln w="3175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b="1" cap="all" spc="300" dirty="0" smtClean="0"/>
              <a:t>sklárna</a:t>
            </a:r>
            <a:endParaRPr lang="cs-CZ" sz="2000" b="1" cap="all" spc="3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724128" y="2780928"/>
            <a:ext cx="2232248" cy="400110"/>
          </a:xfrm>
          <a:prstGeom prst="rect">
            <a:avLst/>
          </a:prstGeom>
          <a:noFill/>
          <a:ln w="3175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b="1" cap="all" spc="300" dirty="0" smtClean="0"/>
              <a:t>pekárna</a:t>
            </a:r>
            <a:endParaRPr lang="cs-CZ" sz="2000" b="1" cap="all" spc="3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5652120" y="2132856"/>
            <a:ext cx="2448272" cy="400110"/>
          </a:xfrm>
          <a:prstGeom prst="rect">
            <a:avLst/>
          </a:prstGeom>
          <a:noFill/>
          <a:ln w="3175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b="1" cap="all" spc="300" dirty="0" smtClean="0"/>
              <a:t>Výroba papíru</a:t>
            </a:r>
            <a:endParaRPr lang="cs-CZ" sz="2000" b="1" cap="all" spc="3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611560" y="5013176"/>
            <a:ext cx="2232248" cy="400110"/>
          </a:xfrm>
          <a:prstGeom prst="rect">
            <a:avLst/>
          </a:prstGeom>
          <a:noFill/>
          <a:ln w="3175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b="1" cap="all" spc="300" dirty="0" smtClean="0"/>
              <a:t>mléko</a:t>
            </a:r>
            <a:endParaRPr lang="cs-CZ" sz="2000" b="1" cap="all" spc="300" dirty="0"/>
          </a:p>
        </p:txBody>
      </p:sp>
      <p:cxnSp>
        <p:nvCxnSpPr>
          <p:cNvPr id="19" name="Přímá spojovací šipka 18"/>
          <p:cNvCxnSpPr/>
          <p:nvPr/>
        </p:nvCxnSpPr>
        <p:spPr>
          <a:xfrm flipV="1">
            <a:off x="2483768" y="3068960"/>
            <a:ext cx="3528392" cy="2088232"/>
          </a:xfrm>
          <a:prstGeom prst="straightConnector1">
            <a:avLst/>
          </a:prstGeom>
          <a:ln w="31750">
            <a:solidFill>
              <a:schemeClr val="accent3">
                <a:lumMod val="75000"/>
              </a:schemeClr>
            </a:solidFill>
            <a:prstDash val="sysDash"/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ovéPole 19"/>
          <p:cNvSpPr txBox="1"/>
          <p:nvPr/>
        </p:nvSpPr>
        <p:spPr>
          <a:xfrm>
            <a:off x="7380312" y="2420888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dřevo, voda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7380312" y="306896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obilí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7380312" y="378904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voda,písek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7380312" y="4509120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železná ruda</a:t>
            </a:r>
            <a:endParaRPr lang="cs-CZ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2" grpId="0"/>
      <p:bldP spid="2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260648"/>
            <a:ext cx="84249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accent3">
                    <a:lumMod val="50000"/>
                  </a:schemeClr>
                </a:solidFill>
              </a:rPr>
              <a:t>Napiš, co se vyrábí z uvedených přírodních zdrojů :</a:t>
            </a:r>
            <a:endParaRPr lang="cs-CZ" sz="2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grpSp>
        <p:nvGrpSpPr>
          <p:cNvPr id="6" name="Skupina 5"/>
          <p:cNvGrpSpPr/>
          <p:nvPr/>
        </p:nvGrpSpPr>
        <p:grpSpPr>
          <a:xfrm>
            <a:off x="395536" y="1412776"/>
            <a:ext cx="8352928" cy="400110"/>
            <a:chOff x="395536" y="1412776"/>
            <a:chExt cx="8352928" cy="400110"/>
          </a:xfrm>
        </p:grpSpPr>
        <p:sp>
          <p:nvSpPr>
            <p:cNvPr id="3" name="TextovéPole 2"/>
            <p:cNvSpPr txBox="1"/>
            <p:nvPr/>
          </p:nvSpPr>
          <p:spPr>
            <a:xfrm>
              <a:off x="395536" y="1412776"/>
              <a:ext cx="835292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b="1" spc="300" dirty="0" smtClean="0"/>
                <a:t>ropa</a:t>
              </a:r>
              <a:endParaRPr lang="cs-CZ" sz="2000" b="1" spc="300" dirty="0"/>
            </a:p>
          </p:txBody>
        </p:sp>
        <p:cxnSp>
          <p:nvCxnSpPr>
            <p:cNvPr id="5" name="Přímá spojovací čára 4"/>
            <p:cNvCxnSpPr/>
            <p:nvPr/>
          </p:nvCxnSpPr>
          <p:spPr>
            <a:xfrm>
              <a:off x="1331640" y="1700808"/>
              <a:ext cx="7128792" cy="0"/>
            </a:xfrm>
            <a:prstGeom prst="line">
              <a:avLst/>
            </a:prstGeom>
            <a:ln w="25400">
              <a:solidFill>
                <a:schemeClr val="accent3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" name="Skupina 6"/>
          <p:cNvGrpSpPr/>
          <p:nvPr/>
        </p:nvGrpSpPr>
        <p:grpSpPr>
          <a:xfrm>
            <a:off x="395536" y="2132856"/>
            <a:ext cx="8352928" cy="400110"/>
            <a:chOff x="395536" y="1412776"/>
            <a:chExt cx="8352928" cy="400110"/>
          </a:xfrm>
        </p:grpSpPr>
        <p:sp>
          <p:nvSpPr>
            <p:cNvPr id="8" name="TextovéPole 7"/>
            <p:cNvSpPr txBox="1"/>
            <p:nvPr/>
          </p:nvSpPr>
          <p:spPr>
            <a:xfrm>
              <a:off x="395536" y="1412776"/>
              <a:ext cx="835292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b="1" spc="300" dirty="0" smtClean="0"/>
                <a:t>uhlí</a:t>
              </a:r>
              <a:endParaRPr lang="cs-CZ" sz="2000" b="1" spc="300" dirty="0"/>
            </a:p>
          </p:txBody>
        </p:sp>
        <p:cxnSp>
          <p:nvCxnSpPr>
            <p:cNvPr id="9" name="Přímá spojovací čára 8"/>
            <p:cNvCxnSpPr/>
            <p:nvPr/>
          </p:nvCxnSpPr>
          <p:spPr>
            <a:xfrm>
              <a:off x="1331640" y="1700808"/>
              <a:ext cx="7128792" cy="0"/>
            </a:xfrm>
            <a:prstGeom prst="line">
              <a:avLst/>
            </a:prstGeom>
            <a:ln w="25400">
              <a:solidFill>
                <a:schemeClr val="accent3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" name="Skupina 9"/>
          <p:cNvGrpSpPr/>
          <p:nvPr/>
        </p:nvGrpSpPr>
        <p:grpSpPr>
          <a:xfrm>
            <a:off x="323528" y="2852936"/>
            <a:ext cx="8352928" cy="400110"/>
            <a:chOff x="395536" y="1412776"/>
            <a:chExt cx="8352928" cy="400110"/>
          </a:xfrm>
        </p:grpSpPr>
        <p:sp>
          <p:nvSpPr>
            <p:cNvPr id="11" name="TextovéPole 10"/>
            <p:cNvSpPr txBox="1"/>
            <p:nvPr/>
          </p:nvSpPr>
          <p:spPr>
            <a:xfrm>
              <a:off x="395536" y="1412776"/>
              <a:ext cx="835292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b="1" spc="300" dirty="0" smtClean="0"/>
                <a:t>mléko</a:t>
              </a:r>
              <a:endParaRPr lang="cs-CZ" sz="2000" b="1" spc="300" dirty="0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1331640" y="1700808"/>
              <a:ext cx="7128792" cy="0"/>
            </a:xfrm>
            <a:prstGeom prst="line">
              <a:avLst/>
            </a:prstGeom>
            <a:ln w="25400">
              <a:solidFill>
                <a:schemeClr val="accent3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Skupina 12"/>
          <p:cNvGrpSpPr/>
          <p:nvPr/>
        </p:nvGrpSpPr>
        <p:grpSpPr>
          <a:xfrm>
            <a:off x="323528" y="3573016"/>
            <a:ext cx="8352928" cy="400110"/>
            <a:chOff x="323528" y="1412776"/>
            <a:chExt cx="8352928" cy="400110"/>
          </a:xfrm>
        </p:grpSpPr>
        <p:sp>
          <p:nvSpPr>
            <p:cNvPr id="14" name="TextovéPole 13"/>
            <p:cNvSpPr txBox="1"/>
            <p:nvPr/>
          </p:nvSpPr>
          <p:spPr>
            <a:xfrm>
              <a:off x="323528" y="1412776"/>
              <a:ext cx="835292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b="1" spc="300" dirty="0" smtClean="0"/>
                <a:t>dřevo</a:t>
              </a:r>
              <a:endParaRPr lang="cs-CZ" sz="2000" b="1" spc="300" dirty="0"/>
            </a:p>
          </p:txBody>
        </p:sp>
        <p:cxnSp>
          <p:nvCxnSpPr>
            <p:cNvPr id="15" name="Přímá spojovací čára 14"/>
            <p:cNvCxnSpPr/>
            <p:nvPr/>
          </p:nvCxnSpPr>
          <p:spPr>
            <a:xfrm>
              <a:off x="1331640" y="1700808"/>
              <a:ext cx="7128792" cy="0"/>
            </a:xfrm>
            <a:prstGeom prst="line">
              <a:avLst/>
            </a:prstGeom>
            <a:ln w="25400">
              <a:solidFill>
                <a:schemeClr val="accent3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" name="Skupina 15"/>
          <p:cNvGrpSpPr/>
          <p:nvPr/>
        </p:nvGrpSpPr>
        <p:grpSpPr>
          <a:xfrm>
            <a:off x="323528" y="4221088"/>
            <a:ext cx="8352928" cy="400110"/>
            <a:chOff x="395536" y="1412776"/>
            <a:chExt cx="8352928" cy="400110"/>
          </a:xfrm>
        </p:grpSpPr>
        <p:sp>
          <p:nvSpPr>
            <p:cNvPr id="17" name="TextovéPole 16"/>
            <p:cNvSpPr txBox="1"/>
            <p:nvPr/>
          </p:nvSpPr>
          <p:spPr>
            <a:xfrm>
              <a:off x="395536" y="1412776"/>
              <a:ext cx="835292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b="1" spc="300" dirty="0" smtClean="0"/>
                <a:t>kůže</a:t>
              </a:r>
              <a:endParaRPr lang="cs-CZ" sz="2000" b="1" spc="300" dirty="0"/>
            </a:p>
          </p:txBody>
        </p:sp>
        <p:cxnSp>
          <p:nvCxnSpPr>
            <p:cNvPr id="18" name="Přímá spojovací čára 17"/>
            <p:cNvCxnSpPr/>
            <p:nvPr/>
          </p:nvCxnSpPr>
          <p:spPr>
            <a:xfrm>
              <a:off x="1331640" y="1700808"/>
              <a:ext cx="7200800" cy="0"/>
            </a:xfrm>
            <a:prstGeom prst="line">
              <a:avLst/>
            </a:prstGeom>
            <a:ln w="25400">
              <a:solidFill>
                <a:schemeClr val="accent3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8436" name="Picture 4" descr="C:\Documents and Settings\MARTJI\Local Settings\Temporary Internet Files\Content.IE5\8ZBLZIPQ\MC900434409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865530">
            <a:off x="6254764" y="4838466"/>
            <a:ext cx="1688232" cy="15832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Skupina 18"/>
          <p:cNvGrpSpPr/>
          <p:nvPr/>
        </p:nvGrpSpPr>
        <p:grpSpPr>
          <a:xfrm>
            <a:off x="179512" y="908720"/>
            <a:ext cx="1368152" cy="1080120"/>
            <a:chOff x="539552" y="908720"/>
            <a:chExt cx="1368152" cy="1080120"/>
          </a:xfrm>
        </p:grpSpPr>
        <p:sp>
          <p:nvSpPr>
            <p:cNvPr id="2" name="Lichoběžník 1"/>
            <p:cNvSpPr/>
            <p:nvPr/>
          </p:nvSpPr>
          <p:spPr>
            <a:xfrm rot="10800000">
              <a:off x="539552" y="908720"/>
              <a:ext cx="1368152" cy="1080120"/>
            </a:xfrm>
            <a:prstGeom prst="trapezoid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1" name="TextovéPole 10"/>
            <p:cNvSpPr txBox="1"/>
            <p:nvPr/>
          </p:nvSpPr>
          <p:spPr>
            <a:xfrm>
              <a:off x="755576" y="1124744"/>
              <a:ext cx="93610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b="1" dirty="0" smtClean="0">
                  <a:solidFill>
                    <a:schemeClr val="bg1"/>
                  </a:solidFill>
                </a:rPr>
                <a:t>textil</a:t>
              </a:r>
              <a:endParaRPr lang="cs-CZ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4" name="Skupina 23"/>
          <p:cNvGrpSpPr/>
          <p:nvPr/>
        </p:nvGrpSpPr>
        <p:grpSpPr>
          <a:xfrm>
            <a:off x="179512" y="4149080"/>
            <a:ext cx="1512168" cy="1656184"/>
            <a:chOff x="429750" y="4584063"/>
            <a:chExt cx="1512168" cy="1656184"/>
          </a:xfrm>
        </p:grpSpPr>
        <p:sp>
          <p:nvSpPr>
            <p:cNvPr id="4" name="Tětiva 3"/>
            <p:cNvSpPr/>
            <p:nvPr/>
          </p:nvSpPr>
          <p:spPr>
            <a:xfrm rot="6685487">
              <a:off x="357742" y="4656071"/>
              <a:ext cx="1656184" cy="1512168"/>
            </a:xfrm>
            <a:prstGeom prst="chord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" name="Elipsa 4"/>
            <p:cNvSpPr/>
            <p:nvPr/>
          </p:nvSpPr>
          <p:spPr>
            <a:xfrm>
              <a:off x="1259632" y="4725144"/>
              <a:ext cx="360040" cy="360040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2" name="TextovéPole 11"/>
            <p:cNvSpPr txBox="1"/>
            <p:nvPr/>
          </p:nvSpPr>
          <p:spPr>
            <a:xfrm>
              <a:off x="683568" y="5157192"/>
              <a:ext cx="93610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b="1" dirty="0" smtClean="0">
                  <a:solidFill>
                    <a:schemeClr val="bg1"/>
                  </a:solidFill>
                </a:rPr>
                <a:t>plasty</a:t>
              </a:r>
              <a:endParaRPr lang="cs-CZ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0" name="Skupina 19"/>
          <p:cNvGrpSpPr/>
          <p:nvPr/>
        </p:nvGrpSpPr>
        <p:grpSpPr>
          <a:xfrm>
            <a:off x="2267744" y="764704"/>
            <a:ext cx="1512168" cy="1656184"/>
            <a:chOff x="3310069" y="767640"/>
            <a:chExt cx="1512168" cy="1656184"/>
          </a:xfrm>
        </p:grpSpPr>
        <p:sp>
          <p:nvSpPr>
            <p:cNvPr id="7" name="Tětiva 6"/>
            <p:cNvSpPr/>
            <p:nvPr/>
          </p:nvSpPr>
          <p:spPr>
            <a:xfrm rot="6814173">
              <a:off x="3238061" y="839648"/>
              <a:ext cx="1656184" cy="1512168"/>
            </a:xfrm>
            <a:prstGeom prst="chord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" name="Elipsa 7"/>
            <p:cNvSpPr/>
            <p:nvPr/>
          </p:nvSpPr>
          <p:spPr>
            <a:xfrm>
              <a:off x="3851920" y="908720"/>
              <a:ext cx="360040" cy="360040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3" name="TextovéPole 12"/>
            <p:cNvSpPr txBox="1"/>
            <p:nvPr/>
          </p:nvSpPr>
          <p:spPr>
            <a:xfrm>
              <a:off x="3563888" y="1340768"/>
              <a:ext cx="93610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b="1" dirty="0" smtClean="0">
                  <a:solidFill>
                    <a:schemeClr val="bg1"/>
                  </a:solidFill>
                </a:rPr>
                <a:t>sklo</a:t>
              </a:r>
              <a:endParaRPr lang="cs-CZ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1" name="Skupina 20"/>
          <p:cNvGrpSpPr/>
          <p:nvPr/>
        </p:nvGrpSpPr>
        <p:grpSpPr>
          <a:xfrm>
            <a:off x="4427984" y="764704"/>
            <a:ext cx="1512168" cy="1656184"/>
            <a:chOff x="6190390" y="695630"/>
            <a:chExt cx="1512168" cy="1656184"/>
          </a:xfrm>
        </p:grpSpPr>
        <p:sp>
          <p:nvSpPr>
            <p:cNvPr id="6" name="Tětiva 5"/>
            <p:cNvSpPr/>
            <p:nvPr/>
          </p:nvSpPr>
          <p:spPr>
            <a:xfrm rot="6838076">
              <a:off x="6118382" y="767638"/>
              <a:ext cx="1656184" cy="1512168"/>
            </a:xfrm>
            <a:prstGeom prst="chord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9" name="Obdélník 8"/>
            <p:cNvSpPr/>
            <p:nvPr/>
          </p:nvSpPr>
          <p:spPr>
            <a:xfrm>
              <a:off x="6516216" y="1052736"/>
              <a:ext cx="864096" cy="72008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4" name="TextovéPole 13"/>
            <p:cNvSpPr txBox="1"/>
            <p:nvPr/>
          </p:nvSpPr>
          <p:spPr>
            <a:xfrm>
              <a:off x="6516216" y="1268760"/>
              <a:ext cx="93610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b="1" dirty="0" smtClean="0">
                  <a:solidFill>
                    <a:schemeClr val="bg1"/>
                  </a:solidFill>
                </a:rPr>
                <a:t>papír</a:t>
              </a:r>
              <a:endParaRPr lang="cs-CZ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2" name="Skupina 21"/>
          <p:cNvGrpSpPr/>
          <p:nvPr/>
        </p:nvGrpSpPr>
        <p:grpSpPr>
          <a:xfrm>
            <a:off x="179512" y="2348880"/>
            <a:ext cx="936104" cy="1512168"/>
            <a:chOff x="683568" y="2636912"/>
            <a:chExt cx="936104" cy="1512168"/>
          </a:xfrm>
        </p:grpSpPr>
        <p:sp>
          <p:nvSpPr>
            <p:cNvPr id="3" name="Vývojový diagram: magnetický disk 2"/>
            <p:cNvSpPr/>
            <p:nvPr/>
          </p:nvSpPr>
          <p:spPr>
            <a:xfrm>
              <a:off x="827584" y="2636912"/>
              <a:ext cx="720080" cy="1512168"/>
            </a:xfrm>
            <a:prstGeom prst="flowChartMagneticDisk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5" name="TextovéPole 14"/>
            <p:cNvSpPr txBox="1"/>
            <p:nvPr/>
          </p:nvSpPr>
          <p:spPr>
            <a:xfrm>
              <a:off x="683568" y="3356992"/>
              <a:ext cx="93610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b="1" dirty="0" smtClean="0">
                  <a:solidFill>
                    <a:schemeClr val="bg1"/>
                  </a:solidFill>
                </a:rPr>
                <a:t>baterie</a:t>
              </a:r>
              <a:endParaRPr lang="cs-CZ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5" name="Skupina 24"/>
          <p:cNvGrpSpPr/>
          <p:nvPr/>
        </p:nvGrpSpPr>
        <p:grpSpPr>
          <a:xfrm>
            <a:off x="1475656" y="5517232"/>
            <a:ext cx="2520280" cy="1152128"/>
            <a:chOff x="4067944" y="4581128"/>
            <a:chExt cx="2520280" cy="1152128"/>
          </a:xfrm>
        </p:grpSpPr>
        <p:sp>
          <p:nvSpPr>
            <p:cNvPr id="10" name="Vývojový diagram: předdefinovaný postup 9"/>
            <p:cNvSpPr/>
            <p:nvPr/>
          </p:nvSpPr>
          <p:spPr>
            <a:xfrm>
              <a:off x="4067944" y="4581128"/>
              <a:ext cx="2520280" cy="1152128"/>
            </a:xfrm>
            <a:prstGeom prst="flowChartPredefinedProcess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6" name="TextovéPole 15"/>
            <p:cNvSpPr txBox="1"/>
            <p:nvPr/>
          </p:nvSpPr>
          <p:spPr>
            <a:xfrm>
              <a:off x="4788024" y="4941168"/>
              <a:ext cx="93610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b="1" dirty="0" smtClean="0">
                  <a:solidFill>
                    <a:schemeClr val="bg1"/>
                  </a:solidFill>
                </a:rPr>
                <a:t>kov</a:t>
              </a:r>
              <a:endParaRPr lang="cs-CZ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3" name="Skupina 22"/>
          <p:cNvGrpSpPr/>
          <p:nvPr/>
        </p:nvGrpSpPr>
        <p:grpSpPr>
          <a:xfrm>
            <a:off x="4716016" y="5589240"/>
            <a:ext cx="2376264" cy="1080120"/>
            <a:chOff x="4499992" y="2996952"/>
            <a:chExt cx="2376264" cy="1080120"/>
          </a:xfrm>
        </p:grpSpPr>
        <p:sp>
          <p:nvSpPr>
            <p:cNvPr id="17" name="Vývojový diagram: magnetický disk 16"/>
            <p:cNvSpPr/>
            <p:nvPr/>
          </p:nvSpPr>
          <p:spPr>
            <a:xfrm>
              <a:off x="4499992" y="2996952"/>
              <a:ext cx="2376264" cy="1080120"/>
            </a:xfrm>
            <a:prstGeom prst="flowChartMagneticDisk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8" name="TextovéPole 17"/>
            <p:cNvSpPr txBox="1"/>
            <p:nvPr/>
          </p:nvSpPr>
          <p:spPr>
            <a:xfrm>
              <a:off x="5076056" y="3501008"/>
              <a:ext cx="11521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b="1" dirty="0" smtClean="0">
                  <a:solidFill>
                    <a:schemeClr val="bg1"/>
                  </a:solidFill>
                </a:rPr>
                <a:t>kompost</a:t>
              </a:r>
              <a:endParaRPr lang="cs-CZ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26" name="TextovéPole 25"/>
          <p:cNvSpPr txBox="1"/>
          <p:nvPr/>
        </p:nvSpPr>
        <p:spPr>
          <a:xfrm>
            <a:off x="323528" y="188640"/>
            <a:ext cx="84249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accent3">
                    <a:lumMod val="50000"/>
                  </a:schemeClr>
                </a:solidFill>
              </a:rPr>
              <a:t>Co kam patří ?  Spoj čarou.</a:t>
            </a:r>
            <a:endParaRPr lang="cs-CZ" sz="2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19458" name="Picture 2" descr="http://www.zarizeni-bytu.cz/bmz_cache/6/60a2fbe1e373630a7e42d4091c1ac74f.image.262x3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2492896"/>
            <a:ext cx="1008112" cy="1346715"/>
          </a:xfrm>
          <a:prstGeom prst="rect">
            <a:avLst/>
          </a:prstGeom>
          <a:noFill/>
        </p:spPr>
      </p:pic>
      <p:sp>
        <p:nvSpPr>
          <p:cNvPr id="19462" name="AutoShape 6" descr="data:image/jpeg;base64,/9j/4AAQSkZJRgABAQAAAQABAAD/2wBDAAkGBwgHBgkIBwgKCgkLDRYPDQwMDRsUFRAWIB0iIiAdHx8kKDQsJCYxJx8fLT0tMTU3Ojo6Iys/RD84QzQ5Ojf/2wBDAQoKCg0MDRoPDxo3JR8lNzc3Nzc3Nzc3Nzc3Nzc3Nzc3Nzc3Nzc3Nzc3Nzc3Nzc3Nzc3Nzc3Nzc3Nzc3Nzc3Nzf/wAARCACgAKIDASIAAhEBAxEB/8QAGwAAAgIDAQAAAAAAAAAAAAAAAAYDBQECBAf/xABFEAABAwMCAwYDAwgIBQUAAAABAgMEAAURBiESMUETIlFhcYEHFDIjQpEVUmJygqGxwRYkMzRDU5LwJURj0eFzsrPC0v/EABQBAQAAAAAAAAAAAAAAAAAAAAD/xAAUEQEAAAAAAAAAAAAAAAAAAAAA/9oADAMBAAIRAxEAPwD3GiiigKKKKAooooCiisE0GaK1zVJeNW2KzrDU+5MJfP0x0K43FHwCRk5oL2sZpJZ1jcrxIXFsVgkoWkBXbXQKjJxnmEkcR9hUsy0358A3e5OvxVA9oxb0lknPTiB4sY6gg5oL26agtFqGbhcY7BJwEqcGSfADqfKlK73u56iuNug6cVcIMValuSJK2QyXUJH0IK08QOSN8cutXFt0nZYU38oRoAYcxlbrp77nmonw86qbnq3S6rs8US5smRFSA65b463kt58VJBA5e+KDjRcb1oy9tqvkiZOsUtsfauKDhgqHMrUACoHfJ5Cn+33OBcYyZECWzIZUMhbSwR+6kV3Wb0O2LnL0vcU2xJDTsuYAlXCTgLKD3uHqSRS1pqxW3UVzudxa+fjsTZykR1R31x0uoQ0kkpAwFAqyM0HsbM2K+6tpiQ244j6kJWCR7V015iNJ25MiFM08lyzSGi8w4/HUCpS0ZJC85CweE789+dS6J+KtlukGLGvE1EW6BAS52qShtxWcZST50HpNFQx5DMlpDsdxDjSxxJWhQUlQ8iKmzQFFY4k/nD8aKDNFYJxQSACaAyPGjI8aWNeaje03bGJEZhDrkiSiOniP0lRwDjrVDKuesrVLt7ykou8Z1woejsQuwXulRHCVuEdP3Gg9FyPGtHXW20cTi0pT4k4pSel6umxlPiPEtbIHEGye2eII2BxhKTnwKhVOxpg6iV2WpRcJKyle6p4SjH6jeB4cxQXl6+IOnrS4tlMpc6Unb5aAkvuZ8DjYe+KpDrm73JT7MG3xbP2YSULvJUVOZ8G0eXXipvsdgttihtR4MRpsITjjCRxHHiajv13sllKJV3mMxlL7qCtW68dAKCgtOmpl4Akaovc25cQ4kMsOLiR+Enl2SQknpuonNWh0nDgOpcsI/JqcBK2ovC0hYBzvhJPvtVbN1zb3LTPdskuMlcYFK3ZRKEpVjPLmdqqNPRLtebTHuN61Jc4/zMdL78ZtKEJSlRIAHd4x+NB6K6+1GjhaypfAAMJBWony5k0lP61vM2dJh2azR2C1IET5i5Sez+2ICgA2BlWygcZB36VSXOwzIT7crRtwuDA+SUt5h9xTqHcFQGVE7EkcxnpVZoS4SIWnYzt0tVyWZM4TzLZbVK7flggJyUkABPLpQWeorPrJMJmTKvlvvCnXVIctTzBTGUs8kjgIKgAPvHHrXP8ADMvxrDMRGy1O/KUn52NEwhLJCOEAJ32yE42/82ttu8hiFGFttV8lSm3Q4UmN2CVkJKSD2mOecnfORWdLfDmNLXc7lqu2MfNT5BdSwDnsU/mlXXPM0FvdnocWV81eLglu1N8BzJf4e8ELHL725TseZ8aUPh5bdUqgOPWGZbnbS3KdNvTdIiwtCSSOJISUlIOTt4dByD/D0DpiFITIZs8ZTyfpW4niKfTNMTbaG08KEhCE7AAYAoEFnSmrJLqUS7zAtzCXHHFKtsZSnlKXuohbpVw5zzFMjOkbE3ZkWly2sSIiMnhkJ7Qkk5Kio75J3z41ekjxrguF7t1vPBKkoS6R3Wk95xXokbmgQXfhpcbG6XtCalmWwEk/KyVB5kA9ACP4g+tdf9MNSadaJ1lp/tGEfVPtZC0YzzUhRyNvAn0pkTPu1xOLfA+UZWM9vM5+oQN/xxWHdONPsuKusl6espOUuqw3jH5g2/HNBiLrHT8qMzIan9x5CVpyFjYjI26UV4lAtC1wY6kSm0JU0khOR3RgbUUHrF6+IkaJe3rFabZMu12Z2WzHAShBIBwpZ9egNQJY+IN8XiVJt2nIiuaYyfmJGOvePdHr0pcsemYt91zrF1Tz8WYxNHy8qOvhW0cA+48Qdqbk3y6abwzqtoPQQMJusdJKQM7dqjmnb7w22J2oKo6JZiX6JKC512lxFCQ49cJRUpY3TwoRgIz1yaZ7sn5z5SWFuxjDdU6O2CkpJ7NaRlHNW6h/KrHgiXNlt9LiXW8ZbcbWR+BB3rV5qFCY+elAf1NpSu1WeJSEgbnJ8s70HKrUNsiMpRdbjBhS0tJU+wuQkFokZPM7CqN34k6PiSi2icFN9oG3JTEdSmUqI6uAcPhyNJ+mYjL1mOopdqhvLvF1ektokoClIStR4TnyPSnq5w0Lxa1w4bsR6Qx2rXy6UoUlXEFe+BnxoKTXk9q+z7BZrfLlkzJXE82wpbSFsJHeJUBk4PCNj1oTZbVa0zptttkcz7cwt0SX3VvdmlKjsgOE4UUhW/jjn0XND2afc4qLc5Kk2/UOnXHEMSXBxoW2tX0qB3xty2OOWKvVWr4gJefYDFgdakN9m88e0HGnfpk45nr1oKD4raYiqgStRWJCY00TM3Ah84U3nAUUE45gHYePOmBm96iZgKZu2krguU7HQz81bHEOtrRzBCSRw8ztvzq0/oZc70201qu6oehtqSr5CG12bSscgsklSseuPKnZpsNICEABKRgAdKDz1kakuo+Ws1iNiZ7Es/NXKRxqSkkk8LCdick4JP8ACmvSWno2mLBFtERSltsA/aKO6lE5Ufck1dcv51jI6UByHhWRVNddS2q1uJaflBclf0sMjtHFeiRvXGJuobof6jDRbo527aZ3nPUIH8z7UDC882w2px5xLaEjKlLOAB41QuapalcTen4b92d6ONfZsA42y6ru4/V4j5VqzpKK66l+9SJF3eyFJ+bUC2jByOFsYSCPHGfEmrmVKh26LxyXmYzKBsVEJAFBTItl/uO95ujcVonPy1rBTt4KeV3j+yE1Z2yzW61oCYMVtsgYKzla1ealk8Svcmldz4iRJsr5XS8CVeX84LjKeFlPmVnY+2/lUgseqb4jN+vItzCv+UtgwrHgp07/AOkJoLm96rsViIRcbiy28od1hOVuL9EpyT+FI2q9eagftCl2HTbzEWStMZuZcFBsqU4eEcLefPmTt4U72LSNjsfegQG+2Ucqfd77ij4lR3J86qvikB+RrdjAP5Wif/Kmggt/w2tceBGYddfW420lClcX1EAAminoHbnRQeTamcuHw61TK1Oy2JlmuzqRLjgjtGnMYynfvZxT/p+/2nU0AyLXJTJa+lxChhSD+apJ3Bqk+JiAqJZVuIDiEXZjiCvM4H7yDU990SxJmi6WOU5Z7skH+sRgAhzwDiOShQazdMSrY+5O0fJRCdWeN2A9n5Z49e7/AIZO+6epJINS2nVEW6uOWW+wzbbstBSuDII4X04OezXyWnGeW4HMCq+BrSVa5ibbrWH8g+TwtTmsmM+eWx+6T4GmW62m2X+Clqaw3JaPebWD3knopKhuD5igTj8OrhbwtjTmoVxYClcQhy43bJbPPCDkEda7H9KatuDqFTdVx2k90KMO38C8JORhRUcHfwrpSu/aVbAdL17tKR/a85TIzyI/xB5/Vt1Jpis15gXqKJNtkJeaJwcc0nqCOh8qDm0zpuJp2M41FW4668vjfkPniceV4qP+8VcnatVuJQkqUQlI6k7VTS9U2mPIEZuT8zJJA7GMkuKGfEDl6mgus+RqGVMjQ465Et9thhAyt11YQlI8STyqgdc1PdAPlG49oZJyVSR2zxHkkHhSfMk+lEfR1uU8iReFvXeUghQcnK4kpV4pR9KfYUEDmtUTytrS1rmXpwHHaoT2MYHzdXgEfqg1omy6lvJBv13agxj9UK1ggkeCnlbn2A9aZX34lvi8TzjUdpCdgSEpA8qUJfxFiyX1Q9LQZN7mcsxxhlB/TWdgPTJ8qBktFgtdlaUm2w22VK+tzHEtZ8VKOST6mqq//EDTWn3lRplxDs1O3ykZJdczjOCBsD6kVV/0e1dqJOdSXoW6KrnCtQKVEZ5KcJzy54x1pg09o+wafaSm121hpacfaqSFLJ8cnrQLAv2uNTbWGxoskNRHDOuqvtCk9Utjfl7eddcL4bQnnhM1TcJV9lc8SFEMg+TYOMeuac5MlmK3xyHEoT5nc+w51zmTKkAiKz2aMbOvDH4J5mgkbREtkXCEMxo7ad8AISgfwqOJeLfKfVHjyUKd5gbjiHiknY+2ahes4fdQ6/JccWnfiUAeE+KUnupPngmuGU6iyJzIdkymlS0cAcWXFoynpgZ59KBkzgdd6SPik+PkbPGSOJ167RuBAGVK4XAo4A8ACav3Lo68vhjpDQI27QZWfRA/nikfV9wZiX/TT8tx9UpNxQhBW4CEhQKSS2OQ3x40HpwIx1/A0UYP+80UCd8VcDTTLu4cbuEVSCBuD2yRt47U3tqyhJIPeAzt5Ul/F5DK9GOF9JUhEllWTkhI4xlSh+aBz8q77NOkMsMYw+0tIKUdpxkjHNCz9Q5bHcUF/Pt8W5RVxZ7DchhwEKbcSCCKSl6fv2kOJ/SDnz9uGSu0y17oH/RX0/VP49Kd4kxmY0HI6wocj4pPgRzFT8O2OXpQLel9ZWnURXHYU5EuDWz0CUns3mzjfunnz5iqb4g2lFptNw1RYnHLfdIzfaLUxsh8DAw4nkduvMYq+1No60ajQlc5jhmNgdlMY7jzZHLChvSNrBWsLPpm5WuYyb9AfjqabmsjD7Wfz0jZXqN6C307p2RqWzW27akvUycJUdt8RWldiwjiTnBCTlWM4OTg+FOdvt0C1xwzAisxWkjk2jhAryTR3xBuX9HbfYNNablzZ8JhLL7jx7NptQ5567eBwauP6Eas1SCvWmoVsRVK3t9u7reOoJ6g+ecb0DLffiHpmzu/LKnplzOLhEWEO2c4vAhOwPrVSu8651CCLJZ2rNEXgCTc1Ycx4hAGc+RxTNpzSFi02yEWiA0ysDBeI4nFeqjvVw662wkqdWEJ8ScUCPE+GkSSsSdVXGZfJGxKX3ChpJ8mxt+OacoMOJb2Usw2GmW07BLaQNq1VNW5hMWOtzI2WrupHuaPlXpH95fUlP8AlsnhB9Vc/wCFBs/cI7LvZAqde/y2klSvfHL3xUWJ0oniKYiPBJCnCP4CutiM1HRwMNpbT4JGM1KBjr7UHJHt8dhRWEqW6dy44eJVdYGKzRQGKVtUFKFca3UNNpfZypbhSM97bu7+Gw500ml+6tqfkOx2lLQtbiClSVcJzwHYKwccqDnACWs8Skt43UU9g2T6Ecaj/GlDW4MS5aackLWIv5UbK2wlDZUSe6UoPeO5GT4U9wrQvgT8w+RsQezWpSz6uKyr8MUsfEyBEiW+0qjRm0LVd4vEsDvH7QczzNB6CBt1ooBGBRQKPxVWtvQ9wW28hlQCTxLTkY4hkH2rNodbXbmHUrjrQ8hJ7RoYjvf/AIV/2qf4mMh/QV8RjJENah6gZFcVlakRbNFddU2oORklTqkYZdTgbOpGwVjbiH/igsmRh1XYqc7ZHMK2ebHp99PnVhHuBSB83wpCiEpeT9CjnkfzT0wa4A2lxfA0XCGzxJYJw435tq6jyyRWFOqDa1kpBOAp/s8pO42db6eGf3igYAcj/tWVAcJHiKoIDxi8KWNkKHcYK+NCh/0l/wD1P4CraPNakkpQSlxI7zaxhSfUUCT8Jm2ku6qUhAStV7kcRx04zin/AIRSP8O+Nq/6yZXja68Q/aQDTu44ltJUshKRuSTig25VyOBDk0hxKFBpsKGRkgkneoHrs0WyqMntE/5iu62nzKj/ACzUdqfU9JkOOLSo8CO8hJA68s86C2AFAAHKgVmgKKKwTjnQZoqJ19tlBW6pKGxzUo4Aqrk3xtKSIiC6rkFEEJPptk+wNBaOupQ2VqICQMqUdgBVIpXzT7K0bfMSErbCkkHgQn6vIH+dcrrE6YG3bpKEdlJyEFJHGf8A08/+4q9BXWy2tkqcYR8s2Se0lyjl1foDyHrt5UFpNmR4iEl5zClHCEgEqV6AbmkPUsh29azsVnuyfkLeSZbaVqHFIdbUOFBI2HjgHpTGXRG4lxfsuLZU6WCtS/JCTur9w9aTNfw3hO09cksukpusdCpMp37QhS0jCUckJPt6UHqgyABRWNjvk0UFbqmALrpy5wSsIEiMtsqJxjINVHw0u4vWkIi18HbRwYz3CcgqQSkkeRxkVc6lQpzT9xQgkKVHWAR6Uj/DpCIui7RLhywUqYShb2ApLa/vIcx93OwPNPImgdZVsSEKVHSNjkN8WAD4pP3T+6uRTqiSp8OBaB/atp+1bHLvp6jz3FW8eQHTwuDs3cZKM8/Q9R51mbEZloHGFJWn6HG1cKknyNBRlKCrhUW2lOnuuJGWHj6fdV++oXlqbcSxIacK0ZKUFf2yAPvNr++Nvp51JJYlQFLW6UHtD3nkpPZujl9qgfSf0htWiFOHMc5cCU8XyLygVpH5zLg+rntn91At6QmmPqbVjInpLzkxlQ4miXF5aH3OhHI+dNjhUtQDznAv8137Rz1CBsPekPSLYVrzVamTOcSVtYbLnZE5Sk/aKVhW38utO7RdWf6u9wpGym7cgH/U6r+WKCdbYaHfJKsZSuR9oo/qtjlXRanHzJKXy9u3xAPAA/Ueg5bVzI4Q4ppgFLh+oRcqWo/pOnl/GsRy/b5wMltlCFoShKUrKikqXuVKPMnbkB70DENs0Z8K4JV0jR1dmFl57mGmBxLPt0HmarjNlXBwtshQRjBSwd0+SneSfROTQW8mdHi7POhKjyQN1H2FV8q5SFq7NlCWieQUONwj9Ucvc1GITcUZlyAylX+CxkKX6rPeUfwqVs9i19g03AYI3dcHfUfTx8yfag43IhUfmLm92KVbhCjxrPhgDYH0B9anbCWWi4w2iG0RvIkbrV7H/flWoX2X2rKA34y5mStf6qef8PQ0Roj0h0SEJUFH/mZYyvH6COSfXHtQbJdQj7VhOOPYyZWQT5JSd/4UNRXZKu1TxZ6SJCcn9lHIepqwjQG2FdopS3nT9TrquJXt0HtitbrdbfZ4apd1mMxmEc1vKAHp5mg2jQGmnS8srdfxguOHJ9vD2pQ+KDo49OxEKbK3Lswrss94hKgcgDfbBPtWw1NfNSqLWkLcY8QjButyaKEY8W2/qUfXHoasNPaKh2uebrOlSrnd1ghUuUvPDnmEJGyR6CgZ+LG2DRW+9FBz3ABUGQCMgtqz+BpL+G0FCtCWl5jhbdLOFpUBwuDlwrH8+dPTyA40tCuSkkH3ryuHcbj8MJ6LfegZWlnnD2E5CDxRVKJPCvxGdv8AeKBz7RuM4hpxpTYb2SrOVMeh6o/h1qyZmlt1DMsjiV/Zup+hz36HyrcoiXOI060tDrZTxNPIIPuDVOpuRblqZfAkQ1kDgGAFZ8DySry5HoQaBjUkKG4BB2wetU8uyoS2flAgt54vlXSeAkdUnmg+YrEKWtmNxtLXKhcu8CHmMfdKTucee/rzq2ZeQ+hLjKkrbUMhQ5EUHmOnovbfEjUjRiLccU2w4pM1Z+zOMbAfUNtq9BatYXw/OOqeCdg0kcDY8uEc/elWyHHxc1EF5BXb43DtzxnP76e+Q2I9TQYbbCEBCQEpGwSBgD2rjuUL5jhcbQ2p5IKcODKVJPNJ/Ae9TSZjUbCXF99XJAGVK9AN6r5UiQ6Eped+SQr6UI77znoOn76DQQo0baU4nv7iM0jhST+qN1e9SOyVtNpU7wQmTshGAXFeQSKhcU42hTqii3MHZTzxCnnPLfYfv9KkjR1OJC4ramhj+9PpKnVD9FJ5e/4UGpBZBWOGIlQ/tXe+8r0HSpGozzrgW2goOP7w/wB5f7KeQrvjQmWDxhJW4Ru44cqNbvvNRmVvPOobbQMqUs4AHqaCNmE22Q4SXHerrm59vD2rMyXHgsLkTHkMspGStxWBSZK189c5SoOiba5d3knCpij2cVvzK/vY8hW0LQjlydTN1xPXd5OciKklMVvyCNuL9rNBC9rG6ahfXF0PAS8wk8KrtJBSwnoeEc1n0rttOgopkIuOpJTt6uSdw5J/s2z+ggbCnBphtltLTLaG207JSkYA9qkoNUoCQAkAAbAAbCtsUUUBRRRQFclygRrlDciTWEPsOpKVtrGQoGuuig8qTAu3wykF62KfuWlVOEuxSOJ2Hk/UnqUjr6Zr0G2XKBfbaiXCdbkxH0bHnkHmCP5VYrQlSSFAFJGCCOdedXrT9z0hMdvujGi9FWrjn2f7rifvLb8FY6D8KBklQHre6ZUBa+EYCkbkpTvsfzk77dR022reO+mQVvWxQalhPGuKs9x3z9/zh7it9MakteqLd85a3eL7rrK9nGlDopPjWZ1qw8mTCbKihfEWQrhOepQfunxB2PI0CpGu0dr4qSXXeJsu2lpJbcT9oFpWvbA59N+RpplXCQV8ORHQSOFtCe0fV+zyT70mttmV8VGnDciUC1ltakoCHBwLVlK8/SRxc8DPSnSO40grbssMODOFyVkpb/1c1+2R50GrUN5LZdKkwUKAK1qUFvK8cqOw9s1JEbbLn/Do+2MGY9klXpnc/uFdLNv4lh2e5808NwCMIT6J5e5ru2T+z4UHIzb20rS68ovvJ3DjgyR6DkK6itLYKlkJA6nYUpX/AOIVotckW+Al273Qq4Uw4I4yD+kRsnn1qvb0/qXVuHdWSlW23K3NqhOYUd9g44P5UE131+lya5bNJQHb1cQcKLZ4WGTnB41/icCoYmiLjflpl68uBmHIUi3RiURm+WxHNfqacbRZ7fZoiYtsiMxWEckNJwCfM9asAKCCHEYhR0MRWW2WUjCUNpAA9q6KKKAooooCiiigKKKKAooooCtSmtqKBF1JpGUxc16j0k4mLeD/AHhknDUwDooePnVnpHVkfULa2XWlwrrH7smC+MLbPiPFJ6GmZQyMb+1K2rtIIvnBNgSVW+9MA/LzmhhX6qvFPlQU+pIUVfxU0444ylRdiSErOPq4SnGfxNPyeHhSEAAAbDHSvC7zrO62nV9iVqmyuN3GAl1tbjGVJlJVw4U3454aZwdda4UOBKtM2ZeMlYzJcT5D7vXnQM2ptc2XT7gjuvKlXBezcKKO0dUemw5cutUKbdrHWqOK8PfkC0rG8SMrifcHgpfT2pi0voeyaZHHBjl2Ud3JcjvuuE8yVf8AamZPnzoKTTWmLTpqImNaYaGQBhTmMrX6qq7A2rNFAUUUUBRRRQFFFFAUUUUBRRRQf//Z"/>
          <p:cNvSpPr>
            <a:spLocks noChangeAspect="1" noChangeArrowheads="1"/>
          </p:cNvSpPr>
          <p:nvPr/>
        </p:nvSpPr>
        <p:spPr bwMode="auto">
          <a:xfrm>
            <a:off x="63500" y="-722313"/>
            <a:ext cx="1495425" cy="147637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9464" name="AutoShape 8" descr="data:image/jpeg;base64,/9j/4AAQSkZJRgABAQAAAQABAAD/2wBDAAkGBwgHBgkIBwgKCgkLDRYPDQwMDRsUFRAWIB0iIiAdHx8kKDQsJCYxJx8fLT0tMTU3Ojo6Iys/RD84QzQ5Ojf/2wBDAQoKCg0MDRoPDxo3JR8lNzc3Nzc3Nzc3Nzc3Nzc3Nzc3Nzc3Nzc3Nzc3Nzc3Nzc3Nzc3Nzc3Nzc3Nzc3Nzc3Nzf/wAARCACgAKIDASIAAhEBAxEB/8QAGwAAAgIDAQAAAAAAAAAAAAAAAAYDBQECBAf/xABFEAABAwMCAwYDAwgIBQUAAAABAgMEAAURBiESMUETIlFhcYEHFDIjQpEVUmJygqGxwRYkMzRDU5LwJURj0eFzsrPC0v/EABQBAQAAAAAAAAAAAAAAAAAAAAD/xAAUEQEAAAAAAAAAAAAAAAAAAAAA/9oADAMBAAIRAxEAPwD3GiiigKKKKAooooCiisE0GaK1zVJeNW2KzrDU+5MJfP0x0K43FHwCRk5oL2sZpJZ1jcrxIXFsVgkoWkBXbXQKjJxnmEkcR9hUsy0358A3e5OvxVA9oxb0lknPTiB4sY6gg5oL26agtFqGbhcY7BJwEqcGSfADqfKlK73u56iuNug6cVcIMValuSJK2QyXUJH0IK08QOSN8cutXFt0nZYU38oRoAYcxlbrp77nmonw86qbnq3S6rs8US5smRFSA65b463kt58VJBA5e+KDjRcb1oy9tqvkiZOsUtsfauKDhgqHMrUACoHfJ5Cn+33OBcYyZECWzIZUMhbSwR+6kV3Wb0O2LnL0vcU2xJDTsuYAlXCTgLKD3uHqSRS1pqxW3UVzudxa+fjsTZykR1R31x0uoQ0kkpAwFAqyM0HsbM2K+6tpiQ244j6kJWCR7V015iNJ25MiFM08lyzSGi8w4/HUCpS0ZJC85CweE789+dS6J+KtlukGLGvE1EW6BAS52qShtxWcZST50HpNFQx5DMlpDsdxDjSxxJWhQUlQ8iKmzQFFY4k/nD8aKDNFYJxQSACaAyPGjI8aWNeaje03bGJEZhDrkiSiOniP0lRwDjrVDKuesrVLt7ykou8Z1woejsQuwXulRHCVuEdP3Gg9FyPGtHXW20cTi0pT4k4pSel6umxlPiPEtbIHEGye2eII2BxhKTnwKhVOxpg6iV2WpRcJKyle6p4SjH6jeB4cxQXl6+IOnrS4tlMpc6Unb5aAkvuZ8DjYe+KpDrm73JT7MG3xbP2YSULvJUVOZ8G0eXXipvsdgttihtR4MRpsITjjCRxHHiajv13sllKJV3mMxlL7qCtW68dAKCgtOmpl4Akaovc25cQ4kMsOLiR+Enl2SQknpuonNWh0nDgOpcsI/JqcBK2ovC0hYBzvhJPvtVbN1zb3LTPdskuMlcYFK3ZRKEpVjPLmdqqNPRLtebTHuN61Jc4/zMdL78ZtKEJSlRIAHd4x+NB6K6+1GjhaypfAAMJBWony5k0lP61vM2dJh2azR2C1IET5i5Sez+2ICgA2BlWygcZB36VSXOwzIT7crRtwuDA+SUt5h9xTqHcFQGVE7EkcxnpVZoS4SIWnYzt0tVyWZM4TzLZbVK7flggJyUkABPLpQWeorPrJMJmTKvlvvCnXVIctTzBTGUs8kjgIKgAPvHHrXP8ADMvxrDMRGy1O/KUn52NEwhLJCOEAJ32yE42/82ttu8hiFGFttV8lSm3Q4UmN2CVkJKSD2mOecnfORWdLfDmNLXc7lqu2MfNT5BdSwDnsU/mlXXPM0FvdnocWV81eLglu1N8BzJf4e8ELHL725TseZ8aUPh5bdUqgOPWGZbnbS3KdNvTdIiwtCSSOJISUlIOTt4dByD/D0DpiFITIZs8ZTyfpW4niKfTNMTbaG08KEhCE7AAYAoEFnSmrJLqUS7zAtzCXHHFKtsZSnlKXuohbpVw5zzFMjOkbE3ZkWly2sSIiMnhkJ7Qkk5Kio75J3z41ekjxrguF7t1vPBKkoS6R3Wk95xXokbmgQXfhpcbG6XtCalmWwEk/KyVB5kA9ACP4g+tdf9MNSadaJ1lp/tGEfVPtZC0YzzUhRyNvAn0pkTPu1xOLfA+UZWM9vM5+oQN/xxWHdONPsuKusl6espOUuqw3jH5g2/HNBiLrHT8qMzIan9x5CVpyFjYjI26UV4lAtC1wY6kSm0JU0khOR3RgbUUHrF6+IkaJe3rFabZMu12Z2WzHAShBIBwpZ9egNQJY+IN8XiVJt2nIiuaYyfmJGOvePdHr0pcsemYt91zrF1Tz8WYxNHy8qOvhW0cA+48Qdqbk3y6abwzqtoPQQMJusdJKQM7dqjmnb7w22J2oKo6JZiX6JKC512lxFCQ49cJRUpY3TwoRgIz1yaZ7sn5z5SWFuxjDdU6O2CkpJ7NaRlHNW6h/KrHgiXNlt9LiXW8ZbcbWR+BB3rV5qFCY+elAf1NpSu1WeJSEgbnJ8s70HKrUNsiMpRdbjBhS0tJU+wuQkFokZPM7CqN34k6PiSi2icFN9oG3JTEdSmUqI6uAcPhyNJ+mYjL1mOopdqhvLvF1ektokoClIStR4TnyPSnq5w0Lxa1w4bsR6Qx2rXy6UoUlXEFe+BnxoKTXk9q+z7BZrfLlkzJXE82wpbSFsJHeJUBk4PCNj1oTZbVa0zptttkcz7cwt0SX3VvdmlKjsgOE4UUhW/jjn0XND2afc4qLc5Kk2/UOnXHEMSXBxoW2tX0qB3xty2OOWKvVWr4gJefYDFgdakN9m88e0HGnfpk45nr1oKD4raYiqgStRWJCY00TM3Ah84U3nAUUE45gHYePOmBm96iZgKZu2krguU7HQz81bHEOtrRzBCSRw8ztvzq0/oZc70201qu6oehtqSr5CG12bSscgsklSseuPKnZpsNICEABKRgAdKDz1kakuo+Ws1iNiZ7Es/NXKRxqSkkk8LCdick4JP8ACmvSWno2mLBFtERSltsA/aKO6lE5Ufck1dcv51jI6UByHhWRVNddS2q1uJaflBclf0sMjtHFeiRvXGJuobof6jDRbo527aZ3nPUIH8z7UDC882w2px5xLaEjKlLOAB41QuapalcTen4b92d6ONfZsA42y6ru4/V4j5VqzpKK66l+9SJF3eyFJ+bUC2jByOFsYSCPHGfEmrmVKh26LxyXmYzKBsVEJAFBTItl/uO95ujcVonPy1rBTt4KeV3j+yE1Z2yzW61oCYMVtsgYKzla1ealk8Svcmldz4iRJsr5XS8CVeX84LjKeFlPmVnY+2/lUgseqb4jN+vItzCv+UtgwrHgp07/AOkJoLm96rsViIRcbiy28od1hOVuL9EpyT+FI2q9eagftCl2HTbzEWStMZuZcFBsqU4eEcLefPmTt4U72LSNjsfegQG+2Ucqfd77ij4lR3J86qvikB+RrdjAP5Wif/Kmggt/w2tceBGYddfW420lClcX1EAAminoHbnRQeTamcuHw61TK1Oy2JlmuzqRLjgjtGnMYynfvZxT/p+/2nU0AyLXJTJa+lxChhSD+apJ3Bqk+JiAqJZVuIDiEXZjiCvM4H7yDU990SxJmi6WOU5Z7skH+sRgAhzwDiOShQazdMSrY+5O0fJRCdWeN2A9n5Z49e7/AIZO+6epJINS2nVEW6uOWW+wzbbstBSuDII4X04OezXyWnGeW4HMCq+BrSVa5ibbrWH8g+TwtTmsmM+eWx+6T4GmW62m2X+Clqaw3JaPebWD3knopKhuD5igTj8OrhbwtjTmoVxYClcQhy43bJbPPCDkEda7H9KatuDqFTdVx2k90KMO38C8JORhRUcHfwrpSu/aVbAdL17tKR/a85TIzyI/xB5/Vt1Jpis15gXqKJNtkJeaJwcc0nqCOh8qDm0zpuJp2M41FW4668vjfkPniceV4qP+8VcnatVuJQkqUQlI6k7VTS9U2mPIEZuT8zJJA7GMkuKGfEDl6mgus+RqGVMjQ465Et9thhAyt11YQlI8STyqgdc1PdAPlG49oZJyVSR2zxHkkHhSfMk+lEfR1uU8iReFvXeUghQcnK4kpV4pR9KfYUEDmtUTytrS1rmXpwHHaoT2MYHzdXgEfqg1omy6lvJBv13agxj9UK1ggkeCnlbn2A9aZX34lvi8TzjUdpCdgSEpA8qUJfxFiyX1Q9LQZN7mcsxxhlB/TWdgPTJ8qBktFgtdlaUm2w22VK+tzHEtZ8VKOST6mqq//EDTWn3lRplxDs1O3ykZJdczjOCBsD6kVV/0e1dqJOdSXoW6KrnCtQKVEZ5KcJzy54x1pg09o+wafaSm121hpacfaqSFLJ8cnrQLAv2uNTbWGxoskNRHDOuqvtCk9Utjfl7eddcL4bQnnhM1TcJV9lc8SFEMg+TYOMeuac5MlmK3xyHEoT5nc+w51zmTKkAiKz2aMbOvDH4J5mgkbREtkXCEMxo7ad8AISgfwqOJeLfKfVHjyUKd5gbjiHiknY+2ahes4fdQ6/JccWnfiUAeE+KUnupPngmuGU6iyJzIdkymlS0cAcWXFoynpgZ59KBkzgdd6SPik+PkbPGSOJ167RuBAGVK4XAo4A8ACav3Lo68vhjpDQI27QZWfRA/nikfV9wZiX/TT8tx9UpNxQhBW4CEhQKSS2OQ3x40HpwIx1/A0UYP+80UCd8VcDTTLu4cbuEVSCBuD2yRt47U3tqyhJIPeAzt5Ul/F5DK9GOF9JUhEllWTkhI4xlSh+aBz8q77NOkMsMYw+0tIKUdpxkjHNCz9Q5bHcUF/Pt8W5RVxZ7DchhwEKbcSCCKSl6fv2kOJ/SDnz9uGSu0y17oH/RX0/VP49Kd4kxmY0HI6wocj4pPgRzFT8O2OXpQLel9ZWnURXHYU5EuDWz0CUns3mzjfunnz5iqb4g2lFptNw1RYnHLfdIzfaLUxsh8DAw4nkduvMYq+1No60ajQlc5jhmNgdlMY7jzZHLChvSNrBWsLPpm5WuYyb9AfjqabmsjD7Wfz0jZXqN6C307p2RqWzW27akvUycJUdt8RWldiwjiTnBCTlWM4OTg+FOdvt0C1xwzAisxWkjk2jhAryTR3xBuX9HbfYNNablzZ8JhLL7jx7NptQ5567eBwauP6Eas1SCvWmoVsRVK3t9u7reOoJ6g+ecb0DLffiHpmzu/LKnplzOLhEWEO2c4vAhOwPrVSu8651CCLJZ2rNEXgCTc1Ycx4hAGc+RxTNpzSFi02yEWiA0ysDBeI4nFeqjvVw662wkqdWEJ8ScUCPE+GkSSsSdVXGZfJGxKX3ChpJ8mxt+OacoMOJb2Usw2GmW07BLaQNq1VNW5hMWOtzI2WrupHuaPlXpH95fUlP8AlsnhB9Vc/wCFBs/cI7LvZAqde/y2klSvfHL3xUWJ0oniKYiPBJCnCP4CutiM1HRwMNpbT4JGM1KBjr7UHJHt8dhRWEqW6dy44eJVdYGKzRQGKVtUFKFca3UNNpfZypbhSM97bu7+Gw500ml+6tqfkOx2lLQtbiClSVcJzwHYKwccqDnACWs8Skt43UU9g2T6Ecaj/GlDW4MS5aackLWIv5UbK2wlDZUSe6UoPeO5GT4U9wrQvgT8w+RsQezWpSz6uKyr8MUsfEyBEiW+0qjRm0LVd4vEsDvH7QczzNB6CBt1ooBGBRQKPxVWtvQ9wW28hlQCTxLTkY4hkH2rNodbXbmHUrjrQ8hJ7RoYjvf/AIV/2qf4mMh/QV8RjJENah6gZFcVlakRbNFddU2oORklTqkYZdTgbOpGwVjbiH/igsmRh1XYqc7ZHMK2ebHp99PnVhHuBSB83wpCiEpeT9CjnkfzT0wa4A2lxfA0XCGzxJYJw435tq6jyyRWFOqDa1kpBOAp/s8pO42db6eGf3igYAcj/tWVAcJHiKoIDxi8KWNkKHcYK+NCh/0l/wD1P4CraPNakkpQSlxI7zaxhSfUUCT8Jm2ku6qUhAStV7kcRx04zin/AIRSP8O+Nq/6yZXja68Q/aQDTu44ltJUshKRuSTig25VyOBDk0hxKFBpsKGRkgkneoHrs0WyqMntE/5iu62nzKj/ACzUdqfU9JkOOLSo8CO8hJA68s86C2AFAAHKgVmgKKKwTjnQZoqJ19tlBW6pKGxzUo4Aqrk3xtKSIiC6rkFEEJPptk+wNBaOupQ2VqICQMqUdgBVIpXzT7K0bfMSErbCkkHgQn6vIH+dcrrE6YG3bpKEdlJyEFJHGf8A08/+4q9BXWy2tkqcYR8s2Se0lyjl1foDyHrt5UFpNmR4iEl5zClHCEgEqV6AbmkPUsh29azsVnuyfkLeSZbaVqHFIdbUOFBI2HjgHpTGXRG4lxfsuLZU6WCtS/JCTur9w9aTNfw3hO09cksukpusdCpMp37QhS0jCUckJPt6UHqgyABRWNjvk0UFbqmALrpy5wSsIEiMtsqJxjINVHw0u4vWkIi18HbRwYz3CcgqQSkkeRxkVc6lQpzT9xQgkKVHWAR6Uj/DpCIui7RLhywUqYShb2ApLa/vIcx93OwPNPImgdZVsSEKVHSNjkN8WAD4pP3T+6uRTqiSp8OBaB/atp+1bHLvp6jz3FW8eQHTwuDs3cZKM8/Q9R51mbEZloHGFJWn6HG1cKknyNBRlKCrhUW2lOnuuJGWHj6fdV++oXlqbcSxIacK0ZKUFf2yAPvNr++Nvp51JJYlQFLW6UHtD3nkpPZujl9qgfSf0htWiFOHMc5cCU8XyLygVpH5zLg+rntn91At6QmmPqbVjInpLzkxlQ4miXF5aH3OhHI+dNjhUtQDznAv8137Rz1CBsPekPSLYVrzVamTOcSVtYbLnZE5Sk/aKVhW38utO7RdWf6u9wpGym7cgH/U6r+WKCdbYaHfJKsZSuR9oo/qtjlXRanHzJKXy9u3xAPAA/Ueg5bVzI4Q4ppgFLh+oRcqWo/pOnl/GsRy/b5wMltlCFoShKUrKikqXuVKPMnbkB70DENs0Z8K4JV0jR1dmFl57mGmBxLPt0HmarjNlXBwtshQRjBSwd0+SneSfROTQW8mdHi7POhKjyQN1H2FV8q5SFq7NlCWieQUONwj9Ucvc1GITcUZlyAylX+CxkKX6rPeUfwqVs9i19g03AYI3dcHfUfTx8yfag43IhUfmLm92KVbhCjxrPhgDYH0B9anbCWWi4w2iG0RvIkbrV7H/flWoX2X2rKA34y5mStf6qef8PQ0Roj0h0SEJUFH/mZYyvH6COSfXHtQbJdQj7VhOOPYyZWQT5JSd/4UNRXZKu1TxZ6SJCcn9lHIepqwjQG2FdopS3nT9TrquJXt0HtitbrdbfZ4apd1mMxmEc1vKAHp5mg2jQGmnS8srdfxguOHJ9vD2pQ+KDo49OxEKbK3Lswrss94hKgcgDfbBPtWw1NfNSqLWkLcY8QjButyaKEY8W2/qUfXHoasNPaKh2uebrOlSrnd1ghUuUvPDnmEJGyR6CgZ+LG2DRW+9FBz3ABUGQCMgtqz+BpL+G0FCtCWl5jhbdLOFpUBwuDlwrH8+dPTyA40tCuSkkH3ryuHcbj8MJ6LfegZWlnnD2E5CDxRVKJPCvxGdv8AeKBz7RuM4hpxpTYb2SrOVMeh6o/h1qyZmlt1DMsjiV/Zup+hz36HyrcoiXOI060tDrZTxNPIIPuDVOpuRblqZfAkQ1kDgGAFZ8DySry5HoQaBjUkKG4BB2wetU8uyoS2flAgt54vlXSeAkdUnmg+YrEKWtmNxtLXKhcu8CHmMfdKTucee/rzq2ZeQ+hLjKkrbUMhQ5EUHmOnovbfEjUjRiLccU2w4pM1Z+zOMbAfUNtq9BatYXw/OOqeCdg0kcDY8uEc/elWyHHxc1EF5BXb43DtzxnP76e+Q2I9TQYbbCEBCQEpGwSBgD2rjuUL5jhcbQ2p5IKcODKVJPNJ/Ae9TSZjUbCXF99XJAGVK9AN6r5UiQ6Eped+SQr6UI77znoOn76DQQo0baU4nv7iM0jhST+qN1e9SOyVtNpU7wQmTshGAXFeQSKhcU42hTqii3MHZTzxCnnPLfYfv9KkjR1OJC4ramhj+9PpKnVD9FJ5e/4UGpBZBWOGIlQ/tXe+8r0HSpGozzrgW2goOP7w/wB5f7KeQrvjQmWDxhJW4Ru44cqNbvvNRmVvPOobbQMqUs4AHqaCNmE22Q4SXHerrm59vD2rMyXHgsLkTHkMspGStxWBSZK189c5SoOiba5d3knCpij2cVvzK/vY8hW0LQjlydTN1xPXd5OciKklMVvyCNuL9rNBC9rG6ahfXF0PAS8wk8KrtJBSwnoeEc1n0rttOgopkIuOpJTt6uSdw5J/s2z+ggbCnBphtltLTLaG207JSkYA9qkoNUoCQAkAAbAAbCtsUUUBRRRQFclygRrlDciTWEPsOpKVtrGQoGuuig8qTAu3wykF62KfuWlVOEuxSOJ2Hk/UnqUjr6Zr0G2XKBfbaiXCdbkxH0bHnkHmCP5VYrQlSSFAFJGCCOdedXrT9z0hMdvujGi9FWrjn2f7rifvLb8FY6D8KBklQHre6ZUBa+EYCkbkpTvsfzk77dR022reO+mQVvWxQalhPGuKs9x3z9/zh7it9MakteqLd85a3eL7rrK9nGlDopPjWZ1qw8mTCbKihfEWQrhOepQfunxB2PI0CpGu0dr4qSXXeJsu2lpJbcT9oFpWvbA59N+RpplXCQV8ORHQSOFtCe0fV+zyT70mttmV8VGnDciUC1ltakoCHBwLVlK8/SRxc8DPSnSO40grbssMODOFyVkpb/1c1+2R50GrUN5LZdKkwUKAK1qUFvK8cqOw9s1JEbbLn/Do+2MGY9klXpnc/uFdLNv4lh2e5808NwCMIT6J5e5ru2T+z4UHIzb20rS68ovvJ3DjgyR6DkK6itLYKlkJA6nYUpX/AOIVotckW+Al273Qq4Uw4I4yD+kRsnn1qvb0/qXVuHdWSlW23K3NqhOYUd9g44P5UE131+lya5bNJQHb1cQcKLZ4WGTnB41/icCoYmiLjflpl68uBmHIUi3RiURm+WxHNfqacbRZ7fZoiYtsiMxWEckNJwCfM9asAKCCHEYhR0MRWW2WUjCUNpAA9q6KKKAooooCiiigKKKKAooooCtSmtqKBF1JpGUxc16j0k4mLeD/AHhknDUwDooePnVnpHVkfULa2XWlwrrH7smC+MLbPiPFJ6GmZQyMb+1K2rtIIvnBNgSVW+9MA/LzmhhX6qvFPlQU+pIUVfxU0444ylRdiSErOPq4SnGfxNPyeHhSEAAAbDHSvC7zrO62nV9iVqmyuN3GAl1tbjGVJlJVw4U3454aZwdda4UOBKtM2ZeMlYzJcT5D7vXnQM2ptc2XT7gjuvKlXBezcKKO0dUemw5cutUKbdrHWqOK8PfkC0rG8SMrifcHgpfT2pi0voeyaZHHBjl2Ud3JcjvuuE8yVf8AamZPnzoKTTWmLTpqImNaYaGQBhTmMrX6qq7A2rNFAUUUUBRRRQFFFFAUUUUBRRRQf//Z"/>
          <p:cNvSpPr>
            <a:spLocks noChangeAspect="1" noChangeArrowheads="1"/>
          </p:cNvSpPr>
          <p:nvPr/>
        </p:nvSpPr>
        <p:spPr bwMode="auto">
          <a:xfrm>
            <a:off x="63500" y="-722313"/>
            <a:ext cx="1495425" cy="147637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19466" name="Picture 10" descr="http://sunshinecoast.sydneymusicweb.com/batter1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7" y="2420889"/>
            <a:ext cx="1368151" cy="1349062"/>
          </a:xfrm>
          <a:prstGeom prst="rect">
            <a:avLst/>
          </a:prstGeom>
          <a:noFill/>
        </p:spPr>
      </p:pic>
      <p:sp>
        <p:nvSpPr>
          <p:cNvPr id="32" name="TextovéPole 31"/>
          <p:cNvSpPr txBox="1"/>
          <p:nvPr/>
        </p:nvSpPr>
        <p:spPr>
          <a:xfrm rot="20136546">
            <a:off x="3793634" y="3025776"/>
            <a:ext cx="12589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 smtClean="0"/>
              <a:t>autobaterie</a:t>
            </a:r>
            <a:endParaRPr lang="cs-CZ" sz="1600" b="1" dirty="0"/>
          </a:p>
        </p:txBody>
      </p:sp>
      <p:pic>
        <p:nvPicPr>
          <p:cNvPr id="19468" name="Picture 12" descr="http://reklamist.com.ua/uploads/2008/07/14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397737">
            <a:off x="2578779" y="3591070"/>
            <a:ext cx="1081305" cy="1585914"/>
          </a:xfrm>
          <a:prstGeom prst="rect">
            <a:avLst/>
          </a:prstGeom>
          <a:noFill/>
        </p:spPr>
      </p:pic>
      <p:pic>
        <p:nvPicPr>
          <p:cNvPr id="19474" name="Picture 18" descr="http://4.bp.blogspot.com/_Kt9-qDqk21c/ST4uN-2IHaI/AAAAAAAAAd8/9e_UR1bA35w/s320/MCj03825760000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236296" y="4581128"/>
            <a:ext cx="1512168" cy="1512169"/>
          </a:xfrm>
          <a:prstGeom prst="rect">
            <a:avLst/>
          </a:prstGeom>
          <a:noFill/>
        </p:spPr>
      </p:pic>
      <p:pic>
        <p:nvPicPr>
          <p:cNvPr id="19476" name="Picture 20" descr="http://www.komenskeho66.cz/materialy/zemepis/obrazky/konev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652120" y="1988840"/>
            <a:ext cx="1584176" cy="1264751"/>
          </a:xfrm>
          <a:prstGeom prst="rect">
            <a:avLst/>
          </a:prstGeom>
          <a:noFill/>
        </p:spPr>
      </p:pic>
      <p:pic>
        <p:nvPicPr>
          <p:cNvPr id="19460" name="Picture 4" descr="http://ilustrace.pixmac.cz/4/silueta-vetvi-stromu-abstract-pixmac-ilustrace-12090177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804248" y="1124744"/>
            <a:ext cx="1656184" cy="1353931"/>
          </a:xfrm>
          <a:prstGeom prst="rect">
            <a:avLst/>
          </a:prstGeom>
          <a:noFill/>
        </p:spPr>
      </p:pic>
      <p:pic>
        <p:nvPicPr>
          <p:cNvPr id="19478" name="Picture 22" descr="http://storage.canalblog.com/42/17/694967/62046484.gi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981074">
            <a:off x="7303148" y="2867653"/>
            <a:ext cx="1296144" cy="1172702"/>
          </a:xfrm>
          <a:prstGeom prst="rect">
            <a:avLst/>
          </a:prstGeom>
          <a:noFill/>
        </p:spPr>
      </p:pic>
      <p:pic>
        <p:nvPicPr>
          <p:cNvPr id="19480" name="Picture 24" descr="http://www.logbal.cz/img/products/8595067300955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759602">
            <a:off x="5541995" y="4084977"/>
            <a:ext cx="1512168" cy="1134126"/>
          </a:xfrm>
          <a:prstGeom prst="rect">
            <a:avLst/>
          </a:prstGeom>
          <a:noFill/>
        </p:spPr>
      </p:pic>
      <p:pic>
        <p:nvPicPr>
          <p:cNvPr id="19470" name="Picture 14" descr="http://t0.gstatic.com/images?q=tbn:ANd9GcQcxXJvPan2jppzUuv8QMq7i8gkxh4W7h33qadmm2bpEEUUxFUX&amp;t=1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rot="20737837">
            <a:off x="3907374" y="4046018"/>
            <a:ext cx="1646312" cy="123473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Skupina 18"/>
          <p:cNvGrpSpPr/>
          <p:nvPr/>
        </p:nvGrpSpPr>
        <p:grpSpPr>
          <a:xfrm>
            <a:off x="179512" y="908720"/>
            <a:ext cx="1368152" cy="1080120"/>
            <a:chOff x="539552" y="908720"/>
            <a:chExt cx="1368152" cy="1080120"/>
          </a:xfrm>
        </p:grpSpPr>
        <p:sp>
          <p:nvSpPr>
            <p:cNvPr id="2" name="Lichoběžník 1"/>
            <p:cNvSpPr/>
            <p:nvPr/>
          </p:nvSpPr>
          <p:spPr>
            <a:xfrm rot="10800000">
              <a:off x="539552" y="908720"/>
              <a:ext cx="1368152" cy="1080120"/>
            </a:xfrm>
            <a:prstGeom prst="trapezoid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1" name="TextovéPole 10"/>
            <p:cNvSpPr txBox="1"/>
            <p:nvPr/>
          </p:nvSpPr>
          <p:spPr>
            <a:xfrm>
              <a:off x="755576" y="1124744"/>
              <a:ext cx="93610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b="1" dirty="0" smtClean="0">
                  <a:solidFill>
                    <a:schemeClr val="bg1"/>
                  </a:solidFill>
                </a:rPr>
                <a:t>textil</a:t>
              </a:r>
              <a:endParaRPr lang="cs-CZ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0" name="Skupina 23"/>
          <p:cNvGrpSpPr/>
          <p:nvPr/>
        </p:nvGrpSpPr>
        <p:grpSpPr>
          <a:xfrm>
            <a:off x="179512" y="4149080"/>
            <a:ext cx="1512168" cy="1656184"/>
            <a:chOff x="429750" y="4584063"/>
            <a:chExt cx="1512168" cy="1656184"/>
          </a:xfrm>
        </p:grpSpPr>
        <p:sp>
          <p:nvSpPr>
            <p:cNvPr id="4" name="Tětiva 3"/>
            <p:cNvSpPr/>
            <p:nvPr/>
          </p:nvSpPr>
          <p:spPr>
            <a:xfrm rot="6685487">
              <a:off x="357742" y="4656071"/>
              <a:ext cx="1656184" cy="1512168"/>
            </a:xfrm>
            <a:prstGeom prst="chord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" name="Elipsa 4"/>
            <p:cNvSpPr/>
            <p:nvPr/>
          </p:nvSpPr>
          <p:spPr>
            <a:xfrm>
              <a:off x="1259632" y="4725144"/>
              <a:ext cx="360040" cy="360040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2" name="TextovéPole 11"/>
            <p:cNvSpPr txBox="1"/>
            <p:nvPr/>
          </p:nvSpPr>
          <p:spPr>
            <a:xfrm>
              <a:off x="683568" y="5157192"/>
              <a:ext cx="93610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b="1" dirty="0" smtClean="0">
                  <a:solidFill>
                    <a:schemeClr val="bg1"/>
                  </a:solidFill>
                </a:rPr>
                <a:t>plasty</a:t>
              </a:r>
              <a:endParaRPr lang="cs-CZ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1" name="Skupina 19"/>
          <p:cNvGrpSpPr/>
          <p:nvPr/>
        </p:nvGrpSpPr>
        <p:grpSpPr>
          <a:xfrm>
            <a:off x="2267744" y="764704"/>
            <a:ext cx="1512168" cy="1656184"/>
            <a:chOff x="3310069" y="767640"/>
            <a:chExt cx="1512168" cy="1656184"/>
          </a:xfrm>
        </p:grpSpPr>
        <p:sp>
          <p:nvSpPr>
            <p:cNvPr id="7" name="Tětiva 6"/>
            <p:cNvSpPr/>
            <p:nvPr/>
          </p:nvSpPr>
          <p:spPr>
            <a:xfrm rot="6814173">
              <a:off x="3238061" y="839648"/>
              <a:ext cx="1656184" cy="1512168"/>
            </a:xfrm>
            <a:prstGeom prst="chord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" name="Elipsa 7"/>
            <p:cNvSpPr/>
            <p:nvPr/>
          </p:nvSpPr>
          <p:spPr>
            <a:xfrm>
              <a:off x="3851920" y="908720"/>
              <a:ext cx="360040" cy="360040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3" name="TextovéPole 12"/>
            <p:cNvSpPr txBox="1"/>
            <p:nvPr/>
          </p:nvSpPr>
          <p:spPr>
            <a:xfrm>
              <a:off x="3563888" y="1340768"/>
              <a:ext cx="93610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b="1" dirty="0" smtClean="0">
                  <a:solidFill>
                    <a:schemeClr val="bg1"/>
                  </a:solidFill>
                </a:rPr>
                <a:t>sklo</a:t>
              </a:r>
              <a:endParaRPr lang="cs-CZ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2" name="Skupina 20"/>
          <p:cNvGrpSpPr/>
          <p:nvPr/>
        </p:nvGrpSpPr>
        <p:grpSpPr>
          <a:xfrm>
            <a:off x="4427984" y="764704"/>
            <a:ext cx="1512168" cy="1656184"/>
            <a:chOff x="6190390" y="695630"/>
            <a:chExt cx="1512168" cy="1656184"/>
          </a:xfrm>
        </p:grpSpPr>
        <p:sp>
          <p:nvSpPr>
            <p:cNvPr id="6" name="Tětiva 5"/>
            <p:cNvSpPr/>
            <p:nvPr/>
          </p:nvSpPr>
          <p:spPr>
            <a:xfrm rot="6838076">
              <a:off x="6118382" y="767638"/>
              <a:ext cx="1656184" cy="1512168"/>
            </a:xfrm>
            <a:prstGeom prst="chord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9" name="Obdélník 8"/>
            <p:cNvSpPr/>
            <p:nvPr/>
          </p:nvSpPr>
          <p:spPr>
            <a:xfrm>
              <a:off x="6516216" y="1052736"/>
              <a:ext cx="864096" cy="72008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4" name="TextovéPole 13"/>
            <p:cNvSpPr txBox="1"/>
            <p:nvPr/>
          </p:nvSpPr>
          <p:spPr>
            <a:xfrm>
              <a:off x="6516216" y="1268760"/>
              <a:ext cx="93610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b="1" dirty="0" smtClean="0">
                  <a:solidFill>
                    <a:schemeClr val="bg1"/>
                  </a:solidFill>
                </a:rPr>
                <a:t>papír</a:t>
              </a:r>
              <a:endParaRPr lang="cs-CZ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3" name="Skupina 21"/>
          <p:cNvGrpSpPr/>
          <p:nvPr/>
        </p:nvGrpSpPr>
        <p:grpSpPr>
          <a:xfrm>
            <a:off x="179512" y="2348880"/>
            <a:ext cx="936104" cy="1512168"/>
            <a:chOff x="683568" y="2636912"/>
            <a:chExt cx="936104" cy="1512168"/>
          </a:xfrm>
        </p:grpSpPr>
        <p:sp>
          <p:nvSpPr>
            <p:cNvPr id="3" name="Vývojový diagram: magnetický disk 2"/>
            <p:cNvSpPr/>
            <p:nvPr/>
          </p:nvSpPr>
          <p:spPr>
            <a:xfrm>
              <a:off x="827584" y="2636912"/>
              <a:ext cx="720080" cy="1512168"/>
            </a:xfrm>
            <a:prstGeom prst="flowChartMagneticDisk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5" name="TextovéPole 14"/>
            <p:cNvSpPr txBox="1"/>
            <p:nvPr/>
          </p:nvSpPr>
          <p:spPr>
            <a:xfrm>
              <a:off x="683568" y="3356992"/>
              <a:ext cx="93610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b="1" dirty="0" smtClean="0">
                  <a:solidFill>
                    <a:schemeClr val="bg1"/>
                  </a:solidFill>
                </a:rPr>
                <a:t>baterie</a:t>
              </a:r>
              <a:endParaRPr lang="cs-CZ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4" name="Skupina 24"/>
          <p:cNvGrpSpPr/>
          <p:nvPr/>
        </p:nvGrpSpPr>
        <p:grpSpPr>
          <a:xfrm>
            <a:off x="1475656" y="5517232"/>
            <a:ext cx="2520280" cy="1152128"/>
            <a:chOff x="4067944" y="4581128"/>
            <a:chExt cx="2520280" cy="1152128"/>
          </a:xfrm>
        </p:grpSpPr>
        <p:sp>
          <p:nvSpPr>
            <p:cNvPr id="10" name="Vývojový diagram: předdefinovaný postup 9"/>
            <p:cNvSpPr/>
            <p:nvPr/>
          </p:nvSpPr>
          <p:spPr>
            <a:xfrm>
              <a:off x="4067944" y="4581128"/>
              <a:ext cx="2520280" cy="1152128"/>
            </a:xfrm>
            <a:prstGeom prst="flowChartPredefinedProcess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6" name="TextovéPole 15"/>
            <p:cNvSpPr txBox="1"/>
            <p:nvPr/>
          </p:nvSpPr>
          <p:spPr>
            <a:xfrm>
              <a:off x="4788024" y="4941168"/>
              <a:ext cx="93610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b="1" dirty="0" smtClean="0">
                  <a:solidFill>
                    <a:schemeClr val="bg1"/>
                  </a:solidFill>
                </a:rPr>
                <a:t>kov</a:t>
              </a:r>
              <a:endParaRPr lang="cs-CZ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5" name="Skupina 22"/>
          <p:cNvGrpSpPr/>
          <p:nvPr/>
        </p:nvGrpSpPr>
        <p:grpSpPr>
          <a:xfrm>
            <a:off x="4716016" y="5589240"/>
            <a:ext cx="2376264" cy="1080120"/>
            <a:chOff x="4499992" y="2996952"/>
            <a:chExt cx="2376264" cy="1080120"/>
          </a:xfrm>
        </p:grpSpPr>
        <p:sp>
          <p:nvSpPr>
            <p:cNvPr id="17" name="Vývojový diagram: magnetický disk 16"/>
            <p:cNvSpPr/>
            <p:nvPr/>
          </p:nvSpPr>
          <p:spPr>
            <a:xfrm>
              <a:off x="4499992" y="2996952"/>
              <a:ext cx="2376264" cy="1080120"/>
            </a:xfrm>
            <a:prstGeom prst="flowChartMagneticDisk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8" name="TextovéPole 17"/>
            <p:cNvSpPr txBox="1"/>
            <p:nvPr/>
          </p:nvSpPr>
          <p:spPr>
            <a:xfrm>
              <a:off x="5076056" y="3501008"/>
              <a:ext cx="11521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b="1" dirty="0" smtClean="0">
                  <a:solidFill>
                    <a:schemeClr val="bg1"/>
                  </a:solidFill>
                </a:rPr>
                <a:t>kompost</a:t>
              </a:r>
              <a:endParaRPr lang="cs-CZ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26" name="TextovéPole 25"/>
          <p:cNvSpPr txBox="1"/>
          <p:nvPr/>
        </p:nvSpPr>
        <p:spPr>
          <a:xfrm>
            <a:off x="323528" y="188640"/>
            <a:ext cx="84249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accent3">
                    <a:lumMod val="50000"/>
                  </a:schemeClr>
                </a:solidFill>
              </a:rPr>
              <a:t>Co kam patří ?  Spoj čarou.     Řešení.</a:t>
            </a:r>
            <a:endParaRPr lang="cs-CZ" sz="2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19458" name="Picture 2" descr="http://www.zarizeni-bytu.cz/bmz_cache/6/60a2fbe1e373630a7e42d4091c1ac74f.image.262x3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2492896"/>
            <a:ext cx="1008112" cy="1346715"/>
          </a:xfrm>
          <a:prstGeom prst="rect">
            <a:avLst/>
          </a:prstGeom>
          <a:noFill/>
        </p:spPr>
      </p:pic>
      <p:sp>
        <p:nvSpPr>
          <p:cNvPr id="19462" name="AutoShape 6" descr="data:image/jpeg;base64,/9j/4AAQSkZJRgABAQAAAQABAAD/2wBDAAkGBwgHBgkIBwgKCgkLDRYPDQwMDRsUFRAWIB0iIiAdHx8kKDQsJCYxJx8fLT0tMTU3Ojo6Iys/RD84QzQ5Ojf/2wBDAQoKCg0MDRoPDxo3JR8lNzc3Nzc3Nzc3Nzc3Nzc3Nzc3Nzc3Nzc3Nzc3Nzc3Nzc3Nzc3Nzc3Nzc3Nzc3Nzc3Nzf/wAARCACgAKIDASIAAhEBAxEB/8QAGwAAAgIDAQAAAAAAAAAAAAAAAAYDBQECBAf/xABFEAABAwMCAwYDAwgIBQUAAAABAgMEAAURBiESMUETIlFhcYEHFDIjQpEVUmJygqGxwRYkMzRDU5LwJURj0eFzsrPC0v/EABQBAQAAAAAAAAAAAAAAAAAAAAD/xAAUEQEAAAAAAAAAAAAAAAAAAAAA/9oADAMBAAIRAxEAPwD3GiiigKKKKAooooCiisE0GaK1zVJeNW2KzrDU+5MJfP0x0K43FHwCRk5oL2sZpJZ1jcrxIXFsVgkoWkBXbXQKjJxnmEkcR9hUsy0358A3e5OvxVA9oxb0lknPTiB4sY6gg5oL26agtFqGbhcY7BJwEqcGSfADqfKlK73u56iuNug6cVcIMValuSJK2QyXUJH0IK08QOSN8cutXFt0nZYU38oRoAYcxlbrp77nmonw86qbnq3S6rs8US5smRFSA65b463kt58VJBA5e+KDjRcb1oy9tqvkiZOsUtsfauKDhgqHMrUACoHfJ5Cn+33OBcYyZECWzIZUMhbSwR+6kV3Wb0O2LnL0vcU2xJDTsuYAlXCTgLKD3uHqSRS1pqxW3UVzudxa+fjsTZykR1R31x0uoQ0kkpAwFAqyM0HsbM2K+6tpiQ244j6kJWCR7V015iNJ25MiFM08lyzSGi8w4/HUCpS0ZJC85CweE789+dS6J+KtlukGLGvE1EW6BAS52qShtxWcZST50HpNFQx5DMlpDsdxDjSxxJWhQUlQ8iKmzQFFY4k/nD8aKDNFYJxQSACaAyPGjI8aWNeaje03bGJEZhDrkiSiOniP0lRwDjrVDKuesrVLt7ykou8Z1woejsQuwXulRHCVuEdP3Gg9FyPGtHXW20cTi0pT4k4pSel6umxlPiPEtbIHEGye2eII2BxhKTnwKhVOxpg6iV2WpRcJKyle6p4SjH6jeB4cxQXl6+IOnrS4tlMpc6Unb5aAkvuZ8DjYe+KpDrm73JT7MG3xbP2YSULvJUVOZ8G0eXXipvsdgttihtR4MRpsITjjCRxHHiajv13sllKJV3mMxlL7qCtW68dAKCgtOmpl4Akaovc25cQ4kMsOLiR+Enl2SQknpuonNWh0nDgOpcsI/JqcBK2ovC0hYBzvhJPvtVbN1zb3LTPdskuMlcYFK3ZRKEpVjPLmdqqNPRLtebTHuN61Jc4/zMdL78ZtKEJSlRIAHd4x+NB6K6+1GjhaypfAAMJBWony5k0lP61vM2dJh2azR2C1IET5i5Sez+2ICgA2BlWygcZB36VSXOwzIT7crRtwuDA+SUt5h9xTqHcFQGVE7EkcxnpVZoS4SIWnYzt0tVyWZM4TzLZbVK7flggJyUkABPLpQWeorPrJMJmTKvlvvCnXVIctTzBTGUs8kjgIKgAPvHHrXP8ADMvxrDMRGy1O/KUn52NEwhLJCOEAJ32yE42/82ttu8hiFGFttV8lSm3Q4UmN2CVkJKSD2mOecnfORWdLfDmNLXc7lqu2MfNT5BdSwDnsU/mlXXPM0FvdnocWV81eLglu1N8BzJf4e8ELHL725TseZ8aUPh5bdUqgOPWGZbnbS3KdNvTdIiwtCSSOJISUlIOTt4dByD/D0DpiFITIZs8ZTyfpW4niKfTNMTbaG08KEhCE7AAYAoEFnSmrJLqUS7zAtzCXHHFKtsZSnlKXuohbpVw5zzFMjOkbE3ZkWly2sSIiMnhkJ7Qkk5Kio75J3z41ekjxrguF7t1vPBKkoS6R3Wk95xXokbmgQXfhpcbG6XtCalmWwEk/KyVB5kA9ACP4g+tdf9MNSadaJ1lp/tGEfVPtZC0YzzUhRyNvAn0pkTPu1xOLfA+UZWM9vM5+oQN/xxWHdONPsuKusl6espOUuqw3jH5g2/HNBiLrHT8qMzIan9x5CVpyFjYjI26UV4lAtC1wY6kSm0JU0khOR3RgbUUHrF6+IkaJe3rFabZMu12Z2WzHAShBIBwpZ9egNQJY+IN8XiVJt2nIiuaYyfmJGOvePdHr0pcsemYt91zrF1Tz8WYxNHy8qOvhW0cA+48Qdqbk3y6abwzqtoPQQMJusdJKQM7dqjmnb7w22J2oKo6JZiX6JKC512lxFCQ49cJRUpY3TwoRgIz1yaZ7sn5z5SWFuxjDdU6O2CkpJ7NaRlHNW6h/KrHgiXNlt9LiXW8ZbcbWR+BB3rV5qFCY+elAf1NpSu1WeJSEgbnJ8s70HKrUNsiMpRdbjBhS0tJU+wuQkFokZPM7CqN34k6PiSi2icFN9oG3JTEdSmUqI6uAcPhyNJ+mYjL1mOopdqhvLvF1ektokoClIStR4TnyPSnq5w0Lxa1w4bsR6Qx2rXy6UoUlXEFe+BnxoKTXk9q+z7BZrfLlkzJXE82wpbSFsJHeJUBk4PCNj1oTZbVa0zptttkcz7cwt0SX3VvdmlKjsgOE4UUhW/jjn0XND2afc4qLc5Kk2/UOnXHEMSXBxoW2tX0qB3xty2OOWKvVWr4gJefYDFgdakN9m88e0HGnfpk45nr1oKD4raYiqgStRWJCY00TM3Ah84U3nAUUE45gHYePOmBm96iZgKZu2krguU7HQz81bHEOtrRzBCSRw8ztvzq0/oZc70201qu6oehtqSr5CG12bSscgsklSseuPKnZpsNICEABKRgAdKDz1kakuo+Ws1iNiZ7Es/NXKRxqSkkk8LCdick4JP8ACmvSWno2mLBFtERSltsA/aKO6lE5Ufck1dcv51jI6UByHhWRVNddS2q1uJaflBclf0sMjtHFeiRvXGJuobof6jDRbo527aZ3nPUIH8z7UDC882w2px5xLaEjKlLOAB41QuapalcTen4b92d6ONfZsA42y6ru4/V4j5VqzpKK66l+9SJF3eyFJ+bUC2jByOFsYSCPHGfEmrmVKh26LxyXmYzKBsVEJAFBTItl/uO95ujcVonPy1rBTt4KeV3j+yE1Z2yzW61oCYMVtsgYKzla1ealk8Svcmldz4iRJsr5XS8CVeX84LjKeFlPmVnY+2/lUgseqb4jN+vItzCv+UtgwrHgp07/AOkJoLm96rsViIRcbiy28od1hOVuL9EpyT+FI2q9eagftCl2HTbzEWStMZuZcFBsqU4eEcLefPmTt4U72LSNjsfegQG+2Ucqfd77ij4lR3J86qvikB+RrdjAP5Wif/Kmggt/w2tceBGYddfW420lClcX1EAAminoHbnRQeTamcuHw61TK1Oy2JlmuzqRLjgjtGnMYynfvZxT/p+/2nU0AyLXJTJa+lxChhSD+apJ3Bqk+JiAqJZVuIDiEXZjiCvM4H7yDU990SxJmi6WOU5Z7skH+sRgAhzwDiOShQazdMSrY+5O0fJRCdWeN2A9n5Z49e7/AIZO+6epJINS2nVEW6uOWW+wzbbstBSuDII4X04OezXyWnGeW4HMCq+BrSVa5ibbrWH8g+TwtTmsmM+eWx+6T4GmW62m2X+Clqaw3JaPebWD3knopKhuD5igTj8OrhbwtjTmoVxYClcQhy43bJbPPCDkEda7H9KatuDqFTdVx2k90KMO38C8JORhRUcHfwrpSu/aVbAdL17tKR/a85TIzyI/xB5/Vt1Jpis15gXqKJNtkJeaJwcc0nqCOh8qDm0zpuJp2M41FW4668vjfkPniceV4qP+8VcnatVuJQkqUQlI6k7VTS9U2mPIEZuT8zJJA7GMkuKGfEDl6mgus+RqGVMjQ465Et9thhAyt11YQlI8STyqgdc1PdAPlG49oZJyVSR2zxHkkHhSfMk+lEfR1uU8iReFvXeUghQcnK4kpV4pR9KfYUEDmtUTytrS1rmXpwHHaoT2MYHzdXgEfqg1omy6lvJBv13agxj9UK1ggkeCnlbn2A9aZX34lvi8TzjUdpCdgSEpA8qUJfxFiyX1Q9LQZN7mcsxxhlB/TWdgPTJ8qBktFgtdlaUm2w22VK+tzHEtZ8VKOST6mqq//EDTWn3lRplxDs1O3ykZJdczjOCBsD6kVV/0e1dqJOdSXoW6KrnCtQKVEZ5KcJzy54x1pg09o+wafaSm121hpacfaqSFLJ8cnrQLAv2uNTbWGxoskNRHDOuqvtCk9Utjfl7eddcL4bQnnhM1TcJV9lc8SFEMg+TYOMeuac5MlmK3xyHEoT5nc+w51zmTKkAiKz2aMbOvDH4J5mgkbREtkXCEMxo7ad8AISgfwqOJeLfKfVHjyUKd5gbjiHiknY+2ahes4fdQ6/JccWnfiUAeE+KUnupPngmuGU6iyJzIdkymlS0cAcWXFoynpgZ59KBkzgdd6SPik+PkbPGSOJ167RuBAGVK4XAo4A8ACav3Lo68vhjpDQI27QZWfRA/nikfV9wZiX/TT8tx9UpNxQhBW4CEhQKSS2OQ3x40HpwIx1/A0UYP+80UCd8VcDTTLu4cbuEVSCBuD2yRt47U3tqyhJIPeAzt5Ul/F5DK9GOF9JUhEllWTkhI4xlSh+aBz8q77NOkMsMYw+0tIKUdpxkjHNCz9Q5bHcUF/Pt8W5RVxZ7DchhwEKbcSCCKSl6fv2kOJ/SDnz9uGSu0y17oH/RX0/VP49Kd4kxmY0HI6wocj4pPgRzFT8O2OXpQLel9ZWnURXHYU5EuDWz0CUns3mzjfunnz5iqb4g2lFptNw1RYnHLfdIzfaLUxsh8DAw4nkduvMYq+1No60ajQlc5jhmNgdlMY7jzZHLChvSNrBWsLPpm5WuYyb9AfjqabmsjD7Wfz0jZXqN6C307p2RqWzW27akvUycJUdt8RWldiwjiTnBCTlWM4OTg+FOdvt0C1xwzAisxWkjk2jhAryTR3xBuX9HbfYNNablzZ8JhLL7jx7NptQ5567eBwauP6Eas1SCvWmoVsRVK3t9u7reOoJ6g+ecb0DLffiHpmzu/LKnplzOLhEWEO2c4vAhOwPrVSu8651CCLJZ2rNEXgCTc1Ycx4hAGc+RxTNpzSFi02yEWiA0ysDBeI4nFeqjvVw662wkqdWEJ8ScUCPE+GkSSsSdVXGZfJGxKX3ChpJ8mxt+OacoMOJb2Usw2GmW07BLaQNq1VNW5hMWOtzI2WrupHuaPlXpH95fUlP8AlsnhB9Vc/wCFBs/cI7LvZAqde/y2klSvfHL3xUWJ0oniKYiPBJCnCP4CutiM1HRwMNpbT4JGM1KBjr7UHJHt8dhRWEqW6dy44eJVdYGKzRQGKVtUFKFca3UNNpfZypbhSM97bu7+Gw500ml+6tqfkOx2lLQtbiClSVcJzwHYKwccqDnACWs8Skt43UU9g2T6Ecaj/GlDW4MS5aackLWIv5UbK2wlDZUSe6UoPeO5GT4U9wrQvgT8w+RsQezWpSz6uKyr8MUsfEyBEiW+0qjRm0LVd4vEsDvH7QczzNB6CBt1ooBGBRQKPxVWtvQ9wW28hlQCTxLTkY4hkH2rNodbXbmHUrjrQ8hJ7RoYjvf/AIV/2qf4mMh/QV8RjJENah6gZFcVlakRbNFddU2oORklTqkYZdTgbOpGwVjbiH/igsmRh1XYqc7ZHMK2ebHp99PnVhHuBSB83wpCiEpeT9CjnkfzT0wa4A2lxfA0XCGzxJYJw435tq6jyyRWFOqDa1kpBOAp/s8pO42db6eGf3igYAcj/tWVAcJHiKoIDxi8KWNkKHcYK+NCh/0l/wD1P4CraPNakkpQSlxI7zaxhSfUUCT8Jm2ku6qUhAStV7kcRx04zin/AIRSP8O+Nq/6yZXja68Q/aQDTu44ltJUshKRuSTig25VyOBDk0hxKFBpsKGRkgkneoHrs0WyqMntE/5iu62nzKj/ACzUdqfU9JkOOLSo8CO8hJA68s86C2AFAAHKgVmgKKKwTjnQZoqJ19tlBW6pKGxzUo4Aqrk3xtKSIiC6rkFEEJPptk+wNBaOupQ2VqICQMqUdgBVIpXzT7K0bfMSErbCkkHgQn6vIH+dcrrE6YG3bpKEdlJyEFJHGf8A08/+4q9BXWy2tkqcYR8s2Se0lyjl1foDyHrt5UFpNmR4iEl5zClHCEgEqV6AbmkPUsh29azsVnuyfkLeSZbaVqHFIdbUOFBI2HjgHpTGXRG4lxfsuLZU6WCtS/JCTur9w9aTNfw3hO09cksukpusdCpMp37QhS0jCUckJPt6UHqgyABRWNjvk0UFbqmALrpy5wSsIEiMtsqJxjINVHw0u4vWkIi18HbRwYz3CcgqQSkkeRxkVc6lQpzT9xQgkKVHWAR6Uj/DpCIui7RLhywUqYShb2ApLa/vIcx93OwPNPImgdZVsSEKVHSNjkN8WAD4pP3T+6uRTqiSp8OBaB/atp+1bHLvp6jz3FW8eQHTwuDs3cZKM8/Q9R51mbEZloHGFJWn6HG1cKknyNBRlKCrhUW2lOnuuJGWHj6fdV++oXlqbcSxIacK0ZKUFf2yAPvNr++Nvp51JJYlQFLW6UHtD3nkpPZujl9qgfSf0htWiFOHMc5cCU8XyLygVpH5zLg+rntn91At6QmmPqbVjInpLzkxlQ4miXF5aH3OhHI+dNjhUtQDznAv8137Rz1CBsPekPSLYVrzVamTOcSVtYbLnZE5Sk/aKVhW38utO7RdWf6u9wpGym7cgH/U6r+WKCdbYaHfJKsZSuR9oo/qtjlXRanHzJKXy9u3xAPAA/Ueg5bVzI4Q4ppgFLh+oRcqWo/pOnl/GsRy/b5wMltlCFoShKUrKikqXuVKPMnbkB70DENs0Z8K4JV0jR1dmFl57mGmBxLPt0HmarjNlXBwtshQRjBSwd0+SneSfROTQW8mdHi7POhKjyQN1H2FV8q5SFq7NlCWieQUONwj9Ucvc1GITcUZlyAylX+CxkKX6rPeUfwqVs9i19g03AYI3dcHfUfTx8yfag43IhUfmLm92KVbhCjxrPhgDYH0B9anbCWWi4w2iG0RvIkbrV7H/flWoX2X2rKA34y5mStf6qef8PQ0Roj0h0SEJUFH/mZYyvH6COSfXHtQbJdQj7VhOOPYyZWQT5JSd/4UNRXZKu1TxZ6SJCcn9lHIepqwjQG2FdopS3nT9TrquJXt0HtitbrdbfZ4apd1mMxmEc1vKAHp5mg2jQGmnS8srdfxguOHJ9vD2pQ+KDo49OxEKbK3Lswrss94hKgcgDfbBPtWw1NfNSqLWkLcY8QjButyaKEY8W2/qUfXHoasNPaKh2uebrOlSrnd1ghUuUvPDnmEJGyR6CgZ+LG2DRW+9FBz3ABUGQCMgtqz+BpL+G0FCtCWl5jhbdLOFpUBwuDlwrH8+dPTyA40tCuSkkH3ryuHcbj8MJ6LfegZWlnnD2E5CDxRVKJPCvxGdv8AeKBz7RuM4hpxpTYb2SrOVMeh6o/h1qyZmlt1DMsjiV/Zup+hz36HyrcoiXOI060tDrZTxNPIIPuDVOpuRblqZfAkQ1kDgGAFZ8DySry5HoQaBjUkKG4BB2wetU8uyoS2flAgt54vlXSeAkdUnmg+YrEKWtmNxtLXKhcu8CHmMfdKTucee/rzq2ZeQ+hLjKkrbUMhQ5EUHmOnovbfEjUjRiLccU2w4pM1Z+zOMbAfUNtq9BatYXw/OOqeCdg0kcDY8uEc/elWyHHxc1EF5BXb43DtzxnP76e+Q2I9TQYbbCEBCQEpGwSBgD2rjuUL5jhcbQ2p5IKcODKVJPNJ/Ae9TSZjUbCXF99XJAGVK9AN6r5UiQ6Eped+SQr6UI77znoOn76DQQo0baU4nv7iM0jhST+qN1e9SOyVtNpU7wQmTshGAXFeQSKhcU42hTqii3MHZTzxCnnPLfYfv9KkjR1OJC4ramhj+9PpKnVD9FJ5e/4UGpBZBWOGIlQ/tXe+8r0HSpGozzrgW2goOP7w/wB5f7KeQrvjQmWDxhJW4Ru44cqNbvvNRmVvPOobbQMqUs4AHqaCNmE22Q4SXHerrm59vD2rMyXHgsLkTHkMspGStxWBSZK189c5SoOiba5d3knCpij2cVvzK/vY8hW0LQjlydTN1xPXd5OciKklMVvyCNuL9rNBC9rG6ahfXF0PAS8wk8KrtJBSwnoeEc1n0rttOgopkIuOpJTt6uSdw5J/s2z+ggbCnBphtltLTLaG207JSkYA9qkoNUoCQAkAAbAAbCtsUUUBRRRQFclygRrlDciTWEPsOpKVtrGQoGuuig8qTAu3wykF62KfuWlVOEuxSOJ2Hk/UnqUjr6Zr0G2XKBfbaiXCdbkxH0bHnkHmCP5VYrQlSSFAFJGCCOdedXrT9z0hMdvujGi9FWrjn2f7rifvLb8FY6D8KBklQHre6ZUBa+EYCkbkpTvsfzk77dR022reO+mQVvWxQalhPGuKs9x3z9/zh7it9MakteqLd85a3eL7rrK9nGlDopPjWZ1qw8mTCbKihfEWQrhOepQfunxB2PI0CpGu0dr4qSXXeJsu2lpJbcT9oFpWvbA59N+RpplXCQV8ORHQSOFtCe0fV+zyT70mttmV8VGnDciUC1ltakoCHBwLVlK8/SRxc8DPSnSO40grbssMODOFyVkpb/1c1+2R50GrUN5LZdKkwUKAK1qUFvK8cqOw9s1JEbbLn/Do+2MGY9klXpnc/uFdLNv4lh2e5808NwCMIT6J5e5ru2T+z4UHIzb20rS68ovvJ3DjgyR6DkK6itLYKlkJA6nYUpX/AOIVotckW+Al273Qq4Uw4I4yD+kRsnn1qvb0/qXVuHdWSlW23K3NqhOYUd9g44P5UE131+lya5bNJQHb1cQcKLZ4WGTnB41/icCoYmiLjflpl68uBmHIUi3RiURm+WxHNfqacbRZ7fZoiYtsiMxWEckNJwCfM9asAKCCHEYhR0MRWW2WUjCUNpAA9q6KKKAooooCiiigKKKKAooooCtSmtqKBF1JpGUxc16j0k4mLeD/AHhknDUwDooePnVnpHVkfULa2XWlwrrH7smC+MLbPiPFJ6GmZQyMb+1K2rtIIvnBNgSVW+9MA/LzmhhX6qvFPlQU+pIUVfxU0444ylRdiSErOPq4SnGfxNPyeHhSEAAAbDHSvC7zrO62nV9iVqmyuN3GAl1tbjGVJlJVw4U3454aZwdda4UOBKtM2ZeMlYzJcT5D7vXnQM2ptc2XT7gjuvKlXBezcKKO0dUemw5cutUKbdrHWqOK8PfkC0rG8SMrifcHgpfT2pi0voeyaZHHBjl2Ud3JcjvuuE8yVf8AamZPnzoKTTWmLTpqImNaYaGQBhTmMrX6qq7A2rNFAUUUUBRRRQFFFFAUUUUBRRRQf//Z"/>
          <p:cNvSpPr>
            <a:spLocks noChangeAspect="1" noChangeArrowheads="1"/>
          </p:cNvSpPr>
          <p:nvPr/>
        </p:nvSpPr>
        <p:spPr bwMode="auto">
          <a:xfrm>
            <a:off x="63500" y="-722313"/>
            <a:ext cx="1495425" cy="147637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9464" name="AutoShape 8" descr="data:image/jpeg;base64,/9j/4AAQSkZJRgABAQAAAQABAAD/2wBDAAkGBwgHBgkIBwgKCgkLDRYPDQwMDRsUFRAWIB0iIiAdHx8kKDQsJCYxJx8fLT0tMTU3Ojo6Iys/RD84QzQ5Ojf/2wBDAQoKCg0MDRoPDxo3JR8lNzc3Nzc3Nzc3Nzc3Nzc3Nzc3Nzc3Nzc3Nzc3Nzc3Nzc3Nzc3Nzc3Nzc3Nzc3Nzc3Nzf/wAARCACgAKIDASIAAhEBAxEB/8QAGwAAAgIDAQAAAAAAAAAAAAAAAAYDBQECBAf/xABFEAABAwMCAwYDAwgIBQUAAAABAgMEAAURBiESMUETIlFhcYEHFDIjQpEVUmJygqGxwRYkMzRDU5LwJURj0eFzsrPC0v/EABQBAQAAAAAAAAAAAAAAAAAAAAD/xAAUEQEAAAAAAAAAAAAAAAAAAAAA/9oADAMBAAIRAxEAPwD3GiiigKKKKAooooCiisE0GaK1zVJeNW2KzrDU+5MJfP0x0K43FHwCRk5oL2sZpJZ1jcrxIXFsVgkoWkBXbXQKjJxnmEkcR9hUsy0358A3e5OvxVA9oxb0lknPTiB4sY6gg5oL26agtFqGbhcY7BJwEqcGSfADqfKlK73u56iuNug6cVcIMValuSJK2QyXUJH0IK08QOSN8cutXFt0nZYU38oRoAYcxlbrp77nmonw86qbnq3S6rs8US5smRFSA65b463kt58VJBA5e+KDjRcb1oy9tqvkiZOsUtsfauKDhgqHMrUACoHfJ5Cn+33OBcYyZECWzIZUMhbSwR+6kV3Wb0O2LnL0vcU2xJDTsuYAlXCTgLKD3uHqSRS1pqxW3UVzudxa+fjsTZykR1R31x0uoQ0kkpAwFAqyM0HsbM2K+6tpiQ244j6kJWCR7V015iNJ25MiFM08lyzSGi8w4/HUCpS0ZJC85CweE789+dS6J+KtlukGLGvE1EW6BAS52qShtxWcZST50HpNFQx5DMlpDsdxDjSxxJWhQUlQ8iKmzQFFY4k/nD8aKDNFYJxQSACaAyPGjI8aWNeaje03bGJEZhDrkiSiOniP0lRwDjrVDKuesrVLt7ykou8Z1woejsQuwXulRHCVuEdP3Gg9FyPGtHXW20cTi0pT4k4pSel6umxlPiPEtbIHEGye2eII2BxhKTnwKhVOxpg6iV2WpRcJKyle6p4SjH6jeB4cxQXl6+IOnrS4tlMpc6Unb5aAkvuZ8DjYe+KpDrm73JT7MG3xbP2YSULvJUVOZ8G0eXXipvsdgttihtR4MRpsITjjCRxHHiajv13sllKJV3mMxlL7qCtW68dAKCgtOmpl4Akaovc25cQ4kMsOLiR+Enl2SQknpuonNWh0nDgOpcsI/JqcBK2ovC0hYBzvhJPvtVbN1zb3LTPdskuMlcYFK3ZRKEpVjPLmdqqNPRLtebTHuN61Jc4/zMdL78ZtKEJSlRIAHd4x+NB6K6+1GjhaypfAAMJBWony5k0lP61vM2dJh2azR2C1IET5i5Sez+2ICgA2BlWygcZB36VSXOwzIT7crRtwuDA+SUt5h9xTqHcFQGVE7EkcxnpVZoS4SIWnYzt0tVyWZM4TzLZbVK7flggJyUkABPLpQWeorPrJMJmTKvlvvCnXVIctTzBTGUs8kjgIKgAPvHHrXP8ADMvxrDMRGy1O/KUn52NEwhLJCOEAJ32yE42/82ttu8hiFGFttV8lSm3Q4UmN2CVkJKSD2mOecnfORWdLfDmNLXc7lqu2MfNT5BdSwDnsU/mlXXPM0FvdnocWV81eLglu1N8BzJf4e8ELHL725TseZ8aUPh5bdUqgOPWGZbnbS3KdNvTdIiwtCSSOJISUlIOTt4dByD/D0DpiFITIZs8ZTyfpW4niKfTNMTbaG08KEhCE7AAYAoEFnSmrJLqUS7zAtzCXHHFKtsZSnlKXuohbpVw5zzFMjOkbE3ZkWly2sSIiMnhkJ7Qkk5Kio75J3z41ekjxrguF7t1vPBKkoS6R3Wk95xXokbmgQXfhpcbG6XtCalmWwEk/KyVB5kA9ACP4g+tdf9MNSadaJ1lp/tGEfVPtZC0YzzUhRyNvAn0pkTPu1xOLfA+UZWM9vM5+oQN/xxWHdONPsuKusl6espOUuqw3jH5g2/HNBiLrHT8qMzIan9x5CVpyFjYjI26UV4lAtC1wY6kSm0JU0khOR3RgbUUHrF6+IkaJe3rFabZMu12Z2WzHAShBIBwpZ9egNQJY+IN8XiVJt2nIiuaYyfmJGOvePdHr0pcsemYt91zrF1Tz8WYxNHy8qOvhW0cA+48Qdqbk3y6abwzqtoPQQMJusdJKQM7dqjmnb7w22J2oKo6JZiX6JKC512lxFCQ49cJRUpY3TwoRgIz1yaZ7sn5z5SWFuxjDdU6O2CkpJ7NaRlHNW6h/KrHgiXNlt9LiXW8ZbcbWR+BB3rV5qFCY+elAf1NpSu1WeJSEgbnJ8s70HKrUNsiMpRdbjBhS0tJU+wuQkFokZPM7CqN34k6PiSi2icFN9oG3JTEdSmUqI6uAcPhyNJ+mYjL1mOopdqhvLvF1ektokoClIStR4TnyPSnq5w0Lxa1w4bsR6Qx2rXy6UoUlXEFe+BnxoKTXk9q+z7BZrfLlkzJXE82wpbSFsJHeJUBk4PCNj1oTZbVa0zptttkcz7cwt0SX3VvdmlKjsgOE4UUhW/jjn0XND2afc4qLc5Kk2/UOnXHEMSXBxoW2tX0qB3xty2OOWKvVWr4gJefYDFgdakN9m88e0HGnfpk45nr1oKD4raYiqgStRWJCY00TM3Ah84U3nAUUE45gHYePOmBm96iZgKZu2krguU7HQz81bHEOtrRzBCSRw8ztvzq0/oZc70201qu6oehtqSr5CG12bSscgsklSseuPKnZpsNICEABKRgAdKDz1kakuo+Ws1iNiZ7Es/NXKRxqSkkk8LCdick4JP8ACmvSWno2mLBFtERSltsA/aKO6lE5Ufck1dcv51jI6UByHhWRVNddS2q1uJaflBclf0sMjtHFeiRvXGJuobof6jDRbo527aZ3nPUIH8z7UDC882w2px5xLaEjKlLOAB41QuapalcTen4b92d6ONfZsA42y6ru4/V4j5VqzpKK66l+9SJF3eyFJ+bUC2jByOFsYSCPHGfEmrmVKh26LxyXmYzKBsVEJAFBTItl/uO95ujcVonPy1rBTt4KeV3j+yE1Z2yzW61oCYMVtsgYKzla1ealk8Svcmldz4iRJsr5XS8CVeX84LjKeFlPmVnY+2/lUgseqb4jN+vItzCv+UtgwrHgp07/AOkJoLm96rsViIRcbiy28od1hOVuL9EpyT+FI2q9eagftCl2HTbzEWStMZuZcFBsqU4eEcLefPmTt4U72LSNjsfegQG+2Ucqfd77ij4lR3J86qvikB+RrdjAP5Wif/Kmggt/w2tceBGYddfW420lClcX1EAAminoHbnRQeTamcuHw61TK1Oy2JlmuzqRLjgjtGnMYynfvZxT/p+/2nU0AyLXJTJa+lxChhSD+apJ3Bqk+JiAqJZVuIDiEXZjiCvM4H7yDU990SxJmi6WOU5Z7skH+sRgAhzwDiOShQazdMSrY+5O0fJRCdWeN2A9n5Z49e7/AIZO+6epJINS2nVEW6uOWW+wzbbstBSuDII4X04OezXyWnGeW4HMCq+BrSVa5ibbrWH8g+TwtTmsmM+eWx+6T4GmW62m2X+Clqaw3JaPebWD3knopKhuD5igTj8OrhbwtjTmoVxYClcQhy43bJbPPCDkEda7H9KatuDqFTdVx2k90KMO38C8JORhRUcHfwrpSu/aVbAdL17tKR/a85TIzyI/xB5/Vt1Jpis15gXqKJNtkJeaJwcc0nqCOh8qDm0zpuJp2M41FW4668vjfkPniceV4qP+8VcnatVuJQkqUQlI6k7VTS9U2mPIEZuT8zJJA7GMkuKGfEDl6mgus+RqGVMjQ465Et9thhAyt11YQlI8STyqgdc1PdAPlG49oZJyVSR2zxHkkHhSfMk+lEfR1uU8iReFvXeUghQcnK4kpV4pR9KfYUEDmtUTytrS1rmXpwHHaoT2MYHzdXgEfqg1omy6lvJBv13agxj9UK1ggkeCnlbn2A9aZX34lvi8TzjUdpCdgSEpA8qUJfxFiyX1Q9LQZN7mcsxxhlB/TWdgPTJ8qBktFgtdlaUm2w22VK+tzHEtZ8VKOST6mqq//EDTWn3lRplxDs1O3ykZJdczjOCBsD6kVV/0e1dqJOdSXoW6KrnCtQKVEZ5KcJzy54x1pg09o+wafaSm121hpacfaqSFLJ8cnrQLAv2uNTbWGxoskNRHDOuqvtCk9Utjfl7eddcL4bQnnhM1TcJV9lc8SFEMg+TYOMeuac5MlmK3xyHEoT5nc+w51zmTKkAiKz2aMbOvDH4J5mgkbREtkXCEMxo7ad8AISgfwqOJeLfKfVHjyUKd5gbjiHiknY+2ahes4fdQ6/JccWnfiUAeE+KUnupPngmuGU6iyJzIdkymlS0cAcWXFoynpgZ59KBkzgdd6SPik+PkbPGSOJ167RuBAGVK4XAo4A8ACav3Lo68vhjpDQI27QZWfRA/nikfV9wZiX/TT8tx9UpNxQhBW4CEhQKSS2OQ3x40HpwIx1/A0UYP+80UCd8VcDTTLu4cbuEVSCBuD2yRt47U3tqyhJIPeAzt5Ul/F5DK9GOF9JUhEllWTkhI4xlSh+aBz8q77NOkMsMYw+0tIKUdpxkjHNCz9Q5bHcUF/Pt8W5RVxZ7DchhwEKbcSCCKSl6fv2kOJ/SDnz9uGSu0y17oH/RX0/VP49Kd4kxmY0HI6wocj4pPgRzFT8O2OXpQLel9ZWnURXHYU5EuDWz0CUns3mzjfunnz5iqb4g2lFptNw1RYnHLfdIzfaLUxsh8DAw4nkduvMYq+1No60ajQlc5jhmNgdlMY7jzZHLChvSNrBWsLPpm5WuYyb9AfjqabmsjD7Wfz0jZXqN6C307p2RqWzW27akvUycJUdt8RWldiwjiTnBCTlWM4OTg+FOdvt0C1xwzAisxWkjk2jhAryTR3xBuX9HbfYNNablzZ8JhLL7jx7NptQ5567eBwauP6Eas1SCvWmoVsRVK3t9u7reOoJ6g+ecb0DLffiHpmzu/LKnplzOLhEWEO2c4vAhOwPrVSu8651CCLJZ2rNEXgCTc1Ycx4hAGc+RxTNpzSFi02yEWiA0ysDBeI4nFeqjvVw662wkqdWEJ8ScUCPE+GkSSsSdVXGZfJGxKX3ChpJ8mxt+OacoMOJb2Usw2GmW07BLaQNq1VNW5hMWOtzI2WrupHuaPlXpH95fUlP8AlsnhB9Vc/wCFBs/cI7LvZAqde/y2klSvfHL3xUWJ0oniKYiPBJCnCP4CutiM1HRwMNpbT4JGM1KBjr7UHJHt8dhRWEqW6dy44eJVdYGKzRQGKVtUFKFca3UNNpfZypbhSM97bu7+Gw500ml+6tqfkOx2lLQtbiClSVcJzwHYKwccqDnACWs8Skt43UU9g2T6Ecaj/GlDW4MS5aackLWIv5UbK2wlDZUSe6UoPeO5GT4U9wrQvgT8w+RsQezWpSz6uKyr8MUsfEyBEiW+0qjRm0LVd4vEsDvH7QczzNB6CBt1ooBGBRQKPxVWtvQ9wW28hlQCTxLTkY4hkH2rNodbXbmHUrjrQ8hJ7RoYjvf/AIV/2qf4mMh/QV8RjJENah6gZFcVlakRbNFddU2oORklTqkYZdTgbOpGwVjbiH/igsmRh1XYqc7ZHMK2ebHp99PnVhHuBSB83wpCiEpeT9CjnkfzT0wa4A2lxfA0XCGzxJYJw435tq6jyyRWFOqDa1kpBOAp/s8pO42db6eGf3igYAcj/tWVAcJHiKoIDxi8KWNkKHcYK+NCh/0l/wD1P4CraPNakkpQSlxI7zaxhSfUUCT8Jm2ku6qUhAStV7kcRx04zin/AIRSP8O+Nq/6yZXja68Q/aQDTu44ltJUshKRuSTig25VyOBDk0hxKFBpsKGRkgkneoHrs0WyqMntE/5iu62nzKj/ACzUdqfU9JkOOLSo8CO8hJA68s86C2AFAAHKgVmgKKKwTjnQZoqJ19tlBW6pKGxzUo4Aqrk3xtKSIiC6rkFEEJPptk+wNBaOupQ2VqICQMqUdgBVIpXzT7K0bfMSErbCkkHgQn6vIH+dcrrE6YG3bpKEdlJyEFJHGf8A08/+4q9BXWy2tkqcYR8s2Se0lyjl1foDyHrt5UFpNmR4iEl5zClHCEgEqV6AbmkPUsh29azsVnuyfkLeSZbaVqHFIdbUOFBI2HjgHpTGXRG4lxfsuLZU6WCtS/JCTur9w9aTNfw3hO09cksukpusdCpMp37QhS0jCUckJPt6UHqgyABRWNjvk0UFbqmALrpy5wSsIEiMtsqJxjINVHw0u4vWkIi18HbRwYz3CcgqQSkkeRxkVc6lQpzT9xQgkKVHWAR6Uj/DpCIui7RLhywUqYShb2ApLa/vIcx93OwPNPImgdZVsSEKVHSNjkN8WAD4pP3T+6uRTqiSp8OBaB/atp+1bHLvp6jz3FW8eQHTwuDs3cZKM8/Q9R51mbEZloHGFJWn6HG1cKknyNBRlKCrhUW2lOnuuJGWHj6fdV++oXlqbcSxIacK0ZKUFf2yAPvNr++Nvp51JJYlQFLW6UHtD3nkpPZujl9qgfSf0htWiFOHMc5cCU8XyLygVpH5zLg+rntn91At6QmmPqbVjInpLzkxlQ4miXF5aH3OhHI+dNjhUtQDznAv8137Rz1CBsPekPSLYVrzVamTOcSVtYbLnZE5Sk/aKVhW38utO7RdWf6u9wpGym7cgH/U6r+WKCdbYaHfJKsZSuR9oo/qtjlXRanHzJKXy9u3xAPAA/Ueg5bVzI4Q4ppgFLh+oRcqWo/pOnl/GsRy/b5wMltlCFoShKUrKikqXuVKPMnbkB70DENs0Z8K4JV0jR1dmFl57mGmBxLPt0HmarjNlXBwtshQRjBSwd0+SneSfROTQW8mdHi7POhKjyQN1H2FV8q5SFq7NlCWieQUONwj9Ucvc1GITcUZlyAylX+CxkKX6rPeUfwqVs9i19g03AYI3dcHfUfTx8yfag43IhUfmLm92KVbhCjxrPhgDYH0B9anbCWWi4w2iG0RvIkbrV7H/flWoX2X2rKA34y5mStf6qef8PQ0Roj0h0SEJUFH/mZYyvH6COSfXHtQbJdQj7VhOOPYyZWQT5JSd/4UNRXZKu1TxZ6SJCcn9lHIepqwjQG2FdopS3nT9TrquJXt0HtitbrdbfZ4apd1mMxmEc1vKAHp5mg2jQGmnS8srdfxguOHJ9vD2pQ+KDo49OxEKbK3Lswrss94hKgcgDfbBPtWw1NfNSqLWkLcY8QjButyaKEY8W2/qUfXHoasNPaKh2uebrOlSrnd1ghUuUvPDnmEJGyR6CgZ+LG2DRW+9FBz3ABUGQCMgtqz+BpL+G0FCtCWl5jhbdLOFpUBwuDlwrH8+dPTyA40tCuSkkH3ryuHcbj8MJ6LfegZWlnnD2E5CDxRVKJPCvxGdv8AeKBz7RuM4hpxpTYb2SrOVMeh6o/h1qyZmlt1DMsjiV/Zup+hz36HyrcoiXOI060tDrZTxNPIIPuDVOpuRblqZfAkQ1kDgGAFZ8DySry5HoQaBjUkKG4BB2wetU8uyoS2flAgt54vlXSeAkdUnmg+YrEKWtmNxtLXKhcu8CHmMfdKTucee/rzq2ZeQ+hLjKkrbUMhQ5EUHmOnovbfEjUjRiLccU2w4pM1Z+zOMbAfUNtq9BatYXw/OOqeCdg0kcDY8uEc/elWyHHxc1EF5BXb43DtzxnP76e+Q2I9TQYbbCEBCQEpGwSBgD2rjuUL5jhcbQ2p5IKcODKVJPNJ/Ae9TSZjUbCXF99XJAGVK9AN6r5UiQ6Eped+SQr6UI77znoOn76DQQo0baU4nv7iM0jhST+qN1e9SOyVtNpU7wQmTshGAXFeQSKhcU42hTqii3MHZTzxCnnPLfYfv9KkjR1OJC4ramhj+9PpKnVD9FJ5e/4UGpBZBWOGIlQ/tXe+8r0HSpGozzrgW2goOP7w/wB5f7KeQrvjQmWDxhJW4Ru44cqNbvvNRmVvPOobbQMqUs4AHqaCNmE22Q4SXHerrm59vD2rMyXHgsLkTHkMspGStxWBSZK189c5SoOiba5d3knCpij2cVvzK/vY8hW0LQjlydTN1xPXd5OciKklMVvyCNuL9rNBC9rG6ahfXF0PAS8wk8KrtJBSwnoeEc1n0rttOgopkIuOpJTt6uSdw5J/s2z+ggbCnBphtltLTLaG207JSkYA9qkoNUoCQAkAAbAAbCtsUUUBRRRQFclygRrlDciTWEPsOpKVtrGQoGuuig8qTAu3wykF62KfuWlVOEuxSOJ2Hk/UnqUjr6Zr0G2XKBfbaiXCdbkxH0bHnkHmCP5VYrQlSSFAFJGCCOdedXrT9z0hMdvujGi9FWrjn2f7rifvLb8FY6D8KBklQHre6ZUBa+EYCkbkpTvsfzk77dR022reO+mQVvWxQalhPGuKs9x3z9/zh7it9MakteqLd85a3eL7rrK9nGlDopPjWZ1qw8mTCbKihfEWQrhOepQfunxB2PI0CpGu0dr4qSXXeJsu2lpJbcT9oFpWvbA59N+RpplXCQV8ORHQSOFtCe0fV+zyT70mttmV8VGnDciUC1ltakoCHBwLVlK8/SRxc8DPSnSO40grbssMODOFyVkpb/1c1+2R50GrUN5LZdKkwUKAK1qUFvK8cqOw9s1JEbbLn/Do+2MGY9klXpnc/uFdLNv4lh2e5808NwCMIT6J5e5ru2T+z4UHIzb20rS68ovvJ3DjgyR6DkK6itLYKlkJA6nYUpX/AOIVotckW+Al273Qq4Uw4I4yD+kRsnn1qvb0/qXVuHdWSlW23K3NqhOYUd9g44P5UE131+lya5bNJQHb1cQcKLZ4WGTnB41/icCoYmiLjflpl68uBmHIUi3RiURm+WxHNfqacbRZ7fZoiYtsiMxWEckNJwCfM9asAKCCHEYhR0MRWW2WUjCUNpAA9q6KKKAooooCiiigKKKKAooooCtSmtqKBF1JpGUxc16j0k4mLeD/AHhknDUwDooePnVnpHVkfULa2XWlwrrH7smC+MLbPiPFJ6GmZQyMb+1K2rtIIvnBNgSVW+9MA/LzmhhX6qvFPlQU+pIUVfxU0444ylRdiSErOPq4SnGfxNPyeHhSEAAAbDHSvC7zrO62nV9iVqmyuN3GAl1tbjGVJlJVw4U3454aZwdda4UOBKtM2ZeMlYzJcT5D7vXnQM2ptc2XT7gjuvKlXBezcKKO0dUemw5cutUKbdrHWqOK8PfkC0rG8SMrifcHgpfT2pi0voeyaZHHBjl2Ud3JcjvuuE8yVf8AamZPnzoKTTWmLTpqImNaYaGQBhTmMrX6qq7A2rNFAUUUUBRRRQFFFFAUUUUBRRRQf//Z"/>
          <p:cNvSpPr>
            <a:spLocks noChangeAspect="1" noChangeArrowheads="1"/>
          </p:cNvSpPr>
          <p:nvPr/>
        </p:nvSpPr>
        <p:spPr bwMode="auto">
          <a:xfrm>
            <a:off x="63500" y="-722313"/>
            <a:ext cx="1495425" cy="147637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19466" name="Picture 10" descr="http://sunshinecoast.sydneymusicweb.com/batter1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7" y="2420889"/>
            <a:ext cx="1368151" cy="1349062"/>
          </a:xfrm>
          <a:prstGeom prst="rect">
            <a:avLst/>
          </a:prstGeom>
          <a:noFill/>
        </p:spPr>
      </p:pic>
      <p:sp>
        <p:nvSpPr>
          <p:cNvPr id="32" name="TextovéPole 31"/>
          <p:cNvSpPr txBox="1"/>
          <p:nvPr/>
        </p:nvSpPr>
        <p:spPr>
          <a:xfrm rot="20136546">
            <a:off x="3793634" y="3025776"/>
            <a:ext cx="12589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 smtClean="0"/>
              <a:t>autobaterie</a:t>
            </a:r>
            <a:endParaRPr lang="cs-CZ" sz="1600" b="1" dirty="0"/>
          </a:p>
        </p:txBody>
      </p:sp>
      <p:pic>
        <p:nvPicPr>
          <p:cNvPr id="19468" name="Picture 12" descr="http://reklamist.com.ua/uploads/2008/07/14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397737">
            <a:off x="2578779" y="3591070"/>
            <a:ext cx="1081305" cy="1585914"/>
          </a:xfrm>
          <a:prstGeom prst="rect">
            <a:avLst/>
          </a:prstGeom>
          <a:noFill/>
        </p:spPr>
      </p:pic>
      <p:pic>
        <p:nvPicPr>
          <p:cNvPr id="19474" name="Picture 18" descr="http://4.bp.blogspot.com/_Kt9-qDqk21c/ST4uN-2IHaI/AAAAAAAAAd8/9e_UR1bA35w/s320/MCj03825760000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236296" y="4581128"/>
            <a:ext cx="1512168" cy="1512169"/>
          </a:xfrm>
          <a:prstGeom prst="rect">
            <a:avLst/>
          </a:prstGeom>
          <a:noFill/>
        </p:spPr>
      </p:pic>
      <p:pic>
        <p:nvPicPr>
          <p:cNvPr id="19476" name="Picture 20" descr="http://www.komenskeho66.cz/materialy/zemepis/obrazky/konev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652120" y="1988840"/>
            <a:ext cx="1584176" cy="1264751"/>
          </a:xfrm>
          <a:prstGeom prst="rect">
            <a:avLst/>
          </a:prstGeom>
          <a:noFill/>
        </p:spPr>
      </p:pic>
      <p:pic>
        <p:nvPicPr>
          <p:cNvPr id="19460" name="Picture 4" descr="http://ilustrace.pixmac.cz/4/silueta-vetvi-stromu-abstract-pixmac-ilustrace-12090177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804248" y="1124744"/>
            <a:ext cx="1656184" cy="1353931"/>
          </a:xfrm>
          <a:prstGeom prst="rect">
            <a:avLst/>
          </a:prstGeom>
          <a:noFill/>
        </p:spPr>
      </p:pic>
      <p:pic>
        <p:nvPicPr>
          <p:cNvPr id="19478" name="Picture 22" descr="http://storage.canalblog.com/42/17/694967/62046484.gi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981074">
            <a:off x="7303148" y="2867653"/>
            <a:ext cx="1296144" cy="1172702"/>
          </a:xfrm>
          <a:prstGeom prst="rect">
            <a:avLst/>
          </a:prstGeom>
          <a:noFill/>
        </p:spPr>
      </p:pic>
      <p:pic>
        <p:nvPicPr>
          <p:cNvPr id="19480" name="Picture 24" descr="http://www.logbal.cz/img/products/8595067300955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759602">
            <a:off x="5541995" y="4084977"/>
            <a:ext cx="1512168" cy="1134126"/>
          </a:xfrm>
          <a:prstGeom prst="rect">
            <a:avLst/>
          </a:prstGeom>
          <a:noFill/>
        </p:spPr>
      </p:pic>
      <p:pic>
        <p:nvPicPr>
          <p:cNvPr id="19470" name="Picture 14" descr="http://t0.gstatic.com/images?q=tbn:ANd9GcQcxXJvPan2jppzUuv8QMq7i8gkxh4W7h33qadmm2bpEEUUxFUX&amp;t=1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rot="20737837">
            <a:off x="3907374" y="4046018"/>
            <a:ext cx="1646312" cy="1234734"/>
          </a:xfrm>
          <a:prstGeom prst="rect">
            <a:avLst/>
          </a:prstGeom>
          <a:noFill/>
        </p:spPr>
      </p:pic>
      <p:cxnSp>
        <p:nvCxnSpPr>
          <p:cNvPr id="40" name="Přímá spojovací šipka 39"/>
          <p:cNvCxnSpPr/>
          <p:nvPr/>
        </p:nvCxnSpPr>
        <p:spPr>
          <a:xfrm>
            <a:off x="1403648" y="1844824"/>
            <a:ext cx="648072" cy="936104"/>
          </a:xfrm>
          <a:prstGeom prst="straightConnector1">
            <a:avLst/>
          </a:prstGeom>
          <a:ln w="31750"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Přímá spojovací šipka 40"/>
          <p:cNvCxnSpPr/>
          <p:nvPr/>
        </p:nvCxnSpPr>
        <p:spPr>
          <a:xfrm>
            <a:off x="3059832" y="1916832"/>
            <a:ext cx="216024" cy="1872208"/>
          </a:xfrm>
          <a:prstGeom prst="straightConnector1">
            <a:avLst/>
          </a:prstGeom>
          <a:ln w="31750"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Přímá spojovací šipka 43"/>
          <p:cNvCxnSpPr/>
          <p:nvPr/>
        </p:nvCxnSpPr>
        <p:spPr>
          <a:xfrm>
            <a:off x="5148064" y="1916832"/>
            <a:ext cx="2448272" cy="3240360"/>
          </a:xfrm>
          <a:prstGeom prst="straightConnector1">
            <a:avLst/>
          </a:prstGeom>
          <a:ln w="31750"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Přímá spojovací šipka 46"/>
          <p:cNvCxnSpPr>
            <a:endCxn id="32" idx="1"/>
          </p:cNvCxnSpPr>
          <p:nvPr/>
        </p:nvCxnSpPr>
        <p:spPr>
          <a:xfrm>
            <a:off x="1115616" y="3284984"/>
            <a:ext cx="2734201" cy="170025"/>
          </a:xfrm>
          <a:prstGeom prst="straightConnector1">
            <a:avLst/>
          </a:prstGeom>
          <a:ln w="31750"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Přímá spojovací šipka 49"/>
          <p:cNvCxnSpPr/>
          <p:nvPr/>
        </p:nvCxnSpPr>
        <p:spPr>
          <a:xfrm>
            <a:off x="1043608" y="3429000"/>
            <a:ext cx="4896544" cy="936104"/>
          </a:xfrm>
          <a:prstGeom prst="straightConnector1">
            <a:avLst/>
          </a:prstGeom>
          <a:ln w="31750"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Přímá spojovací šipka 52"/>
          <p:cNvCxnSpPr/>
          <p:nvPr/>
        </p:nvCxnSpPr>
        <p:spPr>
          <a:xfrm flipV="1">
            <a:off x="1691680" y="4797152"/>
            <a:ext cx="2736304" cy="216024"/>
          </a:xfrm>
          <a:prstGeom prst="straightConnector1">
            <a:avLst/>
          </a:prstGeom>
          <a:ln w="31750"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Přímá spojovací šipka 54"/>
          <p:cNvCxnSpPr/>
          <p:nvPr/>
        </p:nvCxnSpPr>
        <p:spPr>
          <a:xfrm flipH="1">
            <a:off x="6516216" y="4005064"/>
            <a:ext cx="1152128" cy="1872208"/>
          </a:xfrm>
          <a:prstGeom prst="straightConnector1">
            <a:avLst/>
          </a:prstGeom>
          <a:ln w="31750"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Přímá spojovací šipka 57"/>
          <p:cNvCxnSpPr/>
          <p:nvPr/>
        </p:nvCxnSpPr>
        <p:spPr>
          <a:xfrm flipH="1">
            <a:off x="6444208" y="2348880"/>
            <a:ext cx="1152128" cy="3456384"/>
          </a:xfrm>
          <a:prstGeom prst="straightConnector1">
            <a:avLst/>
          </a:prstGeom>
          <a:ln w="31750"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Přímá spojovací šipka 59"/>
          <p:cNvCxnSpPr/>
          <p:nvPr/>
        </p:nvCxnSpPr>
        <p:spPr>
          <a:xfrm flipH="1">
            <a:off x="3563888" y="2780928"/>
            <a:ext cx="2880320" cy="3096344"/>
          </a:xfrm>
          <a:prstGeom prst="straightConnector1">
            <a:avLst/>
          </a:prstGeom>
          <a:ln w="31750"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3528" y="2204864"/>
            <a:ext cx="8352928" cy="2246769"/>
          </a:xfrm>
          <a:prstGeom prst="rect">
            <a:avLst/>
          </a:prstGeom>
          <a:ln w="254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cs-CZ" sz="2000" b="1" dirty="0" smtClean="0"/>
              <a:t>Greenpeace</a:t>
            </a:r>
            <a:r>
              <a:rPr lang="cs-CZ" sz="2000" dirty="0" smtClean="0"/>
              <a:t> je </a:t>
            </a:r>
            <a:r>
              <a:rPr lang="cs-CZ" sz="2000" dirty="0" smtClean="0">
                <a:hlinkClick r:id="rId2" action="ppaction://hlinkfile" tooltip="Nestátní nezisková organizace"/>
              </a:rPr>
              <a:t>nevládní nezisková organizace</a:t>
            </a:r>
            <a:r>
              <a:rPr lang="cs-CZ" sz="2000" dirty="0" smtClean="0"/>
              <a:t> pro ochranu </a:t>
            </a:r>
            <a:r>
              <a:rPr lang="cs-CZ" sz="2000" dirty="0" smtClean="0">
                <a:hlinkClick r:id="rId3" action="ppaction://hlinkfile" tooltip="Životní prostředí"/>
              </a:rPr>
              <a:t>životního prostředí</a:t>
            </a:r>
            <a:r>
              <a:rPr lang="cs-CZ" sz="2000" dirty="0" smtClean="0"/>
              <a:t>. Organizace má dnes přibližně 3 miliony členů ve 41 zemích světa. </a:t>
            </a:r>
          </a:p>
          <a:p>
            <a:r>
              <a:rPr lang="cs-CZ" sz="2000" dirty="0" smtClean="0"/>
              <a:t>Greenpeace se snaží upozornit na různé problémy v rámci svých kampaní: vybíjení mláďat </a:t>
            </a:r>
            <a:r>
              <a:rPr lang="cs-CZ" sz="2000" dirty="0" smtClean="0">
                <a:hlinkClick r:id="rId4" action="ppaction://hlinkfile" tooltip="Tuleň"/>
              </a:rPr>
              <a:t>tuleňů</a:t>
            </a:r>
            <a:r>
              <a:rPr lang="cs-CZ" sz="2000" dirty="0" smtClean="0"/>
              <a:t> pro jejich kůži, </a:t>
            </a:r>
            <a:r>
              <a:rPr lang="cs-CZ" sz="2000" dirty="0" smtClean="0">
                <a:hlinkClick r:id="rId5" action="ppaction://hlinkfile" tooltip="Lov velryb"/>
              </a:rPr>
              <a:t>lovu velryb</a:t>
            </a:r>
            <a:r>
              <a:rPr lang="cs-CZ" sz="2000" dirty="0" smtClean="0"/>
              <a:t>, problematika </a:t>
            </a:r>
            <a:r>
              <a:rPr lang="cs-CZ" sz="2000" dirty="0" smtClean="0">
                <a:hlinkClick r:id="rId6" action="ppaction://hlinkfile" tooltip="Jaderná elektrárna"/>
              </a:rPr>
              <a:t>jaderných elektráren</a:t>
            </a:r>
            <a:r>
              <a:rPr lang="cs-CZ" sz="2000" dirty="0" smtClean="0"/>
              <a:t>, ukládání </a:t>
            </a:r>
            <a:r>
              <a:rPr lang="cs-CZ" sz="2000" dirty="0" smtClean="0">
                <a:hlinkClick r:id="rId7" action="ppaction://hlinkfile" tooltip="Radioaktivita"/>
              </a:rPr>
              <a:t>radioaktivního</a:t>
            </a:r>
            <a:r>
              <a:rPr lang="cs-CZ" sz="2000" dirty="0" smtClean="0"/>
              <a:t> odpadu do </a:t>
            </a:r>
            <a:r>
              <a:rPr lang="cs-CZ" sz="2000" dirty="0" smtClean="0">
                <a:hlinkClick r:id="rId8" action="ppaction://hlinkfile" tooltip="Oceán"/>
              </a:rPr>
              <a:t>oceánu</a:t>
            </a:r>
            <a:r>
              <a:rPr lang="cs-CZ" sz="2000" dirty="0" smtClean="0"/>
              <a:t>, kácení </a:t>
            </a:r>
            <a:r>
              <a:rPr lang="cs-CZ" sz="2000" dirty="0" smtClean="0">
                <a:hlinkClick r:id="rId9" action="ppaction://hlinkfile" tooltip="Deštný prales"/>
              </a:rPr>
              <a:t>deštných pralesů</a:t>
            </a:r>
            <a:r>
              <a:rPr lang="cs-CZ" sz="2000" dirty="0" smtClean="0"/>
              <a:t>, pěstování </a:t>
            </a:r>
            <a:r>
              <a:rPr lang="cs-CZ" sz="2000" dirty="0" smtClean="0">
                <a:hlinkClick r:id="rId10" action="ppaction://hlinkfile" tooltip="GMO"/>
              </a:rPr>
              <a:t>geneticky modifikovaných rostlin</a:t>
            </a:r>
            <a:r>
              <a:rPr lang="cs-CZ" sz="2000" dirty="0" smtClean="0"/>
              <a:t>, uvolňování toxických látek do životního prostředí a mnoho dalších.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323528" y="188640"/>
            <a:ext cx="84249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accent3">
                    <a:lumMod val="50000"/>
                  </a:schemeClr>
                </a:solidFill>
              </a:rPr>
              <a:t>V České republice jsou čtyři národní parky, následující dva úkoly ti pomohou odpovědět na otázku : Který NP je největší a který je nejstarší ?</a:t>
            </a:r>
            <a:endParaRPr lang="cs-CZ" sz="2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95536" y="1412776"/>
            <a:ext cx="80648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Přečti si následující úryvek, urči správný počet uvedených slovních druhů a z písmen pak poskládej název největšího NP v Česku.</a:t>
            </a:r>
            <a:endParaRPr lang="cs-CZ" sz="20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251520" y="4653136"/>
            <a:ext cx="2808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Podstatné </a:t>
            </a:r>
            <a:r>
              <a:rPr lang="cs-CZ" b="1" smtClean="0"/>
              <a:t>jméno    29     </a:t>
            </a:r>
            <a:r>
              <a:rPr lang="cs-CZ" b="1" dirty="0" smtClean="0">
                <a:solidFill>
                  <a:srgbClr val="C00000"/>
                </a:solidFill>
              </a:rPr>
              <a:t>Y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51520" y="5013176"/>
            <a:ext cx="2808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Podstatné jméno    31      </a:t>
            </a:r>
            <a:r>
              <a:rPr lang="cs-CZ" b="1" dirty="0" smtClean="0">
                <a:solidFill>
                  <a:srgbClr val="C00000"/>
                </a:solidFill>
              </a:rPr>
              <a:t>U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51520" y="5445224"/>
            <a:ext cx="2808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Sloveso                        4</a:t>
            </a:r>
            <a:r>
              <a:rPr lang="cs-CZ" dirty="0" smtClean="0"/>
              <a:t>     </a:t>
            </a:r>
            <a:r>
              <a:rPr lang="cs-CZ" b="1" dirty="0" smtClean="0">
                <a:solidFill>
                  <a:srgbClr val="C00000"/>
                </a:solidFill>
              </a:rPr>
              <a:t>A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51520" y="5805264"/>
            <a:ext cx="2808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Sloveso                        3</a:t>
            </a:r>
            <a:r>
              <a:rPr lang="cs-CZ" dirty="0" smtClean="0"/>
              <a:t>     </a:t>
            </a:r>
            <a:r>
              <a:rPr lang="cs-CZ" b="1" dirty="0" smtClean="0">
                <a:solidFill>
                  <a:srgbClr val="C00000"/>
                </a:solidFill>
              </a:rPr>
              <a:t>O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131840" y="4653136"/>
            <a:ext cx="2808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Zájmeno                      2</a:t>
            </a:r>
            <a:r>
              <a:rPr lang="cs-CZ" dirty="0" smtClean="0"/>
              <a:t>       </a:t>
            </a:r>
            <a:r>
              <a:rPr lang="cs-CZ" b="1" dirty="0" smtClean="0">
                <a:solidFill>
                  <a:srgbClr val="C00000"/>
                </a:solidFill>
              </a:rPr>
              <a:t>Š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131840" y="5013176"/>
            <a:ext cx="2808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Zájmeno                      3</a:t>
            </a:r>
            <a:r>
              <a:rPr lang="cs-CZ" dirty="0" smtClean="0"/>
              <a:t>       </a:t>
            </a:r>
            <a:r>
              <a:rPr lang="cs-CZ" b="1" dirty="0" smtClean="0">
                <a:solidFill>
                  <a:srgbClr val="C00000"/>
                </a:solidFill>
              </a:rPr>
              <a:t>S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131840" y="5445224"/>
            <a:ext cx="3024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Přídavné jméno         11     </a:t>
            </a:r>
            <a:r>
              <a:rPr lang="cs-CZ" b="1" dirty="0" smtClean="0">
                <a:solidFill>
                  <a:srgbClr val="C00000"/>
                </a:solidFill>
              </a:rPr>
              <a:t>M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131840" y="5805264"/>
            <a:ext cx="2808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Přídavné jméno         15     </a:t>
            </a:r>
            <a:r>
              <a:rPr lang="cs-CZ" b="1" dirty="0" smtClean="0">
                <a:solidFill>
                  <a:srgbClr val="C00000"/>
                </a:solidFill>
              </a:rPr>
              <a:t>N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6335688" y="4725144"/>
            <a:ext cx="2808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Číslovky               2           </a:t>
            </a:r>
            <a:r>
              <a:rPr lang="cs-CZ" b="1" dirty="0" smtClean="0">
                <a:solidFill>
                  <a:srgbClr val="C00000"/>
                </a:solidFill>
              </a:rPr>
              <a:t>Y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6335688" y="5013176"/>
            <a:ext cx="2808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Číslovky               3           </a:t>
            </a:r>
            <a:r>
              <a:rPr lang="cs-CZ" b="1" dirty="0" smtClean="0">
                <a:solidFill>
                  <a:srgbClr val="C00000"/>
                </a:solidFill>
              </a:rPr>
              <a:t>A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6335688" y="5445224"/>
            <a:ext cx="2808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Předložky            5           </a:t>
            </a:r>
            <a:r>
              <a:rPr lang="cs-CZ" b="1" dirty="0" smtClean="0">
                <a:solidFill>
                  <a:srgbClr val="C00000"/>
                </a:solidFill>
              </a:rPr>
              <a:t>V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6335688" y="5805264"/>
            <a:ext cx="2808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Předložky            8           </a:t>
            </a:r>
            <a:r>
              <a:rPr lang="cs-CZ" b="1" dirty="0" smtClean="0">
                <a:solidFill>
                  <a:srgbClr val="C00000"/>
                </a:solidFill>
              </a:rPr>
              <a:t>T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251520" y="6309320"/>
            <a:ext cx="3528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spc="300" dirty="0" smtClean="0"/>
              <a:t>Tajenka :</a:t>
            </a:r>
            <a:r>
              <a:rPr lang="cs-CZ" sz="2000" b="1" dirty="0" smtClean="0"/>
              <a:t>   _   _   _   _   _   _   </a:t>
            </a:r>
            <a:endParaRPr lang="cs-CZ" sz="20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5004048" y="6309320"/>
            <a:ext cx="28083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spc="300" dirty="0" smtClean="0">
                <a:solidFill>
                  <a:srgbClr val="C00000"/>
                </a:solidFill>
              </a:rPr>
              <a:t>Šumava</a:t>
            </a:r>
            <a:endParaRPr lang="cs-CZ" sz="2000" b="1" spc="300" dirty="0">
              <a:solidFill>
                <a:srgbClr val="C00000"/>
              </a:solidFill>
            </a:endParaRPr>
          </a:p>
        </p:txBody>
      </p:sp>
      <p:grpSp>
        <p:nvGrpSpPr>
          <p:cNvPr id="21" name="Skupina 20"/>
          <p:cNvGrpSpPr/>
          <p:nvPr/>
        </p:nvGrpSpPr>
        <p:grpSpPr>
          <a:xfrm>
            <a:off x="5148064" y="6309320"/>
            <a:ext cx="2664296" cy="548680"/>
            <a:chOff x="5148064" y="6309320"/>
            <a:chExt cx="2664296" cy="548680"/>
          </a:xfrm>
        </p:grpSpPr>
        <p:sp>
          <p:nvSpPr>
            <p:cNvPr id="19" name="Obdélník s odříznutým příčným rohem 18"/>
            <p:cNvSpPr/>
            <p:nvPr/>
          </p:nvSpPr>
          <p:spPr>
            <a:xfrm>
              <a:off x="5148064" y="6309320"/>
              <a:ext cx="2664296" cy="548680"/>
            </a:xfrm>
            <a:prstGeom prst="snip2Diag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0" name="TextovéPole 19"/>
            <p:cNvSpPr txBox="1"/>
            <p:nvPr/>
          </p:nvSpPr>
          <p:spPr>
            <a:xfrm>
              <a:off x="5580112" y="6453336"/>
              <a:ext cx="18002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b="1" cap="small" dirty="0" smtClean="0">
                  <a:solidFill>
                    <a:schemeClr val="accent1">
                      <a:lumMod val="20000"/>
                      <a:lumOff val="80000"/>
                    </a:schemeClr>
                  </a:solidFill>
                </a:rPr>
                <a:t>Řešení</a:t>
              </a:r>
              <a:endParaRPr lang="cs-CZ" b="1" cap="small" dirty="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188640"/>
            <a:ext cx="80648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Poznej živočichy žijící v České republice, zapiš jejich názvy do křížovky a dozvíš se jméno nejstaršího národního parku v Čechách</a:t>
            </a:r>
            <a:endParaRPr lang="cs-CZ" sz="2000" b="1" dirty="0"/>
          </a:p>
        </p:txBody>
      </p:sp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3635896" y="908720"/>
          <a:ext cx="5256585" cy="4649843"/>
        </p:xfrm>
        <a:graphic>
          <a:graphicData uri="http://schemas.openxmlformats.org/drawingml/2006/table">
            <a:tbl>
              <a:tblPr/>
              <a:tblGrid>
                <a:gridCol w="584065"/>
                <a:gridCol w="584065"/>
                <a:gridCol w="584065"/>
                <a:gridCol w="584065"/>
                <a:gridCol w="584065"/>
                <a:gridCol w="584065"/>
                <a:gridCol w="584065"/>
                <a:gridCol w="584065"/>
                <a:gridCol w="584065"/>
              </a:tblGrid>
              <a:tr h="44582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/>
                          <a:ea typeface="Calibri"/>
                          <a:cs typeface="Times New Roman"/>
                        </a:rPr>
                        <a:t>1.</a:t>
                      </a:r>
                      <a:endParaRPr lang="cs-CZ" sz="20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10">
                      <a:fgClr>
                        <a:srgbClr val="FFFFFF"/>
                      </a:fgClr>
                      <a:bgClr>
                        <a:srgbClr val="E5E5E5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4582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/>
                          <a:ea typeface="Calibri"/>
                          <a:cs typeface="Times New Roman"/>
                        </a:rPr>
                        <a:t>2.</a:t>
                      </a:r>
                      <a:endParaRPr lang="cs-CZ" sz="20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10">
                      <a:fgClr>
                        <a:srgbClr val="FFFFFF"/>
                      </a:fgClr>
                      <a:bgClr>
                        <a:srgbClr val="E5E5E5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851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kern="12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/>
                          <a:ea typeface="Calibri"/>
                          <a:cs typeface="Times New Roman"/>
                        </a:rPr>
                        <a:t>3.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10">
                      <a:fgClr>
                        <a:srgbClr val="FFFFFF"/>
                      </a:fgClr>
                      <a:bgClr>
                        <a:srgbClr val="E5E5E5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473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kern="12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/>
                          <a:ea typeface="Calibri"/>
                          <a:cs typeface="Times New Roman"/>
                        </a:rPr>
                        <a:t>4.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10">
                      <a:fgClr>
                        <a:srgbClr val="FFFFFF"/>
                      </a:fgClr>
                      <a:bgClr>
                        <a:srgbClr val="E5E5E5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582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10">
                      <a:fgClr>
                        <a:srgbClr val="FFFFFF"/>
                      </a:fgClr>
                      <a:bgClr>
                        <a:srgbClr val="E5E5E5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/>
                          <a:ea typeface="Calibri"/>
                          <a:cs typeface="Times New Roman"/>
                        </a:rPr>
                        <a:t>5.</a:t>
                      </a:r>
                      <a:endParaRPr lang="cs-CZ" sz="20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45825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kern="12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/>
                          <a:ea typeface="Calibri"/>
                          <a:cs typeface="Times New Roman"/>
                        </a:rPr>
                        <a:t>6.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10">
                      <a:fgClr>
                        <a:srgbClr val="FFFFFF"/>
                      </a:fgClr>
                      <a:bgClr>
                        <a:srgbClr val="E5E5E5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4582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kern="12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/>
                          <a:ea typeface="Calibri"/>
                          <a:cs typeface="Times New Roman"/>
                        </a:rPr>
                        <a:t>7.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10">
                      <a:fgClr>
                        <a:srgbClr val="FFFFFF"/>
                      </a:fgClr>
                      <a:bgClr>
                        <a:srgbClr val="E5E5E5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582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kern="12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/>
                          <a:ea typeface="Calibri"/>
                          <a:cs typeface="Times New Roman"/>
                        </a:rPr>
                        <a:t>8.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10">
                      <a:fgClr>
                        <a:srgbClr val="FFFFFF"/>
                      </a:fgClr>
                      <a:bgClr>
                        <a:srgbClr val="E5E5E5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582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b="1" kern="1200" dirty="0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kern="12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/>
                          <a:ea typeface="Calibri"/>
                          <a:cs typeface="Times New Roman"/>
                        </a:rPr>
                        <a:t>9.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10">
                      <a:fgClr>
                        <a:srgbClr val="FFFFFF"/>
                      </a:fgClr>
                      <a:bgClr>
                        <a:srgbClr val="E5E5E5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582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kern="12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/>
                          <a:ea typeface="Calibri"/>
                          <a:cs typeface="Times New Roman"/>
                        </a:rPr>
                        <a:t>10.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10">
                      <a:fgClr>
                        <a:srgbClr val="FFFFFF"/>
                      </a:fgClr>
                      <a:bgClr>
                        <a:srgbClr val="E5E5E5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1027" name="Picture 3" descr="http://www.rspb.org.uk/images/cache/buzz300_tcm9-166973_v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980728"/>
            <a:ext cx="936104" cy="936104"/>
          </a:xfrm>
          <a:prstGeom prst="rect">
            <a:avLst/>
          </a:prstGeom>
          <a:noFill/>
        </p:spPr>
      </p:pic>
      <p:pic>
        <p:nvPicPr>
          <p:cNvPr id="1029" name="Picture 5" descr="http://iv-flowers.com/pics/parnokopytnye-chast-2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9832" y="908720"/>
            <a:ext cx="1224136" cy="918102"/>
          </a:xfrm>
          <a:prstGeom prst="rect">
            <a:avLst/>
          </a:prstGeom>
          <a:noFill/>
        </p:spPr>
      </p:pic>
      <p:pic>
        <p:nvPicPr>
          <p:cNvPr id="1031" name="Picture 7" descr="http://www.alianaleevi.com/img/picture/273/krtek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2204864"/>
            <a:ext cx="1296144" cy="864096"/>
          </a:xfrm>
          <a:prstGeom prst="rect">
            <a:avLst/>
          </a:prstGeom>
          <a:noFill/>
        </p:spPr>
      </p:pic>
      <p:pic>
        <p:nvPicPr>
          <p:cNvPr id="1033" name="Picture 9" descr="http://krnov.svazskautu.cz/oddil/tz/test/55/img/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59832" y="1988840"/>
            <a:ext cx="1256201" cy="792088"/>
          </a:xfrm>
          <a:prstGeom prst="rect">
            <a:avLst/>
          </a:prstGeom>
          <a:noFill/>
        </p:spPr>
      </p:pic>
      <p:pic>
        <p:nvPicPr>
          <p:cNvPr id="1035" name="Picture 11" descr="http://warmongers.kx.cz/Jelen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3568" y="3356992"/>
            <a:ext cx="1008112" cy="961067"/>
          </a:xfrm>
          <a:prstGeom prst="rect">
            <a:avLst/>
          </a:prstGeom>
          <a:noFill/>
        </p:spPr>
      </p:pic>
      <p:pic>
        <p:nvPicPr>
          <p:cNvPr id="1037" name="Picture 13" descr="http://www.sar.rodgor.ru/pictures/news/11238/picture-300h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267744" y="3501008"/>
            <a:ext cx="1296144" cy="972108"/>
          </a:xfrm>
          <a:prstGeom prst="rect">
            <a:avLst/>
          </a:prstGeom>
          <a:noFill/>
        </p:spPr>
      </p:pic>
      <p:pic>
        <p:nvPicPr>
          <p:cNvPr id="1039" name="Picture 15" descr="http://t2.gstatic.com/images?q=tbn:ANd9GcRKYBBnbIqos9wLJyeLAnVyHWKwNVAd7LnnOUEe8GKHkhIKmrxn&amp;t=1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83568" y="4869160"/>
            <a:ext cx="1080120" cy="864957"/>
          </a:xfrm>
          <a:prstGeom prst="rect">
            <a:avLst/>
          </a:prstGeom>
          <a:noFill/>
        </p:spPr>
      </p:pic>
      <p:sp>
        <p:nvSpPr>
          <p:cNvPr id="1041" name="AutoShape 17" descr="data:image/jpeg;base64,/9j/4AAQSkZJRgABAQAAAQABAAD/2wCEAAkGBhQSEBITEBQVFREWFRYVFRgXFRcZIBghFhgfHRwZHBwZHycqFyIjGh4UHzEsLycpLy0sFSQxNTI2NScrLDUBCQoKDQwNGg8PGDQkHyQpKSksKiwqKSkpLCwsKSwsLCkpLCkpLCkpKSwpKikpKSksLCwsKSwpLCwsLCkpKSkpKf/AABEIADgAbgMBIgACEQEDEQH/xAAbAAACAgMBAAAAAAAAAAAAAAAABwEGAgQFA//EADoQAAEEAAMGAwUGBAcAAAAAAAEAAgMRBCExBQYSQVFhB3GBEyKRofAyM1KSwdEVI7HxFCRCU4Ky4f/EABgBAQEBAQEAAAAAAAAAAAAAAAACAQME/8QAHxEAAwACAgMBAQAAAAAAAAAAAAECAxESQQQhMRQT/9oADAMBAAIRAxEAPwB4IQpQAoQhACEIQAoLqzOilKffzfz2kj4MPIWxMJa9zTRe4DMA/hGnc2dAsb0gNaOQOFggjssko/DPeUwymGWyyV12STwu0vPrkD3HYpuBTNKkAQhCsAhCEBi94aCXEAAWSTQAHMnkqttDxQwETuETe0f+GMF3z0VlnlZ9l5b71gAke91GeuSXfiDuPhXRGbD+zixDLdk5oLxeep15jqsbB5bT8d4ItMNM7oS6MA/Ant8VzHePznnhgwYJq7fKcvQN/VUCTDOfXE0e7rQAB/4gakg33tYDZojc+sqNCjV5UeeQsmz2Uqtk8i8O8W9pP+zHhoxdfZe469S+vkvGTxT2k3Uw+kV/qtKHZdgW0htGiRWpHLQgjVbJ3fDmXwgHlVaXl65A+ZXmfka9G8b6MsV4pbQkiczigAe2uNsbg4X0PHQPLTyoqoRskGYH5XfXMf06BWtu7BsUXa8q88xzGVaXn6rA7BLQbcczlYHz+uS5/pTKWPK+jPc3HYWOQnGmRrW1wta2we7i3Qdh+9t/Ab4YOUXHiI/Jzgw/B1JO/wABBI9515WaH7/qpfu3k7h6ZZN+hXrqrnyJk3+eRfUN/B73QTTmGEueQaL2i23zAdzrK/MLp4zaMcQ4pXho7nXy6pAQYPE4d1wyvjv8D3M15e6Ra1XtxXtmySufICRxFzy70PESu05k+yX66G9tLxIjYahie/WnO90ZdOZzVvhk4mtcNCAfiEoMV92LI4uQs9OfXzOfdNbY4/y8PP8Als/6hVFNtoppaMtpbKjxDOCZoc3l27hVyTcAN+5lLOg4W15ZDNW5C6NJmbYs8R4ZcBLgDJm421wFWb+zV/DqubtfZUWEYS5nAKBdbS40SM3A9z8Sm9Srm+Wymyxtc5oLRxNdfRw/p+6xvitpEqVsq+xsTDIxmhbQzIo+orVdo7Ibw+6Bpkq3Du7LhMnAmF2bHa1f+l3QphYDZ8T4Y3FjSSxuddlwx0rpzUnWlpbllOl2UKIBAyIoGtb5jRc7ExhpcKJPMCuaZf8AC4v9tn5QlxtzdqWOV8kTSWtzdkTWevcaf2XPL4sNbSLnNa9bNSPBTO+6hcc+iMZg54QPbMLL0y+gPrJWTcPaVvczitrm2BfMf+WrpNA17S17Q5p1BFhMXjxraIu6b+iu2XhmEfzow+jYtzvlRXe2vuCHDiwpYDrwvBz7cX7g+a7D90Iwbic5g6ZOHpefzXeYygB0C7zjRGxPY3ZckOU0bmHqcwfJwyI9U1tkEf4eHh09myvyhbbmAiiAR0KGsAAAAAGQAVTj4tsNkoQhdDAUObeuiEIDGWIOBa4AtORBFoggDGhrRTQKAUIWA9EEIQtBrQbOiY4uZGxrjqQ0AnzI1WyhCAEKUICEKUID/9k="/>
          <p:cNvSpPr>
            <a:spLocks noChangeAspect="1" noChangeArrowheads="1"/>
          </p:cNvSpPr>
          <p:nvPr/>
        </p:nvSpPr>
        <p:spPr bwMode="auto">
          <a:xfrm>
            <a:off x="63500" y="-265113"/>
            <a:ext cx="1047750" cy="5334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43" name="AutoShape 19" descr="data:image/jpeg;base64,/9j/4AAQSkZJRgABAQAAAQABAAD/2wCEAAkGBhQSEBITEBQVFREWFRYVFRgXFRcZIBghFhgfHRwZHBwZHycqFyIjGh4UHzEsLycpLy0sFSQxNTI2NScrLDUBCQoKDQwNGg8PGDQkHyQpKSksKiwqKSkpLCwsKSwsLCkpLCkpLCkpKSwpKikpKSksLCwsKSwpLCwsLCkpKSkpKf/AABEIADgAbgMBIgACEQEDEQH/xAAbAAACAgMBAAAAAAAAAAAAAAAABwEGAgQFA//EADoQAAEEAAMGAwUGBAcAAAAAAAEAAgMRBCExBQYSQVFhB3GBEyKRofAyM1KSwdEVI7HxFCRCU4Ky4f/EABgBAQEBAQEAAAAAAAAAAAAAAAACAQME/8QAHxEAAwACAgMBAQAAAAAAAAAAAAECAxESQQQhMRQT/9oADAMBAAIRAxEAPwB4IQpQAoQhACEIQAoLqzOilKffzfz2kj4MPIWxMJa9zTRe4DMA/hGnc2dAsb0gNaOQOFggjssko/DPeUwymGWyyV12STwu0vPrkD3HYpuBTNKkAQhCsAhCEBi94aCXEAAWSTQAHMnkqttDxQwETuETe0f+GMF3z0VlnlZ9l5b71gAke91GeuSXfiDuPhXRGbD+zixDLdk5oLxeep15jqsbB5bT8d4ItMNM7oS6MA/Ant8VzHePznnhgwYJq7fKcvQN/VUCTDOfXE0e7rQAB/4gakg33tYDZojc+sqNCjV5UeeQsmz2Uqtk8i8O8W9pP+zHhoxdfZe469S+vkvGTxT2k3Uw+kV/qtKHZdgW0htGiRWpHLQgjVbJ3fDmXwgHlVaXl65A+ZXmfka9G8b6MsV4pbQkiczigAe2uNsbg4X0PHQPLTyoqoRskGYH5XfXMf06BWtu7BsUXa8q88xzGVaXn6rA7BLQbcczlYHz+uS5/pTKWPK+jPc3HYWOQnGmRrW1wta2we7i3Qdh+9t/Ab4YOUXHiI/Jzgw/B1JO/wABBI9515WaH7/qpfu3k7h6ZZN+hXrqrnyJk3+eRfUN/B73QTTmGEueQaL2i23zAdzrK/MLp4zaMcQ4pXho7nXy6pAQYPE4d1wyvjv8D3M15e6Ra1XtxXtmySufICRxFzy70PESu05k+yX66G9tLxIjYahie/WnO90ZdOZzVvhk4mtcNCAfiEoMV92LI4uQs9OfXzOfdNbY4/y8PP8Als/6hVFNtoppaMtpbKjxDOCZoc3l27hVyTcAN+5lLOg4W15ZDNW5C6NJmbYs8R4ZcBLgDJm421wFWb+zV/DqubtfZUWEYS5nAKBdbS40SM3A9z8Sm9Srm+Wymyxtc5oLRxNdfRw/p+6xvitpEqVsq+xsTDIxmhbQzIo+orVdo7Ibw+6Bpkq3Du7LhMnAmF2bHa1f+l3QphYDZ8T4Y3FjSSxuddlwx0rpzUnWlpbllOl2UKIBAyIoGtb5jRc7ExhpcKJPMCuaZf8AC4v9tn5QlxtzdqWOV8kTSWtzdkTWevcaf2XPL4sNbSLnNa9bNSPBTO+6hcc+iMZg54QPbMLL0y+gPrJWTcPaVvczitrm2BfMf+WrpNA17S17Q5p1BFhMXjxraIu6b+iu2XhmEfzow+jYtzvlRXe2vuCHDiwpYDrwvBz7cX7g+a7D90Iwbic5g6ZOHpefzXeYygB0C7zjRGxPY3ZckOU0bmHqcwfJwyI9U1tkEf4eHh09myvyhbbmAiiAR0KGsAAAAAGQAVTj4tsNkoQhdDAUObeuiEIDGWIOBa4AtORBFoggDGhrRTQKAUIWA9EEIQtBrQbOiY4uZGxrjqQ0AnzI1WyhCAEKUICEKUID/9k="/>
          <p:cNvSpPr>
            <a:spLocks noChangeAspect="1" noChangeArrowheads="1"/>
          </p:cNvSpPr>
          <p:nvPr/>
        </p:nvSpPr>
        <p:spPr bwMode="auto">
          <a:xfrm>
            <a:off x="63500" y="-265113"/>
            <a:ext cx="1047750" cy="5334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45" name="AutoShape 21" descr="data:image/jpeg;base64,/9j/4AAQSkZJRgABAQAAAQABAAD/2wCEAAkGBhQSEBITEBQVFREWFRYVFRgXFRcZIBghFhgfHRwZHBwZHycqFyIjGh4UHzEsLycpLy0sFSQxNTI2NScrLDUBCQoKDQwNGg8PGDQkHyQpKSksKiwqKSkpLCwsKSwsLCkpLCkpLCkpKSwpKikpKSksLCwsKSwpLCwsLCkpKSkpKf/AABEIADgAbgMBIgACEQEDEQH/xAAbAAACAgMBAAAAAAAAAAAAAAAABwEGAgQFA//EADoQAAEEAAMGAwUGBAcAAAAAAAEAAgMRBCExBQYSQVFhB3GBEyKRofAyM1KSwdEVI7HxFCRCU4Ky4f/EABgBAQEBAQEAAAAAAAAAAAAAAAACAQME/8QAHxEAAwACAgMBAQAAAAAAAAAAAAECAxESQQQhMRQT/9oADAMBAAIRAxEAPwB4IQpQAoQhACEIQAoLqzOilKffzfz2kj4MPIWxMJa9zTRe4DMA/hGnc2dAsb0gNaOQOFggjssko/DPeUwymGWyyV12STwu0vPrkD3HYpuBTNKkAQhCsAhCEBi94aCXEAAWSTQAHMnkqttDxQwETuETe0f+GMF3z0VlnlZ9l5b71gAke91GeuSXfiDuPhXRGbD+zixDLdk5oLxeep15jqsbB5bT8d4ItMNM7oS6MA/Ant8VzHePznnhgwYJq7fKcvQN/VUCTDOfXE0e7rQAB/4gakg33tYDZojc+sqNCjV5UeeQsmz2Uqtk8i8O8W9pP+zHhoxdfZe469S+vkvGTxT2k3Uw+kV/qtKHZdgW0htGiRWpHLQgjVbJ3fDmXwgHlVaXl65A+ZXmfka9G8b6MsV4pbQkiczigAe2uNsbg4X0PHQPLTyoqoRskGYH5XfXMf06BWtu7BsUXa8q88xzGVaXn6rA7BLQbcczlYHz+uS5/pTKWPK+jPc3HYWOQnGmRrW1wta2we7i3Qdh+9t/Ab4YOUXHiI/Jzgw/B1JO/wABBI9515WaH7/qpfu3k7h6ZZN+hXrqrnyJk3+eRfUN/B73QTTmGEueQaL2i23zAdzrK/MLp4zaMcQ4pXho7nXy6pAQYPE4d1wyvjv8D3M15e6Ra1XtxXtmySufICRxFzy70PESu05k+yX66G9tLxIjYahie/WnO90ZdOZzVvhk4mtcNCAfiEoMV92LI4uQs9OfXzOfdNbY4/y8PP8Als/6hVFNtoppaMtpbKjxDOCZoc3l27hVyTcAN+5lLOg4W15ZDNW5C6NJmbYs8R4ZcBLgDJm421wFWb+zV/DqubtfZUWEYS5nAKBdbS40SM3A9z8Sm9Srm+Wymyxtc5oLRxNdfRw/p+6xvitpEqVsq+xsTDIxmhbQzIo+orVdo7Ibw+6Bpkq3Du7LhMnAmF2bHa1f+l3QphYDZ8T4Y3FjSSxuddlwx0rpzUnWlpbllOl2UKIBAyIoGtb5jRc7ExhpcKJPMCuaZf8AC4v9tn5QlxtzdqWOV8kTSWtzdkTWevcaf2XPL4sNbSLnNa9bNSPBTO+6hcc+iMZg54QPbMLL0y+gPrJWTcPaVvczitrm2BfMf+WrpNA17S17Q5p1BFhMXjxraIu6b+iu2XhmEfzow+jYtzvlRXe2vuCHDiwpYDrwvBz7cX7g+a7D90Iwbic5g6ZOHpefzXeYygB0C7zjRGxPY3ZckOU0bmHqcwfJwyI9U1tkEf4eHh09myvyhbbmAiiAR0KGsAAAAAGQAVTj4tsNkoQhdDAUObeuiEIDGWIOBa4AtORBFoggDGhrRTQKAUIWA9EEIQtBrQbOiY4uZGxrjqQ0AnzI1WyhCAEKUICEKUID/9k="/>
          <p:cNvSpPr>
            <a:spLocks noChangeAspect="1" noChangeArrowheads="1"/>
          </p:cNvSpPr>
          <p:nvPr/>
        </p:nvSpPr>
        <p:spPr bwMode="auto">
          <a:xfrm>
            <a:off x="63500" y="-265113"/>
            <a:ext cx="1047750" cy="5334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1047" name="Picture 23" descr="http://trinecgeo.wgz.cz/image/thm/14169223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411760" y="5157192"/>
            <a:ext cx="1644600" cy="835150"/>
          </a:xfrm>
          <a:prstGeom prst="rect">
            <a:avLst/>
          </a:prstGeom>
          <a:noFill/>
        </p:spPr>
      </p:pic>
      <p:pic>
        <p:nvPicPr>
          <p:cNvPr id="1049" name="Picture 25" descr="http://www.indiancorral.cz/sovy/sycek_obecny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596336" y="5589240"/>
            <a:ext cx="1008112" cy="1063029"/>
          </a:xfrm>
          <a:prstGeom prst="rect">
            <a:avLst/>
          </a:prstGeom>
          <a:noFill/>
        </p:spPr>
      </p:pic>
      <p:sp>
        <p:nvSpPr>
          <p:cNvPr id="17" name="TextovéPole 16"/>
          <p:cNvSpPr txBox="1"/>
          <p:nvPr/>
        </p:nvSpPr>
        <p:spPr>
          <a:xfrm>
            <a:off x="467544" y="1268760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2699792" y="1124744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TextovéPole 18"/>
          <p:cNvSpPr txBox="1"/>
          <p:nvPr/>
        </p:nvSpPr>
        <p:spPr>
          <a:xfrm rot="10800000" flipV="1">
            <a:off x="251520" y="2420888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2699792" y="2204864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4.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323528" y="3645024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5.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1907704" y="3789040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6.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323528" y="5085184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7.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2051720" y="5373216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8.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7092280" y="5877272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10.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51" name="Picture 27" descr="http://poutnik2.sweb.cz/foto/ptaci/pevci/kos-cerny-2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076056" y="5661248"/>
            <a:ext cx="1584176" cy="979549"/>
          </a:xfrm>
          <a:prstGeom prst="rect">
            <a:avLst/>
          </a:prstGeom>
          <a:noFill/>
        </p:spPr>
      </p:pic>
      <p:sp>
        <p:nvSpPr>
          <p:cNvPr id="27" name="TextovéPole 26"/>
          <p:cNvSpPr txBox="1"/>
          <p:nvPr/>
        </p:nvSpPr>
        <p:spPr>
          <a:xfrm>
            <a:off x="4716016" y="5949280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9.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1835696" y="1124744"/>
          <a:ext cx="5256585" cy="4649843"/>
        </p:xfrm>
        <a:graphic>
          <a:graphicData uri="http://schemas.openxmlformats.org/drawingml/2006/table">
            <a:tbl>
              <a:tblPr/>
              <a:tblGrid>
                <a:gridCol w="584065"/>
                <a:gridCol w="584065"/>
                <a:gridCol w="584065"/>
                <a:gridCol w="584065"/>
                <a:gridCol w="584065"/>
                <a:gridCol w="584065"/>
                <a:gridCol w="584065"/>
                <a:gridCol w="584065"/>
                <a:gridCol w="584065"/>
              </a:tblGrid>
              <a:tr h="44582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/>
                          <a:ea typeface="Calibri"/>
                          <a:cs typeface="Times New Roman"/>
                        </a:rPr>
                        <a:t>1.</a:t>
                      </a:r>
                      <a:endParaRPr lang="cs-CZ" sz="20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K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10">
                      <a:fgClr>
                        <a:srgbClr val="FFFFFF"/>
                      </a:fgClr>
                      <a:bgClr>
                        <a:srgbClr val="E5E5E5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Á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N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Ě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b="1">
                        <a:solidFill>
                          <a:srgbClr val="C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4582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/>
                          <a:ea typeface="Calibri"/>
                          <a:cs typeface="Times New Roman"/>
                        </a:rPr>
                        <a:t>2.</a:t>
                      </a:r>
                      <a:endParaRPr lang="cs-CZ" sz="20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R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10">
                      <a:fgClr>
                        <a:srgbClr val="FFFFFF"/>
                      </a:fgClr>
                      <a:bgClr>
                        <a:srgbClr val="E5E5E5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N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E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C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b="1">
                        <a:solidFill>
                          <a:srgbClr val="C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851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kern="12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/>
                          <a:ea typeface="Calibri"/>
                          <a:cs typeface="Times New Roman"/>
                        </a:rPr>
                        <a:t>3.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K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10">
                      <a:fgClr>
                        <a:srgbClr val="FFFFFF"/>
                      </a:fgClr>
                      <a:bgClr>
                        <a:srgbClr val="E5E5E5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R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T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E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K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473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kern="12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/>
                          <a:ea typeface="Calibri"/>
                          <a:cs typeface="Times New Roman"/>
                        </a:rPr>
                        <a:t>4.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R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O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10">
                      <a:fgClr>
                        <a:srgbClr val="FFFFFF"/>
                      </a:fgClr>
                      <a:bgClr>
                        <a:srgbClr val="E5E5E5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P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U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CH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A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582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J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E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L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E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N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10">
                      <a:fgClr>
                        <a:srgbClr val="FFFFFF"/>
                      </a:fgClr>
                      <a:bgClr>
                        <a:srgbClr val="E5E5E5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/>
                          <a:ea typeface="Calibri"/>
                          <a:cs typeface="Times New Roman"/>
                        </a:rPr>
                        <a:t>5.</a:t>
                      </a:r>
                      <a:endParaRPr lang="cs-CZ" sz="20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45825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kern="12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/>
                          <a:ea typeface="Calibri"/>
                          <a:cs typeface="Times New Roman"/>
                        </a:rPr>
                        <a:t>6.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D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I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V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O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10">
                      <a:fgClr>
                        <a:srgbClr val="FFFFFF"/>
                      </a:fgClr>
                      <a:bgClr>
                        <a:srgbClr val="E5E5E5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Á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K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4582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kern="12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/>
                          <a:ea typeface="Calibri"/>
                          <a:cs typeface="Times New Roman"/>
                        </a:rPr>
                        <a:t>7.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L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I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Š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10">
                      <a:fgClr>
                        <a:srgbClr val="FFFFFF"/>
                      </a:fgClr>
                      <a:bgClr>
                        <a:srgbClr val="E5E5E5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K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A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582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kern="12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/>
                          <a:ea typeface="Calibri"/>
                          <a:cs typeface="Times New Roman"/>
                        </a:rPr>
                        <a:t>8.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P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10">
                      <a:fgClr>
                        <a:srgbClr val="FFFFFF"/>
                      </a:fgClr>
                      <a:bgClr>
                        <a:srgbClr val="E5E5E5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T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R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U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H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582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b="1" kern="1200" dirty="0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kern="12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/>
                          <a:ea typeface="Calibri"/>
                          <a:cs typeface="Times New Roman"/>
                        </a:rPr>
                        <a:t>9.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K</a:t>
                      </a:r>
                      <a:endParaRPr lang="cs-CZ" sz="2000" b="1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10">
                      <a:fgClr>
                        <a:srgbClr val="FFFFFF"/>
                      </a:fgClr>
                      <a:bgClr>
                        <a:srgbClr val="E5E5E5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O</a:t>
                      </a:r>
                      <a:endParaRPr lang="cs-CZ" sz="2000" b="1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S</a:t>
                      </a:r>
                      <a:endParaRPr lang="cs-CZ" sz="2000" b="1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582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kern="12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/>
                          <a:ea typeface="Calibri"/>
                          <a:cs typeface="Times New Roman"/>
                        </a:rPr>
                        <a:t>10.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Ý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10">
                      <a:fgClr>
                        <a:srgbClr val="FFFFFF"/>
                      </a:fgClr>
                      <a:bgClr>
                        <a:srgbClr val="E5E5E5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E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K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323528" y="188640"/>
            <a:ext cx="84249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cap="small" dirty="0" smtClean="0">
                <a:solidFill>
                  <a:schemeClr val="accent3">
                    <a:lumMod val="50000"/>
                  </a:schemeClr>
                </a:solidFill>
              </a:rPr>
              <a:t>Řešení křížovky</a:t>
            </a:r>
            <a:endParaRPr lang="cs-CZ" sz="2800" b="1" cap="small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188640"/>
            <a:ext cx="84249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cap="small" dirty="0" smtClean="0">
                <a:solidFill>
                  <a:schemeClr val="accent3">
                    <a:lumMod val="50000"/>
                  </a:schemeClr>
                </a:solidFill>
              </a:rPr>
              <a:t>Odkazy na zajímavá videa</a:t>
            </a:r>
            <a:endParaRPr lang="cs-CZ" sz="2800" b="1" cap="small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23528" y="980728"/>
            <a:ext cx="882047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cs-CZ" b="1" dirty="0" smtClean="0"/>
              <a:t>Národní park </a:t>
            </a:r>
            <a:r>
              <a:rPr lang="cs-CZ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Šumava</a:t>
            </a:r>
            <a:r>
              <a:rPr lang="cs-CZ" b="1" dirty="0" smtClean="0"/>
              <a:t> </a:t>
            </a:r>
            <a:r>
              <a:rPr lang="cs-CZ" dirty="0" smtClean="0"/>
              <a:t>:  </a:t>
            </a:r>
            <a:r>
              <a:rPr lang="cs-CZ" dirty="0" smtClean="0">
                <a:hlinkClick r:id="rId2"/>
              </a:rPr>
              <a:t>www.</a:t>
            </a:r>
            <a:r>
              <a:rPr lang="cs-CZ" dirty="0" err="1" smtClean="0">
                <a:hlinkClick r:id="rId2"/>
              </a:rPr>
              <a:t>youtube.cz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watch</a:t>
            </a:r>
            <a:r>
              <a:rPr lang="cs-CZ" dirty="0" smtClean="0">
                <a:hlinkClick r:id="rId2"/>
              </a:rPr>
              <a:t>?v=</a:t>
            </a:r>
            <a:r>
              <a:rPr lang="cs-CZ" dirty="0" err="1" smtClean="0">
                <a:hlinkClick r:id="rId2"/>
              </a:rPr>
              <a:t>nGoyOxUYvIA</a:t>
            </a:r>
            <a:endParaRPr lang="cs-CZ" dirty="0" smtClean="0"/>
          </a:p>
          <a:p>
            <a:pPr marL="342900" indent="-342900"/>
            <a:endParaRPr lang="cs-CZ" dirty="0" smtClean="0"/>
          </a:p>
          <a:p>
            <a:pPr marL="342900" indent="-342900">
              <a:buAutoNum type="arabicPeriod" startAt="2"/>
            </a:pPr>
            <a:r>
              <a:rPr lang="cs-CZ" b="1" dirty="0" smtClean="0"/>
              <a:t>Známý </a:t>
            </a:r>
            <a:r>
              <a:rPr lang="cs-CZ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Yellowstonský</a:t>
            </a:r>
            <a:r>
              <a:rPr lang="cs-CZ" b="1" dirty="0" smtClean="0"/>
              <a:t> </a:t>
            </a:r>
            <a:r>
              <a:rPr lang="cs-CZ" b="1" dirty="0" smtClean="0"/>
              <a:t>národní park v </a:t>
            </a:r>
            <a:r>
              <a:rPr lang="cs-CZ" b="1" dirty="0" smtClean="0"/>
              <a:t>USA, první  národní park </a:t>
            </a:r>
            <a:r>
              <a:rPr lang="cs-CZ" b="1" smtClean="0"/>
              <a:t>na světě </a:t>
            </a:r>
            <a:r>
              <a:rPr lang="cs-CZ" dirty="0" smtClean="0"/>
              <a:t>: </a:t>
            </a:r>
            <a:r>
              <a:rPr lang="cs-CZ" dirty="0" smtClean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www.</a:t>
            </a:r>
            <a:r>
              <a:rPr lang="cs-CZ" dirty="0" err="1" smtClean="0">
                <a:hlinkClick r:id="rId3"/>
              </a:rPr>
              <a:t>youtube.com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watch</a:t>
            </a:r>
            <a:r>
              <a:rPr lang="cs-CZ" dirty="0" smtClean="0">
                <a:hlinkClick r:id="rId3"/>
              </a:rPr>
              <a:t>?v=</a:t>
            </a:r>
            <a:r>
              <a:rPr lang="cs-CZ" dirty="0" err="1" smtClean="0">
                <a:hlinkClick r:id="rId3"/>
              </a:rPr>
              <a:t>eV</a:t>
            </a:r>
            <a:r>
              <a:rPr lang="cs-CZ" dirty="0" smtClean="0">
                <a:hlinkClick r:id="rId3"/>
              </a:rPr>
              <a:t>-RQHPQu2Y</a:t>
            </a:r>
            <a:endParaRPr lang="cs-CZ" dirty="0" smtClean="0"/>
          </a:p>
          <a:p>
            <a:pPr marL="342900" indent="-342900"/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188640"/>
            <a:ext cx="84249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accent3">
                    <a:lumMod val="50000"/>
                  </a:schemeClr>
                </a:solidFill>
              </a:rPr>
              <a:t>Metodický list</a:t>
            </a:r>
            <a:endParaRPr lang="cs-CZ" sz="2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467544" y="692696"/>
            <a:ext cx="8424936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buFont typeface="Wingdings" pitchFamily="2" charset="2"/>
              <a:buChar char="Ø"/>
            </a:pPr>
            <a:r>
              <a:rPr lang="cs-CZ" b="1" dirty="0" smtClean="0"/>
              <a:t>Tento digitální učební materiál je určen žákům 5. ročníku, předmět Přírodověda, oblast Člověk a příroda, část  Ochrana životního prostředí. Je vhodný pro práci s </a:t>
            </a:r>
            <a:r>
              <a:rPr lang="cs-CZ" b="1" dirty="0" err="1" smtClean="0"/>
              <a:t>inter</a:t>
            </a:r>
            <a:r>
              <a:rPr lang="cs-CZ" b="1" dirty="0" smtClean="0"/>
              <a:t>-aktivní tabulí  a s popisovačem.</a:t>
            </a:r>
          </a:p>
          <a:p>
            <a:pPr>
              <a:spcAft>
                <a:spcPts val="600"/>
              </a:spcAft>
              <a:buFont typeface="Wingdings" pitchFamily="2" charset="2"/>
              <a:buChar char="Ø"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Snímek č.2 a 3 </a:t>
            </a:r>
            <a:r>
              <a:rPr lang="cs-CZ" b="1" dirty="0" smtClean="0"/>
              <a:t>:  ochrana živ.prostředí v ČR v teorii, žáci si připomenou zásady ochrany ŽP a jakým způsobem se o živ.prostředí stará stát</a:t>
            </a:r>
          </a:p>
          <a:p>
            <a:pPr>
              <a:spcAft>
                <a:spcPts val="600"/>
              </a:spcAft>
              <a:buFont typeface="Wingdings" pitchFamily="2" charset="2"/>
              <a:buChar char="Ø"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Snímek č.4 </a:t>
            </a:r>
            <a:r>
              <a:rPr lang="cs-CZ" b="1" dirty="0" smtClean="0"/>
              <a:t>:  čtyři otázky  určené k zamyšlení a k diskusi žáků; možné odpovědi : </a:t>
            </a:r>
            <a:br>
              <a:rPr lang="cs-CZ" b="1" dirty="0" smtClean="0"/>
            </a:br>
            <a:r>
              <a:rPr lang="cs-CZ" b="1" dirty="0" smtClean="0"/>
              <a:t>1. V minulosti lidé nemuseli chránit přírodu, protože ji ani nenarušovaly, působily zde pouze přírodní katastrofy – výbuchy sopek, povodně, větrné smršti, …</a:t>
            </a:r>
            <a:br>
              <a:rPr lang="cs-CZ" b="1" dirty="0" smtClean="0"/>
            </a:br>
            <a:r>
              <a:rPr lang="cs-CZ" b="1" dirty="0" smtClean="0"/>
              <a:t>2. Dnes člověk zasahuje do přírody mnohdy velmi necitlivě – stavby silnic a dálnic, kácení a vypalování lesů, těžba surovin, odvodňování půdy, …</a:t>
            </a:r>
            <a:br>
              <a:rPr lang="cs-CZ" b="1" dirty="0" smtClean="0"/>
            </a:br>
            <a:r>
              <a:rPr lang="cs-CZ" b="1" dirty="0" smtClean="0"/>
              <a:t>3. Kyselý déšť = voda a prach, popílek, jedovaté látky z výfukových plynů, způsobují odumření lesů</a:t>
            </a:r>
            <a:br>
              <a:rPr lang="cs-CZ" b="1" dirty="0" smtClean="0"/>
            </a:br>
            <a:r>
              <a:rPr lang="cs-CZ" b="1" dirty="0" smtClean="0"/>
              <a:t>4. Vypouštění vody např. z tepelných elektráren, odpadů z průmyslových podniků, úniky ropy při haváriích ropných tankerů, …</a:t>
            </a:r>
          </a:p>
          <a:p>
            <a:pPr>
              <a:spcAft>
                <a:spcPts val="600"/>
              </a:spcAft>
              <a:buFont typeface="Wingdings" pitchFamily="2" charset="2"/>
              <a:buChar char="Ø"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Snímek č.5 </a:t>
            </a:r>
            <a:r>
              <a:rPr lang="cs-CZ" b="1" dirty="0" smtClean="0"/>
              <a:t>:  žáci čarou spojují názvy přírodních zdrojů a výroby, při níž se využívají; klikem myši se zobrazí správná odpověď</a:t>
            </a:r>
          </a:p>
          <a:p>
            <a:pPr>
              <a:spcAft>
                <a:spcPts val="600"/>
              </a:spcAft>
              <a:buFont typeface="Wingdings" pitchFamily="2" charset="2"/>
              <a:buChar char="Ø"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Snímek č.6 </a:t>
            </a:r>
            <a:r>
              <a:rPr lang="cs-CZ" b="1" dirty="0" smtClean="0"/>
              <a:t>:  žáci vymýšlejí produkty z uvedených zdrojů a napíší je na tabuli (</a:t>
            </a:r>
            <a:r>
              <a:rPr lang="cs-CZ" b="1" dirty="0" smtClean="0">
                <a:solidFill>
                  <a:srgbClr val="C00000"/>
                </a:solidFill>
              </a:rPr>
              <a:t>ropa</a:t>
            </a:r>
            <a:r>
              <a:rPr lang="cs-CZ" b="1" dirty="0" smtClean="0"/>
              <a:t> – palivo pro dopravu, plasty, některé léky, hnojiva, </a:t>
            </a:r>
            <a:r>
              <a:rPr lang="cs-CZ" b="1" dirty="0" smtClean="0">
                <a:solidFill>
                  <a:srgbClr val="C00000"/>
                </a:solidFill>
              </a:rPr>
              <a:t>uhlí</a:t>
            </a:r>
            <a:r>
              <a:rPr lang="cs-CZ" b="1" dirty="0" smtClean="0"/>
              <a:t> -  topivo, kapalná paliva, </a:t>
            </a:r>
            <a:r>
              <a:rPr lang="cs-CZ" b="1" dirty="0" smtClean="0">
                <a:solidFill>
                  <a:srgbClr val="C00000"/>
                </a:solidFill>
              </a:rPr>
              <a:t>mléko</a:t>
            </a:r>
            <a:r>
              <a:rPr lang="cs-CZ" b="1" dirty="0" smtClean="0"/>
              <a:t> – mléčné produkty – tvaroh, máslo, jogurty, kefíry, puding,  </a:t>
            </a:r>
            <a:r>
              <a:rPr lang="cs-CZ" b="1" dirty="0" smtClean="0">
                <a:solidFill>
                  <a:srgbClr val="C00000"/>
                </a:solidFill>
              </a:rPr>
              <a:t>dřevo</a:t>
            </a:r>
            <a:r>
              <a:rPr lang="cs-CZ" b="1" dirty="0" smtClean="0"/>
              <a:t> -  nábytek, papír, stavby,palivo, </a:t>
            </a:r>
            <a:r>
              <a:rPr lang="cs-CZ" b="1" dirty="0" smtClean="0">
                <a:solidFill>
                  <a:srgbClr val="C00000"/>
                </a:solidFill>
              </a:rPr>
              <a:t>kůže</a:t>
            </a:r>
            <a:r>
              <a:rPr lang="cs-CZ" b="1" dirty="0" smtClean="0"/>
              <a:t> -  oděv, obuv, dříve bicí nástroje)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548680"/>
            <a:ext cx="7992888" cy="22621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Snímek č.7 </a:t>
            </a:r>
            <a:r>
              <a:rPr lang="cs-CZ" b="1" dirty="0" smtClean="0"/>
              <a:t>:  žáci čarou roztřídí odpad do správných kontejnerů</a:t>
            </a:r>
          </a:p>
          <a:p>
            <a:pPr>
              <a:spcAft>
                <a:spcPts val="600"/>
              </a:spcAft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Snímek č.8 </a:t>
            </a:r>
            <a:r>
              <a:rPr lang="cs-CZ" b="1" dirty="0" smtClean="0"/>
              <a:t>:  řešení úkolu na snímku č.7</a:t>
            </a:r>
          </a:p>
          <a:p>
            <a:pPr>
              <a:spcAft>
                <a:spcPts val="600"/>
              </a:spcAft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Snímek č.</a:t>
            </a:r>
            <a:r>
              <a:rPr lang="cs-CZ" b="1" dirty="0" smtClean="0"/>
              <a:t>9 :  žáci hledají dle zadání název největšího národního parku v ČR; klikem myši se zobrazí znění tajenky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Snímek č.10 </a:t>
            </a:r>
            <a:r>
              <a:rPr lang="cs-CZ" b="1" dirty="0" smtClean="0"/>
              <a:t>:  tajenkou křížovky je název nejstaršího národního parku v ČR, řešení křížovky je na snímku č.11</a:t>
            </a:r>
          </a:p>
          <a:p>
            <a:r>
              <a:rPr lang="cs-CZ" dirty="0" smtClean="0"/>
              <a:t> </a:t>
            </a:r>
            <a:endParaRPr lang="cs-CZ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188640"/>
            <a:ext cx="84249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accent3">
                    <a:lumMod val="50000"/>
                  </a:schemeClr>
                </a:solidFill>
              </a:rPr>
              <a:t>POUŽITÝ  MATERIÁL</a:t>
            </a:r>
            <a:endParaRPr lang="cs-CZ" sz="2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5536" y="908720"/>
            <a:ext cx="8424936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Přírodověda pro 5.ročník základní školy, Mladá, Podroužek, </a:t>
            </a:r>
            <a:r>
              <a:rPr lang="cs-CZ" dirty="0" err="1" smtClean="0"/>
              <a:t>Randa</a:t>
            </a:r>
            <a:r>
              <a:rPr lang="cs-CZ" dirty="0" smtClean="0"/>
              <a:t>, Šolc, </a:t>
            </a:r>
            <a:r>
              <a:rPr lang="cs-CZ" dirty="0" err="1" smtClean="0"/>
              <a:t>nakl.SPN</a:t>
            </a:r>
            <a:r>
              <a:rPr lang="cs-CZ" dirty="0" smtClean="0"/>
              <a:t> 2004</a:t>
            </a:r>
          </a:p>
          <a:p>
            <a:r>
              <a:rPr lang="cs-CZ" dirty="0" smtClean="0"/>
              <a:t>Přírodověda pro 5.ročník základní školy – pracovní sešit, Kvasničková, </a:t>
            </a:r>
            <a:r>
              <a:rPr lang="cs-CZ" dirty="0" err="1" smtClean="0"/>
              <a:t>Froněk</a:t>
            </a:r>
            <a:r>
              <a:rPr lang="cs-CZ" dirty="0" smtClean="0"/>
              <a:t>, Šolc, </a:t>
            </a:r>
            <a:r>
              <a:rPr lang="cs-CZ" dirty="0" err="1" smtClean="0"/>
              <a:t>nakl.Fortuna</a:t>
            </a:r>
            <a:r>
              <a:rPr lang="cs-CZ" dirty="0" smtClean="0"/>
              <a:t>, 2001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Obr.na snímku č.2 : </a:t>
            </a:r>
            <a:r>
              <a:rPr lang="cs-CZ" dirty="0" smtClean="0">
                <a:hlinkClick r:id="rId2"/>
              </a:rPr>
              <a:t>http://ecofuture.net/greenslogans/files/2012/02/eco-friendly-home.jpg</a:t>
            </a:r>
            <a:r>
              <a:rPr lang="cs-CZ" dirty="0" smtClean="0"/>
              <a:t> 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Obr.na snímku č.4 :</a:t>
            </a:r>
          </a:p>
          <a:p>
            <a:r>
              <a:rPr lang="cs-CZ" dirty="0" smtClean="0">
                <a:hlinkClick r:id="rId3"/>
              </a:rPr>
              <a:t>http://upload.wikimedia.org/wikipedia/commons/thumb/c/cd/Elektrarna_Prunerov_II_20070926.jpg/220px-Elektrarna_Prunerov_II_20070926.jpg</a:t>
            </a:r>
            <a:endParaRPr lang="cs-CZ" dirty="0" smtClean="0"/>
          </a:p>
          <a:p>
            <a:r>
              <a:rPr lang="cs-CZ" dirty="0" smtClean="0">
                <a:hlinkClick r:id="rId4"/>
              </a:rPr>
              <a:t>http://upload.wikimedia.org/wikipedia/commons/thumb/e/ed/Eroze_u_Prerova_nad_Labem.jpg/220px-Eroze_u_Prerova_nad_Labem.jpg</a:t>
            </a:r>
            <a:endParaRPr lang="cs-CZ" dirty="0" smtClean="0"/>
          </a:p>
          <a:p>
            <a:r>
              <a:rPr lang="cs-CZ" dirty="0" smtClean="0">
                <a:hlinkClick r:id="rId5"/>
              </a:rPr>
              <a:t>http://upload.wikimedia.org/wikipedia/commons/thumb/0/0c/Acid_rain_woods1.JPG/220px-Acid_rain_woods1.JPG</a:t>
            </a:r>
            <a:r>
              <a:rPr lang="cs-CZ" dirty="0" smtClean="0"/>
              <a:t>  kyselý déšť</a:t>
            </a:r>
          </a:p>
          <a:p>
            <a:r>
              <a:rPr lang="cs-CZ" dirty="0" smtClean="0">
                <a:hlinkClick r:id="rId6"/>
              </a:rPr>
              <a:t>http://upload.wikimedia.org/wikipedia/commons/thumb/4/46/Fotothek_df_n-14_0000106.jpg/220px-Fotothek_df_n-14_0000106.jpg</a:t>
            </a:r>
            <a:r>
              <a:rPr lang="cs-CZ" dirty="0" smtClean="0"/>
              <a:t>  chemie v zemědělství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Obr.na snímku č.6 :  </a:t>
            </a:r>
            <a:r>
              <a:rPr lang="cs-CZ" dirty="0" smtClean="0"/>
              <a:t>galerie Office 2007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Obr.na snímku č.7 a 8 :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 </a:t>
            </a:r>
            <a:r>
              <a:rPr lang="cs-CZ" dirty="0" smtClean="0">
                <a:hlinkClick r:id="rId7"/>
              </a:rPr>
              <a:t>http://www.</a:t>
            </a:r>
            <a:r>
              <a:rPr lang="cs-CZ" dirty="0" err="1" smtClean="0">
                <a:hlinkClick r:id="rId7"/>
              </a:rPr>
              <a:t>zarizeni</a:t>
            </a:r>
            <a:r>
              <a:rPr lang="cs-CZ" dirty="0" smtClean="0">
                <a:hlinkClick r:id="rId7"/>
              </a:rPr>
              <a:t>-bytu.</a:t>
            </a:r>
            <a:r>
              <a:rPr lang="cs-CZ" dirty="0" err="1" smtClean="0">
                <a:hlinkClick r:id="rId7"/>
              </a:rPr>
              <a:t>cz</a:t>
            </a:r>
            <a:r>
              <a:rPr lang="cs-CZ" dirty="0" smtClean="0">
                <a:hlinkClick r:id="rId7"/>
              </a:rPr>
              <a:t>/</a:t>
            </a:r>
            <a:r>
              <a:rPr lang="cs-CZ" dirty="0" err="1" smtClean="0">
                <a:hlinkClick r:id="rId7"/>
              </a:rPr>
              <a:t>bmz</a:t>
            </a:r>
            <a:r>
              <a:rPr lang="cs-CZ" dirty="0" smtClean="0">
                <a:hlinkClick r:id="rId7"/>
              </a:rPr>
              <a:t>_</a:t>
            </a:r>
            <a:r>
              <a:rPr lang="cs-CZ" dirty="0" err="1" smtClean="0">
                <a:hlinkClick r:id="rId7"/>
              </a:rPr>
              <a:t>cache</a:t>
            </a:r>
            <a:r>
              <a:rPr lang="cs-CZ" dirty="0" smtClean="0">
                <a:hlinkClick r:id="rId7"/>
              </a:rPr>
              <a:t>/6/60a2fbe1e373630a7e42d4091c1ac74f.image.262x350.JPG</a:t>
            </a:r>
            <a:r>
              <a:rPr lang="cs-CZ" dirty="0" smtClean="0"/>
              <a:t>  plyš.zajíc</a:t>
            </a:r>
            <a:endParaRPr lang="cs-CZ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95536" y="260648"/>
            <a:ext cx="8424936" cy="108952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hlinkClick r:id="rId2"/>
              </a:rPr>
              <a:t>http://ilustrace.</a:t>
            </a:r>
            <a:r>
              <a:rPr lang="cs-CZ" dirty="0" err="1" smtClean="0">
                <a:hlinkClick r:id="rId2"/>
              </a:rPr>
              <a:t>pixmac.cz</a:t>
            </a:r>
            <a:r>
              <a:rPr lang="cs-CZ" dirty="0" smtClean="0">
                <a:hlinkClick r:id="rId2"/>
              </a:rPr>
              <a:t>/4/silueta-</a:t>
            </a:r>
            <a:r>
              <a:rPr lang="cs-CZ" dirty="0" err="1" smtClean="0">
                <a:hlinkClick r:id="rId2"/>
              </a:rPr>
              <a:t>vetvi</a:t>
            </a:r>
            <a:r>
              <a:rPr lang="cs-CZ" dirty="0" smtClean="0">
                <a:hlinkClick r:id="rId2"/>
              </a:rPr>
              <a:t>-stromu-</a:t>
            </a:r>
            <a:r>
              <a:rPr lang="cs-CZ" dirty="0" err="1" smtClean="0">
                <a:hlinkClick r:id="rId2"/>
              </a:rPr>
              <a:t>abstract</a:t>
            </a:r>
            <a:r>
              <a:rPr lang="cs-CZ" dirty="0" smtClean="0">
                <a:hlinkClick r:id="rId2"/>
              </a:rPr>
              <a:t>-</a:t>
            </a:r>
            <a:r>
              <a:rPr lang="cs-CZ" dirty="0" err="1" smtClean="0">
                <a:hlinkClick r:id="rId2"/>
              </a:rPr>
              <a:t>pixmac</a:t>
            </a:r>
            <a:r>
              <a:rPr lang="cs-CZ" dirty="0" smtClean="0">
                <a:hlinkClick r:id="rId2"/>
              </a:rPr>
              <a:t>-ilustrace-12090177.jpg</a:t>
            </a:r>
            <a:r>
              <a:rPr lang="cs-CZ" dirty="0" smtClean="0"/>
              <a:t>  větev</a:t>
            </a:r>
          </a:p>
          <a:p>
            <a:r>
              <a:rPr lang="cs-CZ" dirty="0" smtClean="0">
                <a:hlinkClick r:id="rId3"/>
              </a:rPr>
              <a:t>http://t1.gstatic.com/</a:t>
            </a:r>
            <a:r>
              <a:rPr lang="cs-CZ" dirty="0" err="1" smtClean="0">
                <a:hlinkClick r:id="rId3"/>
              </a:rPr>
              <a:t>images</a:t>
            </a:r>
            <a:r>
              <a:rPr lang="cs-CZ" dirty="0" smtClean="0">
                <a:hlinkClick r:id="rId3"/>
              </a:rPr>
              <a:t>?q=</a:t>
            </a:r>
            <a:r>
              <a:rPr lang="cs-CZ" dirty="0" err="1" smtClean="0">
                <a:hlinkClick r:id="rId3"/>
              </a:rPr>
              <a:t>tbn</a:t>
            </a:r>
            <a:r>
              <a:rPr lang="cs-CZ" dirty="0" smtClean="0">
                <a:hlinkClick r:id="rId3"/>
              </a:rPr>
              <a:t>:ANd9GcTUpGGuNVVGJmNL2KiiP5Uy_PP51P9r_QVx2l7JRUEAZDMFYv62ig</a:t>
            </a:r>
            <a:r>
              <a:rPr lang="cs-CZ" dirty="0" smtClean="0"/>
              <a:t>  autobaterie</a:t>
            </a:r>
          </a:p>
          <a:p>
            <a:r>
              <a:rPr lang="cs-CZ" dirty="0" smtClean="0">
                <a:hlinkClick r:id="rId4"/>
              </a:rPr>
              <a:t>http://reklamist.com.ua/uploads/2008/07/148.jpg</a:t>
            </a:r>
            <a:r>
              <a:rPr lang="cs-CZ" dirty="0" smtClean="0"/>
              <a:t>  láhev</a:t>
            </a:r>
          </a:p>
          <a:p>
            <a:r>
              <a:rPr lang="cs-CZ" dirty="0" smtClean="0">
                <a:hlinkClick r:id="rId5"/>
              </a:rPr>
              <a:t>http://t0.gstatic.com/</a:t>
            </a:r>
            <a:r>
              <a:rPr lang="cs-CZ" dirty="0" err="1" smtClean="0">
                <a:hlinkClick r:id="rId5"/>
              </a:rPr>
              <a:t>images</a:t>
            </a:r>
            <a:r>
              <a:rPr lang="cs-CZ" dirty="0" smtClean="0">
                <a:hlinkClick r:id="rId5"/>
              </a:rPr>
              <a:t>?q=</a:t>
            </a:r>
            <a:r>
              <a:rPr lang="cs-CZ" dirty="0" err="1" smtClean="0">
                <a:hlinkClick r:id="rId5"/>
              </a:rPr>
              <a:t>tbn</a:t>
            </a:r>
            <a:r>
              <a:rPr lang="cs-CZ" dirty="0" smtClean="0">
                <a:hlinkClick r:id="rId5"/>
              </a:rPr>
              <a:t>:ANd9GcQcxXJvPan2jppzUuv8QMq7i8gkxh4W7h33qadmm2bpEEUUxFUX&amp;t=1</a:t>
            </a:r>
            <a:r>
              <a:rPr lang="cs-CZ" dirty="0" smtClean="0"/>
              <a:t>  plast</a:t>
            </a:r>
          </a:p>
          <a:p>
            <a:r>
              <a:rPr lang="cs-CZ" dirty="0" smtClean="0">
                <a:hlinkClick r:id="rId6"/>
              </a:rPr>
              <a:t>http://4.bp.blogspot.com/_Kt9-qDqk21c/ST4uN-2IHaI/AAAAAAAAAd8/9e_UR1bA35w/s320/MCj038257600001.jpg</a:t>
            </a:r>
            <a:r>
              <a:rPr lang="cs-CZ" dirty="0" smtClean="0"/>
              <a:t>  kniha</a:t>
            </a:r>
          </a:p>
          <a:p>
            <a:r>
              <a:rPr lang="cs-CZ" dirty="0" smtClean="0">
                <a:hlinkClick r:id="rId7"/>
              </a:rPr>
              <a:t>http://www.komenskeho66.cz/</a:t>
            </a:r>
            <a:r>
              <a:rPr lang="cs-CZ" dirty="0" err="1" smtClean="0">
                <a:hlinkClick r:id="rId7"/>
              </a:rPr>
              <a:t>materialy</a:t>
            </a:r>
            <a:r>
              <a:rPr lang="cs-CZ" dirty="0" smtClean="0">
                <a:hlinkClick r:id="rId7"/>
              </a:rPr>
              <a:t>/</a:t>
            </a:r>
            <a:r>
              <a:rPr lang="cs-CZ" dirty="0" err="1" smtClean="0">
                <a:hlinkClick r:id="rId7"/>
              </a:rPr>
              <a:t>zemepis</a:t>
            </a:r>
            <a:r>
              <a:rPr lang="cs-CZ" dirty="0" smtClean="0">
                <a:hlinkClick r:id="rId7"/>
              </a:rPr>
              <a:t>/</a:t>
            </a:r>
            <a:r>
              <a:rPr lang="cs-CZ" dirty="0" err="1" smtClean="0">
                <a:hlinkClick r:id="rId7"/>
              </a:rPr>
              <a:t>obrazky</a:t>
            </a:r>
            <a:r>
              <a:rPr lang="cs-CZ" dirty="0" smtClean="0">
                <a:hlinkClick r:id="rId7"/>
              </a:rPr>
              <a:t>/konev.</a:t>
            </a:r>
            <a:r>
              <a:rPr lang="cs-CZ" dirty="0" err="1" smtClean="0">
                <a:hlinkClick r:id="rId7"/>
              </a:rPr>
              <a:t>jpg</a:t>
            </a:r>
            <a:r>
              <a:rPr lang="cs-CZ" dirty="0" smtClean="0"/>
              <a:t>   konev</a:t>
            </a:r>
          </a:p>
          <a:p>
            <a:r>
              <a:rPr lang="cs-CZ" dirty="0" smtClean="0">
                <a:hlinkClick r:id="rId8"/>
              </a:rPr>
              <a:t>http://storage.canalblog.com/42/17/694967/62046484.gif</a:t>
            </a:r>
            <a:r>
              <a:rPr lang="cs-CZ" dirty="0" smtClean="0"/>
              <a:t>  chleba</a:t>
            </a:r>
          </a:p>
          <a:p>
            <a:r>
              <a:rPr lang="cs-CZ" dirty="0" smtClean="0">
                <a:hlinkClick r:id="rId9"/>
              </a:rPr>
              <a:t>http://www.</a:t>
            </a:r>
            <a:r>
              <a:rPr lang="cs-CZ" dirty="0" err="1" smtClean="0">
                <a:hlinkClick r:id="rId9"/>
              </a:rPr>
              <a:t>logbal.cz</a:t>
            </a:r>
            <a:r>
              <a:rPr lang="cs-CZ" dirty="0" smtClean="0">
                <a:hlinkClick r:id="rId9"/>
              </a:rPr>
              <a:t>/</a:t>
            </a:r>
            <a:r>
              <a:rPr lang="cs-CZ" dirty="0" err="1" smtClean="0">
                <a:hlinkClick r:id="rId9"/>
              </a:rPr>
              <a:t>img</a:t>
            </a:r>
            <a:r>
              <a:rPr lang="cs-CZ" dirty="0" smtClean="0">
                <a:hlinkClick r:id="rId9"/>
              </a:rPr>
              <a:t>/</a:t>
            </a:r>
            <a:r>
              <a:rPr lang="cs-CZ" dirty="0" err="1" smtClean="0">
                <a:hlinkClick r:id="rId9"/>
              </a:rPr>
              <a:t>products</a:t>
            </a:r>
            <a:r>
              <a:rPr lang="cs-CZ" dirty="0" smtClean="0">
                <a:hlinkClick r:id="rId9"/>
              </a:rPr>
              <a:t>/8595067300955.jpg</a:t>
            </a:r>
            <a:r>
              <a:rPr lang="cs-CZ" dirty="0" smtClean="0"/>
              <a:t>  baterie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Obr.na snímku č.10 : </a:t>
            </a:r>
          </a:p>
          <a:p>
            <a:r>
              <a:rPr lang="cs-CZ" dirty="0" smtClean="0">
                <a:hlinkClick r:id="rId10"/>
              </a:rPr>
              <a:t>http://www.</a:t>
            </a:r>
            <a:r>
              <a:rPr lang="cs-CZ" dirty="0" err="1" smtClean="0">
                <a:hlinkClick r:id="rId10"/>
              </a:rPr>
              <a:t>rspb.org.uk</a:t>
            </a:r>
            <a:r>
              <a:rPr lang="cs-CZ" dirty="0" smtClean="0">
                <a:hlinkClick r:id="rId10"/>
              </a:rPr>
              <a:t>/</a:t>
            </a:r>
            <a:r>
              <a:rPr lang="cs-CZ" dirty="0" err="1" smtClean="0">
                <a:hlinkClick r:id="rId10"/>
              </a:rPr>
              <a:t>images</a:t>
            </a:r>
            <a:r>
              <a:rPr lang="cs-CZ" dirty="0" smtClean="0">
                <a:hlinkClick r:id="rId10"/>
              </a:rPr>
              <a:t>/</a:t>
            </a:r>
            <a:r>
              <a:rPr lang="cs-CZ" dirty="0" err="1" smtClean="0">
                <a:hlinkClick r:id="rId10"/>
              </a:rPr>
              <a:t>cache</a:t>
            </a:r>
            <a:r>
              <a:rPr lang="cs-CZ" dirty="0" smtClean="0">
                <a:hlinkClick r:id="rId10"/>
              </a:rPr>
              <a:t>/buzz300_tcm9-166973_v2.jpg</a:t>
            </a:r>
            <a:r>
              <a:rPr lang="cs-CZ" dirty="0" smtClean="0"/>
              <a:t>  káně</a:t>
            </a:r>
          </a:p>
          <a:p>
            <a:r>
              <a:rPr lang="cs-CZ" dirty="0" smtClean="0">
                <a:hlinkClick r:id="rId11"/>
              </a:rPr>
              <a:t>http://iv-flowers.com/pics/parnokopytnye-chast-2-1.jpg</a:t>
            </a:r>
            <a:r>
              <a:rPr lang="cs-CZ" dirty="0" smtClean="0"/>
              <a:t>  srnec</a:t>
            </a:r>
          </a:p>
          <a:p>
            <a:r>
              <a:rPr lang="cs-CZ" dirty="0" smtClean="0">
                <a:hlinkClick r:id="rId12"/>
              </a:rPr>
              <a:t>http://www.</a:t>
            </a:r>
            <a:r>
              <a:rPr lang="cs-CZ" dirty="0" err="1" smtClean="0">
                <a:hlinkClick r:id="rId12"/>
              </a:rPr>
              <a:t>alianaleevi.com</a:t>
            </a:r>
            <a:r>
              <a:rPr lang="cs-CZ" dirty="0" smtClean="0">
                <a:hlinkClick r:id="rId12"/>
              </a:rPr>
              <a:t>/</a:t>
            </a:r>
            <a:r>
              <a:rPr lang="cs-CZ" dirty="0" err="1" smtClean="0">
                <a:hlinkClick r:id="rId12"/>
              </a:rPr>
              <a:t>img</a:t>
            </a:r>
            <a:r>
              <a:rPr lang="cs-CZ" dirty="0" smtClean="0">
                <a:hlinkClick r:id="rId12"/>
              </a:rPr>
              <a:t>/</a:t>
            </a:r>
            <a:r>
              <a:rPr lang="cs-CZ" dirty="0" err="1" smtClean="0">
                <a:hlinkClick r:id="rId12"/>
              </a:rPr>
              <a:t>picture</a:t>
            </a:r>
            <a:r>
              <a:rPr lang="cs-CZ" dirty="0" smtClean="0">
                <a:hlinkClick r:id="rId12"/>
              </a:rPr>
              <a:t>/273/krtek.</a:t>
            </a:r>
            <a:r>
              <a:rPr lang="cs-CZ" dirty="0" err="1" smtClean="0">
                <a:hlinkClick r:id="rId12"/>
              </a:rPr>
              <a:t>jpg</a:t>
            </a:r>
            <a:endParaRPr lang="cs-CZ" dirty="0" smtClean="0"/>
          </a:p>
          <a:p>
            <a:r>
              <a:rPr lang="cs-CZ" dirty="0" smtClean="0">
                <a:hlinkClick r:id="rId13"/>
              </a:rPr>
              <a:t>http://krnov.svazskautu.cz/oddil/tz/test/55/img/6.jpg</a:t>
            </a:r>
            <a:r>
              <a:rPr lang="cs-CZ" dirty="0" smtClean="0"/>
              <a:t>  ropucha</a:t>
            </a:r>
          </a:p>
          <a:p>
            <a:r>
              <a:rPr lang="cs-CZ" dirty="0" smtClean="0">
                <a:hlinkClick r:id="rId14"/>
              </a:rPr>
              <a:t>http://warmongers.kx.cz/Jelen.jpg</a:t>
            </a:r>
            <a:endParaRPr lang="cs-CZ" dirty="0" smtClean="0"/>
          </a:p>
          <a:p>
            <a:r>
              <a:rPr lang="cs-CZ" dirty="0" smtClean="0">
                <a:hlinkClick r:id="rId15"/>
              </a:rPr>
              <a:t>http://www.</a:t>
            </a:r>
            <a:r>
              <a:rPr lang="cs-CZ" dirty="0" err="1" smtClean="0">
                <a:hlinkClick r:id="rId15"/>
              </a:rPr>
              <a:t>sar.rodgor.ru</a:t>
            </a:r>
            <a:r>
              <a:rPr lang="cs-CZ" dirty="0" smtClean="0">
                <a:hlinkClick r:id="rId15"/>
              </a:rPr>
              <a:t>/</a:t>
            </a:r>
            <a:r>
              <a:rPr lang="cs-CZ" dirty="0" err="1" smtClean="0">
                <a:hlinkClick r:id="rId15"/>
              </a:rPr>
              <a:t>pictures</a:t>
            </a:r>
            <a:r>
              <a:rPr lang="cs-CZ" dirty="0" smtClean="0">
                <a:hlinkClick r:id="rId15"/>
              </a:rPr>
              <a:t>/</a:t>
            </a:r>
            <a:r>
              <a:rPr lang="cs-CZ" dirty="0" err="1" smtClean="0">
                <a:hlinkClick r:id="rId15"/>
              </a:rPr>
              <a:t>news</a:t>
            </a:r>
            <a:r>
              <a:rPr lang="cs-CZ" dirty="0" smtClean="0">
                <a:hlinkClick r:id="rId15"/>
              </a:rPr>
              <a:t>/11238/</a:t>
            </a:r>
            <a:r>
              <a:rPr lang="cs-CZ" dirty="0" err="1" smtClean="0">
                <a:hlinkClick r:id="rId15"/>
              </a:rPr>
              <a:t>picture</a:t>
            </a:r>
            <a:r>
              <a:rPr lang="cs-CZ" dirty="0" smtClean="0">
                <a:hlinkClick r:id="rId15"/>
              </a:rPr>
              <a:t>-300h.jpg</a:t>
            </a:r>
            <a:r>
              <a:rPr lang="cs-CZ" dirty="0" smtClean="0"/>
              <a:t>  divočák</a:t>
            </a:r>
          </a:p>
          <a:p>
            <a:r>
              <a:rPr lang="cs-CZ" dirty="0" smtClean="0">
                <a:hlinkClick r:id="rId16"/>
              </a:rPr>
              <a:t>http://t2.gstatic.com/</a:t>
            </a:r>
            <a:r>
              <a:rPr lang="cs-CZ" dirty="0" err="1" smtClean="0">
                <a:hlinkClick r:id="rId16"/>
              </a:rPr>
              <a:t>images</a:t>
            </a:r>
            <a:r>
              <a:rPr lang="cs-CZ" dirty="0" smtClean="0">
                <a:hlinkClick r:id="rId16"/>
              </a:rPr>
              <a:t>?q=</a:t>
            </a:r>
            <a:r>
              <a:rPr lang="cs-CZ" dirty="0" err="1" smtClean="0">
                <a:hlinkClick r:id="rId16"/>
              </a:rPr>
              <a:t>tbn</a:t>
            </a:r>
            <a:r>
              <a:rPr lang="cs-CZ" dirty="0" smtClean="0">
                <a:hlinkClick r:id="rId16"/>
              </a:rPr>
              <a:t>:ANd9GcRKYBBnbIqos9wLJyeLAnVyHWKwNVAd7LnnOUEe8GKHkhIKmrxn&amp;t=1</a:t>
            </a:r>
            <a:r>
              <a:rPr lang="cs-CZ" dirty="0" smtClean="0"/>
              <a:t>  liška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/>
            </a:r>
            <a:br>
              <a:rPr lang="cs-CZ" dirty="0" smtClean="0"/>
            </a:b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251520" y="476672"/>
            <a:ext cx="849694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hlinkClick r:id="rId2"/>
              </a:rPr>
              <a:t>http://trinecgeo.wgz.cz/fauna/fauna.html?action=voteinquiry&amp;inquiryid=14136591&amp;answerid=1521465</a:t>
            </a:r>
            <a:r>
              <a:rPr lang="cs-CZ" dirty="0" smtClean="0"/>
              <a:t>  pstruh</a:t>
            </a:r>
          </a:p>
          <a:p>
            <a:r>
              <a:rPr lang="cs-CZ" dirty="0" smtClean="0">
                <a:hlinkClick r:id="rId3"/>
              </a:rPr>
              <a:t>http://www.</a:t>
            </a:r>
            <a:r>
              <a:rPr lang="cs-CZ" dirty="0" err="1" smtClean="0">
                <a:hlinkClick r:id="rId3"/>
              </a:rPr>
              <a:t>indiancorral.cz</a:t>
            </a:r>
            <a:r>
              <a:rPr lang="cs-CZ" dirty="0" smtClean="0">
                <a:hlinkClick r:id="rId3"/>
              </a:rPr>
              <a:t>/sovy/</a:t>
            </a:r>
            <a:r>
              <a:rPr lang="cs-CZ" dirty="0" err="1" smtClean="0">
                <a:hlinkClick r:id="rId3"/>
              </a:rPr>
              <a:t>sycek</a:t>
            </a:r>
            <a:r>
              <a:rPr lang="cs-CZ" dirty="0" smtClean="0">
                <a:hlinkClick r:id="rId3"/>
              </a:rPr>
              <a:t>_</a:t>
            </a:r>
            <a:r>
              <a:rPr lang="cs-CZ" dirty="0" err="1" smtClean="0">
                <a:hlinkClick r:id="rId3"/>
              </a:rPr>
              <a:t>obecny.jpg</a:t>
            </a:r>
            <a:endParaRPr lang="cs-CZ" dirty="0" smtClean="0"/>
          </a:p>
          <a:p>
            <a:r>
              <a:rPr lang="cs-CZ" dirty="0" smtClean="0">
                <a:hlinkClick r:id="rId4"/>
              </a:rPr>
              <a:t>http://poutnik2.sweb.cz/foto/</a:t>
            </a:r>
            <a:r>
              <a:rPr lang="cs-CZ" dirty="0" err="1" smtClean="0">
                <a:hlinkClick r:id="rId4"/>
              </a:rPr>
              <a:t>ptaci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pevci</a:t>
            </a:r>
            <a:r>
              <a:rPr lang="cs-CZ" dirty="0" smtClean="0">
                <a:hlinkClick r:id="rId4"/>
              </a:rPr>
              <a:t>/kos-</a:t>
            </a:r>
            <a:r>
              <a:rPr lang="cs-CZ" dirty="0" err="1" smtClean="0">
                <a:hlinkClick r:id="rId4"/>
              </a:rPr>
              <a:t>cerny</a:t>
            </a:r>
            <a:r>
              <a:rPr lang="cs-CZ" dirty="0" smtClean="0">
                <a:hlinkClick r:id="rId4"/>
              </a:rPr>
              <a:t>-2.jpg</a:t>
            </a: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283</TotalTime>
  <Words>993</Words>
  <Application>Microsoft Office PowerPoint</Application>
  <PresentationFormat>Předvádění na obrazovce (4:3)</PresentationFormat>
  <Paragraphs>236</Paragraphs>
  <Slides>17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Motiv sady Office</vt:lpstr>
      <vt:lpstr>VY_32_INOVACE_08_Přírodověda_ 5.ročník_ 20_Ochrana životního prostředí</vt:lpstr>
      <vt:lpstr>Deset základních hesel ochránce přírody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</vt:vector>
  </TitlesOfParts>
  <Company>Základní škola a mateřská škola Aš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VY_32_INOVACE_08_Přírodověda_ 5.ročník_ 20_Ochrana životního prostředí</dc:title>
  <dc:creator>Martínek Jiří</dc:creator>
  <cp:lastModifiedBy>Martínek Jiří</cp:lastModifiedBy>
  <cp:revision>44</cp:revision>
  <dcterms:created xsi:type="dcterms:W3CDTF">2012-05-04T16:26:40Z</dcterms:created>
  <dcterms:modified xsi:type="dcterms:W3CDTF">2012-05-05T19:45:18Z</dcterms:modified>
</cp:coreProperties>
</file>