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mp3" ContentType="audio/unknown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flv" ContentType="video/unknown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4" r:id="rId2"/>
    <p:sldId id="257" r:id="rId3"/>
    <p:sldId id="259" r:id="rId4"/>
    <p:sldId id="258" r:id="rId5"/>
    <p:sldId id="260" r:id="rId6"/>
    <p:sldId id="261" r:id="rId7"/>
    <p:sldId id="265" r:id="rId8"/>
    <p:sldId id="262" r:id="rId9"/>
    <p:sldId id="267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1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FA1CCE-DE8E-477F-8BDC-86C79DA7F5CD}" type="datetimeFigureOut">
              <a:rPr lang="cs-CZ" smtClean="0"/>
              <a:pPr/>
              <a:t>23.7.2012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C5FD1D-C388-4F89-81F2-388D6E65C0B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88040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23.7.2012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23.7.2012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23.7.2012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23.7.2012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23.7.2012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1.mp3"/><Relationship Id="rId5" Type="http://schemas.openxmlformats.org/officeDocument/2006/relationships/image" Target="../media/image6.png"/><Relationship Id="rId4" Type="http://schemas.microsoft.com/office/2007/relationships/media" Target="../media/media1.mp3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media" Target="../media/media2.flv"/><Relationship Id="rId2" Type="http://schemas.openxmlformats.org/officeDocument/2006/relationships/slideLayout" Target="../slideLayouts/slideLayout2.xml"/><Relationship Id="rId1" Type="http://schemas.openxmlformats.org/officeDocument/2006/relationships/video" Target="NULL" TargetMode="Externa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media" Target="../media/media2.flv"/><Relationship Id="rId2" Type="http://schemas.openxmlformats.org/officeDocument/2006/relationships/slideLayout" Target="../slideLayouts/slideLayout2.xml"/><Relationship Id="rId1" Type="http://schemas.openxmlformats.org/officeDocument/2006/relationships/video" Target="NULL" TargetMode="Externa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efastertimes.com/pop/files/2011/01/beethoven.jpg" TargetMode="External"/><Relationship Id="rId2" Type="http://schemas.openxmlformats.org/officeDocument/2006/relationships/hyperlink" Target="http://i.idnes.cz/08/062/gal/MIA122e58_ALAMY_ANFE10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56044207"/>
              </p:ext>
            </p:extLst>
          </p:nvPr>
        </p:nvGraphicFramePr>
        <p:xfrm>
          <a:off x="683568" y="5229200"/>
          <a:ext cx="7848872" cy="144016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Vývoj </a:t>
                      </a:r>
                      <a:r>
                        <a:rPr lang="cs-CZ" sz="2000" b="1" dirty="0" err="1" smtClean="0">
                          <a:latin typeface="Times New Roman"/>
                          <a:ea typeface="Calibri"/>
                          <a:cs typeface="Times New Roman"/>
                        </a:rPr>
                        <a:t>nonartificiální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 hudby 9.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VY_32_INOVACE_20_Hymna EU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86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Jana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Malá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5479949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Hymna Evropské unie</a:t>
            </a:r>
            <a:endParaRPr lang="cs-CZ" dirty="0"/>
          </a:p>
        </p:txBody>
      </p:sp>
      <p:pic>
        <p:nvPicPr>
          <p:cNvPr id="1026" name="Picture 2" descr="C:\Users\OEM\Desktop\9.r. písně\MIA122e58_ALAMY_ANFE1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829850" y="0"/>
            <a:ext cx="1080369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289304" y="5086785"/>
            <a:ext cx="7854696" cy="1752600"/>
          </a:xfrm>
        </p:spPr>
        <p:txBody>
          <a:bodyPr/>
          <a:lstStyle/>
          <a:p>
            <a:r>
              <a:rPr lang="cs-CZ" dirty="0" smtClean="0"/>
              <a:t>Ludwig van Beethoven</a:t>
            </a:r>
          </a:p>
          <a:p>
            <a:r>
              <a:rPr lang="cs-CZ" dirty="0" smtClean="0"/>
              <a:t>9. symfonie- Óda na radost</a:t>
            </a:r>
          </a:p>
          <a:p>
            <a:r>
              <a:rPr lang="cs-CZ" dirty="0" smtClean="0"/>
              <a:t>Text: Friedrich Schiller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179512" y="2373560"/>
            <a:ext cx="5498642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dirty="0"/>
              <a:t>Hymna Evropské unie</a:t>
            </a:r>
          </a:p>
        </p:txBody>
      </p:sp>
    </p:spTree>
    <p:extLst>
      <p:ext uri="{BB962C8B-B14F-4D97-AF65-F5344CB8AC3E}">
        <p14:creationId xmlns:p14="http://schemas.microsoft.com/office/powerpoint/2010/main" xmlns="" val="31668492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pPr algn="ctr"/>
            <a:r>
              <a:rPr lang="cs-CZ" dirty="0" smtClean="0"/>
              <a:t>Ludwig van Beethoven</a:t>
            </a:r>
            <a:endParaRPr lang="cs-CZ" dirty="0"/>
          </a:p>
        </p:txBody>
      </p:sp>
      <p:pic>
        <p:nvPicPr>
          <p:cNvPr id="7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39752" y="1556792"/>
            <a:ext cx="3817588" cy="476333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3" name="Hymna-EU.mp3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7380312" y="16288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211205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3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Hymna EU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Chvalme radost, dceru ráje,</a:t>
            </a:r>
          </a:p>
          <a:p>
            <a:pPr marL="0" indent="0">
              <a:buNone/>
            </a:pPr>
            <a:r>
              <a:rPr lang="cs-CZ" dirty="0" smtClean="0"/>
              <a:t>Jiskru božskou, krásu krás!</a:t>
            </a:r>
          </a:p>
          <a:p>
            <a:pPr marL="0" indent="0">
              <a:buNone/>
            </a:pPr>
            <a:r>
              <a:rPr lang="cs-CZ" dirty="0" smtClean="0"/>
              <a:t>Radost, plamen svatý chvalme,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ítá v blaha říši nás.</a:t>
            </a:r>
          </a:p>
          <a:p>
            <a:pPr marL="0" indent="0">
              <a:buNone/>
            </a:pPr>
            <a:r>
              <a:rPr lang="cs-CZ" dirty="0" smtClean="0"/>
              <a:t>//: Její kouzlo spojí znovu,</a:t>
            </a:r>
          </a:p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o rozdělil přísný čas;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távají se z lidí bratři,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de radosti hřímá hlas://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6961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Hymny EU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73103"/>
            <a:ext cx="8229600" cy="4389120"/>
          </a:xfrm>
        </p:spPr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23528" y="2136338"/>
            <a:ext cx="8352928" cy="43088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None/>
            </a:pPr>
            <a:endParaRPr lang="cs-CZ" sz="3200" dirty="0">
              <a:solidFill>
                <a:srgbClr val="E6E6E6"/>
              </a:solidFill>
              <a:latin typeface="Arial Black" pitchFamily="34"/>
            </a:endParaRPr>
          </a:p>
          <a:p>
            <a:pPr lvl="0">
              <a:buNone/>
            </a:pPr>
            <a:r>
              <a:rPr lang="cs-CZ" sz="3200" dirty="0">
                <a:solidFill>
                  <a:srgbClr val="000000"/>
                </a:solidFill>
                <a:latin typeface="Arial Black" pitchFamily="34"/>
              </a:rPr>
              <a:t>Richard Nikolaus Graf von </a:t>
            </a:r>
            <a:r>
              <a:rPr lang="cs-CZ" sz="3200" dirty="0" err="1">
                <a:solidFill>
                  <a:srgbClr val="000000"/>
                </a:solidFill>
                <a:latin typeface="Arial Black" pitchFamily="34"/>
              </a:rPr>
              <a:t>Coudenhove-Kalergi</a:t>
            </a:r>
            <a:r>
              <a:rPr lang="cs-CZ" sz="3200" dirty="0">
                <a:solidFill>
                  <a:srgbClr val="000000"/>
                </a:solidFill>
                <a:latin typeface="Arial Black" pitchFamily="34"/>
              </a:rPr>
              <a:t> navrhuje Radě Evropy v roce 1955 Ódu na radost novou evropskou hymnou</a:t>
            </a:r>
          </a:p>
          <a:p>
            <a:pPr lvl="0">
              <a:buNone/>
            </a:pPr>
            <a:endParaRPr lang="cs-CZ" sz="3200" dirty="0">
              <a:solidFill>
                <a:srgbClr val="000000"/>
              </a:solidFill>
              <a:latin typeface="Arial Black" pitchFamily="34"/>
            </a:endParaRPr>
          </a:p>
          <a:p>
            <a:pPr lvl="0">
              <a:buNone/>
            </a:pPr>
            <a:r>
              <a:rPr lang="cs-CZ" sz="3200" dirty="0">
                <a:solidFill>
                  <a:srgbClr val="000000"/>
                </a:solidFill>
                <a:latin typeface="Arial Black" pitchFamily="34"/>
              </a:rPr>
              <a:t>1972 Hymna Rady Evropy</a:t>
            </a:r>
          </a:p>
          <a:p>
            <a:pPr lvl="0">
              <a:buNone/>
            </a:pPr>
            <a:r>
              <a:rPr lang="cs-CZ" sz="3200" dirty="0">
                <a:solidFill>
                  <a:srgbClr val="000000"/>
                </a:solidFill>
                <a:latin typeface="Arial Black" pitchFamily="34"/>
              </a:rPr>
              <a:t>1985 oficiální hymna EU</a:t>
            </a:r>
          </a:p>
          <a:p>
            <a:pPr lvl="0">
              <a:buNone/>
            </a:pPr>
            <a:r>
              <a:rPr lang="cs-CZ" b="1" dirty="0">
                <a:latin typeface="Arial Black" pitchFamily="34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xmlns="" val="9878552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Použití Evropské hymny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sz="2400" b="1" dirty="0"/>
              <a:t>Symbol sjednocené </a:t>
            </a:r>
            <a:r>
              <a:rPr lang="cs-CZ" sz="2400" b="1" dirty="0" smtClean="0"/>
              <a:t>E</a:t>
            </a:r>
            <a:r>
              <a:rPr lang="cs-CZ" sz="2400" b="1" dirty="0" smtClean="0"/>
              <a:t>vropy.</a:t>
            </a:r>
            <a:endParaRPr lang="cs-CZ" sz="2400" b="1" dirty="0"/>
          </a:p>
          <a:p>
            <a:pPr lvl="0">
              <a:buNone/>
            </a:pPr>
            <a:r>
              <a:rPr lang="cs-CZ" sz="2400" b="1" dirty="0"/>
              <a:t>Při podpisech mezinárodních smluv...</a:t>
            </a:r>
          </a:p>
          <a:p>
            <a:pPr lvl="0">
              <a:buNone/>
            </a:pPr>
            <a:r>
              <a:rPr lang="cs-CZ" sz="2400" b="1" dirty="0"/>
              <a:t>Nenahrazuje jednotlivé státní </a:t>
            </a:r>
            <a:r>
              <a:rPr lang="cs-CZ" sz="2400" b="1" dirty="0" smtClean="0"/>
              <a:t>hymny.</a:t>
            </a:r>
            <a:endParaRPr lang="cs-CZ" sz="2400" b="1" dirty="0"/>
          </a:p>
          <a:p>
            <a:pPr lvl="0">
              <a:buNone/>
            </a:pPr>
            <a:r>
              <a:rPr lang="cs-CZ" sz="2400" b="1" dirty="0"/>
              <a:t>Vyjadřuje ideály sjednocené Evropy: svobodu, mír,</a:t>
            </a:r>
          </a:p>
          <a:p>
            <a:pPr lvl="0">
              <a:buNone/>
            </a:pPr>
            <a:r>
              <a:rPr lang="cs-CZ" sz="2400" b="1" dirty="0"/>
              <a:t>a </a:t>
            </a:r>
            <a:r>
              <a:rPr lang="cs-CZ" sz="2400" b="1" dirty="0" smtClean="0"/>
              <a:t>solidaritu.</a:t>
            </a:r>
            <a:endParaRPr lang="cs-CZ" sz="2400" b="1" dirty="0"/>
          </a:p>
          <a:p>
            <a:pPr lvl="0">
              <a:buNone/>
            </a:pPr>
            <a:r>
              <a:rPr lang="cs-CZ" sz="2400" b="1" dirty="0"/>
              <a:t>Instrumentální kompozice se ujal Herbert </a:t>
            </a:r>
            <a:r>
              <a:rPr lang="cs-CZ" sz="2400" b="1" dirty="0" err="1"/>
              <a:t>von</a:t>
            </a:r>
            <a:r>
              <a:rPr lang="cs-CZ" sz="2400" b="1" dirty="0"/>
              <a:t> </a:t>
            </a:r>
            <a:r>
              <a:rPr lang="cs-CZ" sz="2400" b="1" dirty="0" err="1" smtClean="0"/>
              <a:t>Karajan</a:t>
            </a:r>
            <a:r>
              <a:rPr lang="cs-CZ" sz="2400" b="1" dirty="0" smtClean="0"/>
              <a:t>.</a:t>
            </a:r>
            <a:endParaRPr lang="cs-CZ" sz="2400" b="1" dirty="0"/>
          </a:p>
          <a:p>
            <a:pPr lvl="0">
              <a:buNone/>
            </a:pPr>
            <a:r>
              <a:rPr lang="cs-CZ" sz="2400" b="1" dirty="0"/>
              <a:t>Navrhl tři instrumentální verze</a:t>
            </a:r>
            <a:r>
              <a:rPr lang="cs-CZ" sz="2400" b="1" dirty="0" smtClean="0"/>
              <a:t>: pro </a:t>
            </a:r>
            <a:r>
              <a:rPr lang="cs-CZ" sz="2400" b="1" dirty="0"/>
              <a:t>klavír, </a:t>
            </a:r>
            <a:r>
              <a:rPr lang="cs-CZ" sz="2400" b="1" dirty="0" smtClean="0"/>
              <a:t>dechové nástroje </a:t>
            </a:r>
            <a:r>
              <a:rPr lang="cs-CZ" sz="2400" b="1" dirty="0" smtClean="0"/>
              <a:t>a pro </a:t>
            </a:r>
            <a:r>
              <a:rPr lang="cs-CZ" sz="2400" b="1" dirty="0"/>
              <a:t>orchestr.</a:t>
            </a:r>
          </a:p>
          <a:p>
            <a:pPr lvl="0">
              <a:buNone/>
            </a:pPr>
            <a:endParaRPr lang="cs-CZ" sz="2400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110707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 jaké symfonie je hymna EU?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Osudová</a:t>
            </a:r>
          </a:p>
          <a:p>
            <a:r>
              <a:rPr lang="cs-CZ" dirty="0" smtClean="0"/>
              <a:t>Z Nového světa</a:t>
            </a:r>
          </a:p>
          <a:p>
            <a:r>
              <a:rPr lang="cs-CZ" dirty="0" smtClean="0"/>
              <a:t>Patetická</a:t>
            </a:r>
          </a:p>
          <a:p>
            <a:r>
              <a:rPr lang="cs-CZ" dirty="0" smtClean="0"/>
              <a:t>Óda na radost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551362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život s Beethovenem2.flv">
            <a:hlinkClick r:id="" action="ppaction://media"/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xmlns="" r:embed="rId3">
                  <p14:trim st="134535.936" end="374537"/>
                </p14:media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-684584" y="-4568"/>
            <a:ext cx="10392071" cy="692804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38719148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život s Beethovenem2.flv">
            <a:hlinkClick r:id="" action="ppaction://media"/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xmlns="" r:embed="rId3">
                  <p14:trim st="540236.4928"/>
                </p14:media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-396552" y="0"/>
            <a:ext cx="10051471" cy="6700068"/>
          </a:xfrm>
        </p:spPr>
      </p:pic>
    </p:spTree>
    <p:extLst>
      <p:ext uri="{BB962C8B-B14F-4D97-AF65-F5344CB8AC3E}">
        <p14:creationId xmlns:p14="http://schemas.microsoft.com/office/powerpoint/2010/main" xmlns="" val="23247290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i.idnes.cz/08/062/gal/MIA122e58_ALAMY_ANFE10.jpg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www.thefastertimes.com/pop/files/2011/01/beethoven.jpg</a:t>
            </a:r>
            <a:endParaRPr lang="cs-CZ" dirty="0" smtClean="0"/>
          </a:p>
          <a:p>
            <a:r>
              <a:rPr lang="cs-CZ" dirty="0"/>
              <a:t>http://www.youtube.com/watch?v=7mtGA_wXhK4&amp;feature=related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300851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898</TotalTime>
  <Words>195</Words>
  <Application>Microsoft Office PowerPoint</Application>
  <PresentationFormat>Předvádění na obrazovce (4:3)</PresentationFormat>
  <Paragraphs>47</Paragraphs>
  <Slides>10</Slides>
  <Notes>0</Notes>
  <HiddenSlides>0</HiddenSlides>
  <MMClips>3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Snímek 1</vt:lpstr>
      <vt:lpstr>Hymna Evropské unie</vt:lpstr>
      <vt:lpstr>Ludwig van Beethoven</vt:lpstr>
      <vt:lpstr>Hymna EU</vt:lpstr>
      <vt:lpstr>Historie Hymny EU</vt:lpstr>
      <vt:lpstr>Použití Evropské hymny</vt:lpstr>
      <vt:lpstr>Z jaké symfonie je hymna EU?</vt:lpstr>
      <vt:lpstr>Snímek 8</vt:lpstr>
      <vt:lpstr>Snímek 9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OEM; Jana Malá</dc:creator>
  <cp:lastModifiedBy>Vaše jméno</cp:lastModifiedBy>
  <cp:revision>18</cp:revision>
  <dcterms:created xsi:type="dcterms:W3CDTF">2011-04-18T13:25:26Z</dcterms:created>
  <dcterms:modified xsi:type="dcterms:W3CDTF">2012-07-23T19:05:32Z</dcterms:modified>
</cp:coreProperties>
</file>