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3" r:id="rId2"/>
    <p:sldId id="257" r:id="rId3"/>
    <p:sldId id="265" r:id="rId4"/>
    <p:sldId id="260" r:id="rId5"/>
    <p:sldId id="266" r:id="rId6"/>
    <p:sldId id="261" r:id="rId7"/>
    <p:sldId id="267" r:id="rId8"/>
    <p:sldId id="259" r:id="rId9"/>
    <p:sldId id="272" r:id="rId10"/>
    <p:sldId id="269" r:id="rId11"/>
    <p:sldId id="270" r:id="rId12"/>
    <p:sldId id="271" r:id="rId13"/>
    <p:sldId id="26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4676" autoAdjust="0"/>
  </p:normalViewPr>
  <p:slideViewPr>
    <p:cSldViewPr>
      <p:cViewPr>
        <p:scale>
          <a:sx n="70" d="100"/>
          <a:sy n="70" d="100"/>
        </p:scale>
        <p:origin x="-42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60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5E44240-C5F3-4821-AD82-689F2F6CB09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CE160CCE-B77B-492E-9521-BF701B03FD4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35FC9BF-AFE6-4D19-BE85-A7769FD5C0B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0A6A7A-D857-45EC-9B57-A61FFEB527B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34E535A-6109-4639-8AE0-64186EAD26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7F041A4D-2B26-41A4-BB7D-BE3D9015241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6403196-572A-46A3-BF6E-12E95254E7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8476E4C-AD5E-45B2-8C51-EF0F1C0B2F1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660C02AD-DCD2-42A9-8F4C-B23486C4B09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6DAB64-5052-41A1-B45D-5111A9B6027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A0E1EFCB-9AC9-4559-8C6F-70EA4442A41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A1CFB08-86EA-4FB9-8A56-D6EB76BCE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istoryofinformation.com/index.php?category=Music" TargetMode="External"/><Relationship Id="rId3" Type="http://schemas.openxmlformats.org/officeDocument/2006/relationships/hyperlink" Target="http://svata-hora.cz/varhany/jak_se_stavi/varhany_v_historii.php" TargetMode="External"/><Relationship Id="rId7" Type="http://schemas.openxmlformats.org/officeDocument/2006/relationships/hyperlink" Target="http://donrathjr.com/composers-overview-music-history/" TargetMode="External"/><Relationship Id="rId2" Type="http://schemas.openxmlformats.org/officeDocument/2006/relationships/hyperlink" Target="http://side4you.blogspot.com/2009/10/hudebni-notace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Music_of_ancient_Greece" TargetMode="External"/><Relationship Id="rId5" Type="http://schemas.openxmlformats.org/officeDocument/2006/relationships/hyperlink" Target="http://www.old.kithara.greek.snn.gr/photo.html" TargetMode="External"/><Relationship Id="rId10" Type="http://schemas.openxmlformats.org/officeDocument/2006/relationships/hyperlink" Target="http://filosofie.mysteria.cz/pythagoras.htm" TargetMode="External"/><Relationship Id="rId4" Type="http://schemas.openxmlformats.org/officeDocument/2006/relationships/hyperlink" Target="http://www.britannica.com.sg/music/aulos-356140.html" TargetMode="External"/><Relationship Id="rId9" Type="http://schemas.openxmlformats.org/officeDocument/2006/relationships/hyperlink" Target="http://jessjessjess.blog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765167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artificiální hudby 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VY_32_INOVACE_05_Hudba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 období antiky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63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51946"/>
            <a:ext cx="216024" cy="120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cs-CZ" sz="6000" dirty="0">
                <a:latin typeface="Jokerman" pitchFamily="82" charset="0"/>
              </a:rPr>
              <a:t>Hudba</a:t>
            </a:r>
            <a:r>
              <a:rPr lang="cs-CZ" sz="6000" dirty="0" smtClean="0">
                <a:latin typeface="Jokerman" pitchFamily="82" charset="0"/>
              </a:rPr>
              <a:t> v období antiky  </a:t>
            </a:r>
            <a:r>
              <a:rPr lang="cs-CZ" sz="6600" dirty="0" smtClean="0">
                <a:latin typeface="Jokerman" pitchFamily="82" charset="0"/>
              </a:rPr>
              <a:t/>
            </a:r>
            <a:br>
              <a:rPr lang="cs-CZ" sz="6600" dirty="0" smtClean="0">
                <a:latin typeface="Jokerman" pitchFamily="82" charset="0"/>
              </a:rPr>
            </a:br>
            <a:r>
              <a:rPr lang="cs-CZ" sz="4000" dirty="0" smtClean="0">
                <a:latin typeface="Jokerman" pitchFamily="82" charset="0"/>
              </a:rPr>
              <a:t>4. tis .</a:t>
            </a:r>
            <a:r>
              <a:rPr lang="cs-CZ" sz="4000" dirty="0" err="1" smtClean="0">
                <a:latin typeface="Jokerman" pitchFamily="82" charset="0"/>
              </a:rPr>
              <a:t>pr</a:t>
            </a:r>
            <a:r>
              <a:rPr lang="cs-CZ" sz="4000" dirty="0" smtClean="0">
                <a:latin typeface="Jokerman" pitchFamily="82" charset="0"/>
              </a:rPr>
              <a:t>. n. l.-5. st. n. l.</a:t>
            </a:r>
            <a:endParaRPr lang="cs-CZ" sz="4000" dirty="0">
              <a:latin typeface="Jokerman" pitchFamily="82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2708920"/>
            <a:ext cx="8062765" cy="3933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>
                <a:latin typeface="Jokerman" pitchFamily="82" charset="0"/>
              </a:rPr>
              <a:t>R</a:t>
            </a:r>
            <a:r>
              <a:rPr lang="cs-CZ" dirty="0" err="1" smtClean="0">
                <a:latin typeface="Jokerman" pitchFamily="82" charset="0"/>
              </a:rPr>
              <a:t>ecko</a:t>
            </a:r>
            <a:endParaRPr lang="cs-CZ" dirty="0">
              <a:latin typeface="Jokerm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Hudba měla významné postavení</a:t>
            </a:r>
          </a:p>
          <a:p>
            <a:r>
              <a:rPr lang="cs-CZ" dirty="0" smtClean="0"/>
              <a:t>Věřilo se, že hudba je </a:t>
            </a:r>
            <a:r>
              <a:rPr lang="cs-CZ" b="1" dirty="0" smtClean="0"/>
              <a:t>schopna převychovat</a:t>
            </a:r>
            <a:r>
              <a:rPr lang="cs-CZ" dirty="0" smtClean="0"/>
              <a:t>, umravňovat a                                                        </a:t>
            </a:r>
            <a:r>
              <a:rPr lang="cs-CZ" b="1" dirty="0" smtClean="0"/>
              <a:t>formovat člověka</a:t>
            </a:r>
          </a:p>
          <a:p>
            <a:r>
              <a:rPr lang="cs-CZ" dirty="0" smtClean="0"/>
              <a:t>Pěstoval se </a:t>
            </a:r>
            <a:r>
              <a:rPr lang="cs-CZ" b="1" dirty="0" smtClean="0"/>
              <a:t>sborový                                                              i sólový zpěv-                                                             </a:t>
            </a:r>
            <a:r>
              <a:rPr lang="cs-CZ" dirty="0" smtClean="0"/>
              <a:t>zpěvně se přednášely                                            hrdinské básně např.                                                   </a:t>
            </a:r>
            <a:r>
              <a:rPr lang="cs-CZ" dirty="0" err="1" smtClean="0"/>
              <a:t>Illias</a:t>
            </a:r>
            <a:r>
              <a:rPr lang="cs-CZ" dirty="0" smtClean="0"/>
              <a:t> a Odyssea </a:t>
            </a:r>
            <a:r>
              <a:rPr lang="cs-CZ" sz="1600" dirty="0" smtClean="0"/>
              <a:t>(Homér)</a:t>
            </a:r>
            <a:endParaRPr lang="cs-CZ" dirty="0" smtClean="0"/>
          </a:p>
          <a:p>
            <a:r>
              <a:rPr lang="cs-CZ" b="1" dirty="0" smtClean="0"/>
              <a:t>Kithara, lyra, aulos</a:t>
            </a:r>
          </a:p>
          <a:p>
            <a:r>
              <a:rPr lang="cs-CZ" b="1" dirty="0" smtClean="0"/>
              <a:t>Vodní varhany</a:t>
            </a:r>
            <a:endParaRPr lang="cs-CZ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420888"/>
            <a:ext cx="3810000" cy="37465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501680" y="6167387"/>
            <a:ext cx="2520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Apollo a černý pták</a:t>
            </a:r>
            <a:endParaRPr lang="cs-CZ" sz="12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716" y="376661"/>
            <a:ext cx="144016" cy="8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07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cs-CZ" b="1" dirty="0">
                <a:latin typeface="Jokerman" pitchFamily="82" charset="0"/>
              </a:rPr>
              <a:t>K</a:t>
            </a:r>
            <a:r>
              <a:rPr lang="cs-CZ" b="1" dirty="0" smtClean="0">
                <a:latin typeface="Jokerman" pitchFamily="82" charset="0"/>
              </a:rPr>
              <a:t>ithara</a:t>
            </a:r>
            <a:r>
              <a:rPr lang="cs-CZ" dirty="0" smtClean="0"/>
              <a:t> </a:t>
            </a:r>
            <a:r>
              <a:rPr lang="cs-CZ" dirty="0"/>
              <a:t>= hudební symbol klasického </a:t>
            </a:r>
            <a:r>
              <a:rPr lang="cs-CZ" dirty="0" smtClean="0"/>
              <a:t>Řecka</a:t>
            </a:r>
            <a:r>
              <a:rPr lang="cs-CZ" dirty="0"/>
              <a:t/>
            </a:r>
            <a:br>
              <a:rPr lang="cs-CZ" dirty="0"/>
            </a:br>
            <a:r>
              <a:rPr lang="cs-CZ" dirty="0" err="1"/>
              <a:t>kitharisté</a:t>
            </a:r>
            <a:r>
              <a:rPr lang="cs-CZ" dirty="0"/>
              <a:t> dosáhli </a:t>
            </a:r>
            <a:r>
              <a:rPr lang="cs-CZ" dirty="0" err="1"/>
              <a:t>spol.výsad</a:t>
            </a:r>
            <a:endParaRPr lang="cs-CZ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400" dirty="0" smtClean="0"/>
              <a:t>hudba nedílnou součástí tragédie a poezie – </a:t>
            </a:r>
            <a:r>
              <a:rPr lang="cs-CZ" sz="2400" dirty="0" err="1" smtClean="0"/>
              <a:t>kitharisté</a:t>
            </a:r>
            <a:r>
              <a:rPr lang="cs-CZ" sz="2400" dirty="0" smtClean="0"/>
              <a:t> a hráči na aulos (</a:t>
            </a:r>
            <a:r>
              <a:rPr lang="cs-CZ" sz="2400" dirty="0" err="1" smtClean="0"/>
              <a:t>aerofon</a:t>
            </a:r>
            <a:r>
              <a:rPr lang="cs-CZ" sz="2400" dirty="0" smtClean="0"/>
              <a:t> s dvojitým plátkem); měření kroku, zdůraznění důležité pasáže, držení těla ve výrazovém postoji</a:t>
            </a:r>
          </a:p>
          <a:p>
            <a:pPr lvl="1">
              <a:lnSpc>
                <a:spcPct val="90000"/>
              </a:lnSpc>
            </a:pPr>
            <a:r>
              <a:rPr lang="cs-CZ" sz="2100" dirty="0" smtClean="0"/>
              <a:t>pěvci interpretovali nomy = </a:t>
            </a:r>
            <a:r>
              <a:rPr lang="cs-CZ" sz="2100" dirty="0" err="1" smtClean="0"/>
              <a:t>pův</a:t>
            </a:r>
            <a:r>
              <a:rPr lang="cs-CZ" sz="2100" dirty="0" smtClean="0"/>
              <a:t>. lidové skladby upravované a dovedené postupně k vytříbenosti – jejich forma dovolovala improvizaci a krátké sólové </a:t>
            </a:r>
            <a:r>
              <a:rPr lang="cs-CZ" sz="2100" dirty="0" err="1" smtClean="0"/>
              <a:t>kitharové</a:t>
            </a:r>
            <a:r>
              <a:rPr lang="cs-CZ" sz="2100" dirty="0" smtClean="0"/>
              <a:t> vstupy.</a:t>
            </a: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423369"/>
            <a:ext cx="3630257" cy="4846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ovéPole 1"/>
          <p:cNvSpPr txBox="1"/>
          <p:nvPr/>
        </p:nvSpPr>
        <p:spPr>
          <a:xfrm>
            <a:off x="7573185" y="5787884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kithara</a:t>
            </a:r>
            <a:endParaRPr lang="cs-CZ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157192"/>
            <a:ext cx="5867400" cy="1368152"/>
          </a:xfrm>
        </p:spPr>
        <p:txBody>
          <a:bodyPr/>
          <a:lstStyle/>
          <a:p>
            <a:r>
              <a:rPr lang="cs-CZ" sz="2000" dirty="0" smtClean="0"/>
              <a:t>Dokud živ, tvář měj jasnou, smutku výhost dej. Života krátký jest jen běh, nakonec vezme čas zpět dar svůj.</a:t>
            </a:r>
            <a:endParaRPr lang="cs-CZ" sz="2000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Nejstarší dochovaná hudební památka s notací.</a:t>
            </a:r>
          </a:p>
          <a:p>
            <a:r>
              <a:rPr lang="cs-CZ" sz="2400" dirty="0" smtClean="0"/>
              <a:t>Zápis je vytesán do </a:t>
            </a:r>
            <a:r>
              <a:rPr lang="cs-CZ" sz="2400" dirty="0" err="1" smtClean="0"/>
              <a:t>Seikilova</a:t>
            </a:r>
            <a:r>
              <a:rPr lang="cs-CZ" sz="2400" dirty="0" smtClean="0"/>
              <a:t> náhrobku.</a:t>
            </a:r>
          </a:p>
          <a:p>
            <a:r>
              <a:rPr lang="cs-CZ" sz="2400" dirty="0" smtClean="0"/>
              <a:t>Tóny jsou označeny písmeny iónské abecedy.</a:t>
            </a:r>
            <a:endParaRPr lang="cs-CZ" sz="2400" dirty="0"/>
          </a:p>
        </p:txBody>
      </p:sp>
      <p:pic>
        <p:nvPicPr>
          <p:cNvPr id="6" name="05 Seikilova píseň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07704" y="5550768"/>
            <a:ext cx="609600" cy="6096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620687"/>
            <a:ext cx="4758657" cy="4329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870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3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76660"/>
            <a:ext cx="163654" cy="100011"/>
          </a:xfrm>
          <a:prstGeom prst="rect">
            <a:avLst/>
          </a:prstGeo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err="1">
                <a:latin typeface="Jokerman" pitchFamily="82" charset="0"/>
              </a:rPr>
              <a:t>R</a:t>
            </a:r>
            <a:r>
              <a:rPr lang="cs-CZ" dirty="0" err="1" smtClean="0">
                <a:latin typeface="Jokerman" pitchFamily="82" charset="0"/>
              </a:rPr>
              <a:t>ím</a:t>
            </a:r>
            <a:endParaRPr lang="cs-CZ" dirty="0" smtClean="0">
              <a:latin typeface="Jokerman" pitchFamily="82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07504" y="1527048"/>
            <a:ext cx="8698168" cy="4572000"/>
          </a:xfrm>
        </p:spPr>
        <p:txBody>
          <a:bodyPr/>
          <a:lstStyle/>
          <a:p>
            <a:pPr eaLnBrk="1" hangingPunct="1"/>
            <a:r>
              <a:rPr lang="cs-CZ" dirty="0" smtClean="0"/>
              <a:t>Všechny </a:t>
            </a:r>
            <a:r>
              <a:rPr lang="cs-CZ" b="1" dirty="0" smtClean="0"/>
              <a:t>hudební zvyklosti Řecka byly převzaty a uchovány Římem.</a:t>
            </a:r>
          </a:p>
          <a:p>
            <a:pPr eaLnBrk="1" hangingPunct="1"/>
            <a:r>
              <a:rPr lang="cs-CZ" dirty="0" smtClean="0"/>
              <a:t>Také sólový a                                                                 sborový zpěv.</a:t>
            </a:r>
          </a:p>
          <a:p>
            <a:pPr eaLnBrk="1" hangingPunct="1"/>
            <a:r>
              <a:rPr lang="cs-CZ" b="1" dirty="0" smtClean="0"/>
              <a:t>Uplatnění hudby                                                                       v pantomimě</a:t>
            </a:r>
            <a:r>
              <a:rPr lang="cs-CZ" dirty="0" smtClean="0"/>
              <a:t>. 	</a:t>
            </a:r>
          </a:p>
          <a:p>
            <a:pPr eaLnBrk="1" hangingPunct="1"/>
            <a:r>
              <a:rPr lang="cs-CZ" b="1" dirty="0" smtClean="0"/>
              <a:t>Při hrách v cirku                                                               </a:t>
            </a:r>
            <a:r>
              <a:rPr lang="cs-CZ" dirty="0" smtClean="0"/>
              <a:t>zněla hlučná hudba                                                              pro vyburcování                                                         bojovníků i diváků. 					                                                 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343" y="2478204"/>
            <a:ext cx="5060405" cy="3672408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4283968" y="6133946"/>
            <a:ext cx="4610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Vodní varhany na byzancké mozaice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Jokerman" pitchFamily="82" charset="0"/>
              </a:rPr>
              <a:t>Úpadek </a:t>
            </a:r>
            <a:r>
              <a:rPr lang="cs-CZ" dirty="0" err="1" smtClean="0">
                <a:latin typeface="Jokerman" pitchFamily="82" charset="0"/>
              </a:rPr>
              <a:t>rímského</a:t>
            </a:r>
            <a:r>
              <a:rPr lang="cs-CZ" dirty="0" smtClean="0">
                <a:latin typeface="Jokerman" pitchFamily="82" charset="0"/>
              </a:rPr>
              <a:t> impéria</a:t>
            </a:r>
            <a:endParaRPr lang="cs-CZ" dirty="0">
              <a:latin typeface="Jokerman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88840"/>
            <a:ext cx="5471443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ástupný symbol pro obsah 5"/>
          <p:cNvSpPr>
            <a:spLocks noGrp="1"/>
          </p:cNvSpPr>
          <p:nvPr>
            <p:ph sz="half" idx="4294967295"/>
          </p:nvPr>
        </p:nvSpPr>
        <p:spPr>
          <a:xfrm>
            <a:off x="5292080" y="1371600"/>
            <a:ext cx="3851920" cy="4681538"/>
          </a:xfrm>
        </p:spPr>
        <p:txBody>
          <a:bodyPr>
            <a:normAutofit fontScale="92500"/>
          </a:bodyPr>
          <a:lstStyle/>
          <a:p>
            <a:r>
              <a:rPr lang="cs-CZ" dirty="0"/>
              <a:t>V době úpadku hudba ztrácela své vznešené postavení a </a:t>
            </a:r>
            <a:r>
              <a:rPr lang="cs-CZ" b="1" dirty="0" smtClean="0"/>
              <a:t>z </a:t>
            </a:r>
            <a:r>
              <a:rPr lang="cs-CZ" b="1" dirty="0"/>
              <a:t>hudebníků se stávali bezprávní tuláci</a:t>
            </a:r>
          </a:p>
          <a:p>
            <a:pPr lvl="1"/>
            <a:r>
              <a:rPr lang="cs-CZ" dirty="0"/>
              <a:t>Petronius: </a:t>
            </a:r>
            <a:r>
              <a:rPr lang="cs-CZ" dirty="0" err="1"/>
              <a:t>Satirikon</a:t>
            </a:r>
            <a:r>
              <a:rPr lang="cs-CZ" dirty="0"/>
              <a:t> – s krutou sžíravostí zde líčí </a:t>
            </a:r>
            <a:r>
              <a:rPr lang="cs-CZ" dirty="0" err="1"/>
              <a:t>kitharisty</a:t>
            </a:r>
            <a:r>
              <a:rPr lang="cs-CZ" dirty="0">
                <a:sym typeface="Symbol" pitchFamily="18" charset="2"/>
              </a:rPr>
              <a:t> a </a:t>
            </a:r>
            <a:r>
              <a:rPr lang="cs-CZ" dirty="0"/>
              <a:t>úpadek hudby </a:t>
            </a:r>
          </a:p>
          <a:p>
            <a:pPr lvl="1"/>
            <a:r>
              <a:rPr lang="cs-CZ" dirty="0"/>
              <a:t> </a:t>
            </a:r>
            <a:r>
              <a:rPr lang="cs-CZ" dirty="0" smtClean="0"/>
              <a:t>alexandrijští </a:t>
            </a:r>
            <a:r>
              <a:rPr lang="cs-CZ" dirty="0"/>
              <a:t>teoretikové (</a:t>
            </a:r>
            <a:r>
              <a:rPr lang="cs-CZ" dirty="0" err="1"/>
              <a:t>Nikomachos</a:t>
            </a:r>
            <a:r>
              <a:rPr lang="cs-CZ" dirty="0"/>
              <a:t>, </a:t>
            </a:r>
            <a:r>
              <a:rPr lang="cs-CZ" dirty="0" err="1"/>
              <a:t>Athénaios</a:t>
            </a:r>
            <a:r>
              <a:rPr lang="cs-CZ" dirty="0"/>
              <a:t>) vyzdvihovali původní význam hudby v Řecku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32121"/>
            <a:ext cx="144016" cy="8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1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76600" y="5029200"/>
            <a:ext cx="6768008" cy="1219200"/>
          </a:xfrm>
        </p:spPr>
        <p:txBody>
          <a:bodyPr/>
          <a:lstStyle/>
          <a:p>
            <a:pPr eaLnBrk="1" hangingPunct="1"/>
            <a:r>
              <a:rPr lang="cs-CZ" dirty="0" smtClean="0"/>
              <a:t> </a:t>
            </a:r>
            <a:r>
              <a:rPr lang="cs-CZ" dirty="0" smtClean="0">
                <a:latin typeface="Jokerman" pitchFamily="82" charset="0"/>
              </a:rPr>
              <a:t>Hudební nástroje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260648"/>
            <a:ext cx="3347864" cy="648072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dechové: flétny </a:t>
            </a:r>
            <a:r>
              <a:rPr lang="cs-CZ" sz="2400" dirty="0" smtClean="0"/>
              <a:t>(</a:t>
            </a:r>
            <a:r>
              <a:rPr lang="cs-CZ" sz="2400" dirty="0" err="1" smtClean="0"/>
              <a:t>tigtigi</a:t>
            </a:r>
            <a:r>
              <a:rPr lang="cs-CZ" sz="2400" dirty="0" smtClean="0"/>
              <a:t>) a </a:t>
            </a:r>
            <a:r>
              <a:rPr lang="cs-CZ" sz="2400" b="1" dirty="0" smtClean="0"/>
              <a:t>hoboje</a:t>
            </a:r>
            <a:r>
              <a:rPr lang="cs-CZ" sz="2400" dirty="0" smtClean="0"/>
              <a:t> (</a:t>
            </a:r>
            <a:r>
              <a:rPr lang="cs-CZ" sz="2400" dirty="0" err="1" smtClean="0"/>
              <a:t>abub</a:t>
            </a:r>
            <a:r>
              <a:rPr lang="cs-CZ" sz="2400" dirty="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 strunné </a:t>
            </a:r>
            <a:r>
              <a:rPr lang="cs-CZ" sz="2400" dirty="0" smtClean="0"/>
              <a:t>(= </a:t>
            </a:r>
            <a:r>
              <a:rPr lang="cs-CZ" sz="2400" dirty="0" err="1" smtClean="0"/>
              <a:t>chordofony</a:t>
            </a:r>
            <a:r>
              <a:rPr lang="cs-CZ" sz="2400" dirty="0" smtClean="0"/>
              <a:t>):</a:t>
            </a:r>
            <a:r>
              <a:rPr lang="cs-CZ" sz="2400" b="1" dirty="0" smtClean="0"/>
              <a:t> lyry </a:t>
            </a:r>
            <a:r>
              <a:rPr lang="cs-CZ" sz="2400" dirty="0" smtClean="0"/>
              <a:t>(</a:t>
            </a:r>
            <a:r>
              <a:rPr lang="cs-CZ" sz="2400" dirty="0" err="1" smtClean="0"/>
              <a:t>algar</a:t>
            </a:r>
            <a:r>
              <a:rPr lang="cs-CZ" sz="2400" dirty="0" smtClean="0"/>
              <a:t>) a </a:t>
            </a:r>
            <a:r>
              <a:rPr lang="cs-CZ" sz="2400" b="1" dirty="0" smtClean="0"/>
              <a:t>malé horizontální harfy </a:t>
            </a:r>
            <a:r>
              <a:rPr lang="cs-CZ" sz="2400" dirty="0" smtClean="0"/>
              <a:t>(</a:t>
            </a:r>
            <a:r>
              <a:rPr lang="cs-CZ" sz="2400" dirty="0" err="1" smtClean="0"/>
              <a:t>zagsal</a:t>
            </a:r>
            <a:r>
              <a:rPr lang="cs-CZ" sz="2400" dirty="0" smtClean="0"/>
              <a:t>) – hrobky v Uru (2500 př.Kr.)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 bicí: velký buben </a:t>
            </a:r>
            <a:r>
              <a:rPr lang="cs-CZ" sz="2400" dirty="0" smtClean="0"/>
              <a:t>(</a:t>
            </a:r>
            <a:r>
              <a:rPr lang="cs-CZ" sz="2400" dirty="0" err="1" smtClean="0"/>
              <a:t>balag</a:t>
            </a:r>
            <a:r>
              <a:rPr lang="cs-CZ" sz="2400" dirty="0" smtClean="0"/>
              <a:t>), </a:t>
            </a:r>
            <a:r>
              <a:rPr lang="cs-CZ" sz="2400" b="1" dirty="0" smtClean="0"/>
              <a:t>kotlíky</a:t>
            </a:r>
            <a:r>
              <a:rPr lang="cs-CZ" sz="2400" dirty="0" smtClean="0"/>
              <a:t> (</a:t>
            </a:r>
            <a:r>
              <a:rPr lang="cs-CZ" sz="2400" dirty="0" err="1" smtClean="0"/>
              <a:t>liris</a:t>
            </a:r>
            <a:r>
              <a:rPr lang="cs-CZ" sz="2400" dirty="0" smtClean="0"/>
              <a:t> a </a:t>
            </a:r>
            <a:r>
              <a:rPr lang="cs-CZ" sz="2400" dirty="0" err="1" smtClean="0"/>
              <a:t>ub</a:t>
            </a:r>
            <a:r>
              <a:rPr lang="cs-CZ" sz="2400" dirty="0" smtClean="0"/>
              <a:t>), </a:t>
            </a:r>
            <a:r>
              <a:rPr lang="cs-CZ" sz="2400" b="1" dirty="0" smtClean="0"/>
              <a:t>kastaněty</a:t>
            </a:r>
            <a:r>
              <a:rPr lang="cs-CZ" sz="2400" dirty="0" smtClean="0"/>
              <a:t> a </a:t>
            </a:r>
            <a:r>
              <a:rPr lang="cs-CZ" sz="2400" b="1" dirty="0" smtClean="0"/>
              <a:t>sistra</a:t>
            </a:r>
            <a:r>
              <a:rPr lang="cs-CZ" sz="2400" dirty="0" smtClean="0"/>
              <a:t>, později </a:t>
            </a:r>
            <a:r>
              <a:rPr lang="cs-CZ" sz="2400" b="1" dirty="0" err="1" smtClean="0"/>
              <a:t>cymbalon</a:t>
            </a:r>
            <a:r>
              <a:rPr lang="cs-CZ" sz="2400" b="1" dirty="0" smtClean="0"/>
              <a:t> </a:t>
            </a:r>
            <a:r>
              <a:rPr lang="cs-CZ" sz="2400" dirty="0" smtClean="0"/>
              <a:t>i</a:t>
            </a:r>
            <a:r>
              <a:rPr lang="cs-CZ" sz="2400" b="1" dirty="0" smtClean="0"/>
              <a:t> zvonky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76671"/>
            <a:ext cx="5314190" cy="524426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267744" y="537321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Starověké </a:t>
            </a:r>
            <a:r>
              <a:rPr lang="cs-CZ" sz="1200" dirty="0"/>
              <a:t>Ř</a:t>
            </a:r>
            <a:r>
              <a:rPr lang="cs-CZ" sz="1200" dirty="0" smtClean="0"/>
              <a:t>ecko: Hráč na aulos a tanečnice s klapačkami</a:t>
            </a:r>
            <a:endParaRPr lang="cs-CZ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902990"/>
            <a:ext cx="5003584" cy="5675362"/>
          </a:xfrm>
          <a:prstGeom prst="rect">
            <a:avLst/>
          </a:prstGeom>
        </p:spPr>
      </p:pic>
      <p:sp>
        <p:nvSpPr>
          <p:cNvPr id="4" name="Zástupný symbol pro text 3"/>
          <p:cNvSpPr>
            <a:spLocks noGrp="1"/>
          </p:cNvSpPr>
          <p:nvPr>
            <p:ph type="body" idx="4294967295"/>
          </p:nvPr>
        </p:nvSpPr>
        <p:spPr>
          <a:xfrm>
            <a:off x="179512" y="260648"/>
            <a:ext cx="2362200" cy="5801147"/>
          </a:xfrm>
        </p:spPr>
        <p:txBody>
          <a:bodyPr>
            <a:normAutofit fontScale="47500" lnSpcReduction="20000"/>
          </a:bodyPr>
          <a:lstStyle/>
          <a:p>
            <a:r>
              <a:rPr lang="cs-CZ" b="1" dirty="0" smtClean="0"/>
              <a:t>. </a:t>
            </a:r>
            <a:r>
              <a:rPr lang="cs-CZ" b="1" dirty="0"/>
              <a:t>Harmonie světa - Pythagoras byl první, který svět nazval "kosmem" - spočívá v tom, že je v něm vše uspořádáno podle číselných vztahů. Důkazem toho je pro Pythagora hudba. Zdá se, že byl první, kdo za harmonickým souzvukem tónů a za intervaly stupnic objevil číselné vztahy, nikoliv ovšem mezi kmitočty, ale mezi délkami znějících strun. Hudební harmonii Pythagoras nalézá i ve stavbě vesmíru. Tak jako těleso v pohybu vydává zvuk, který závisí na velikosti tělesa a rychlosti pohybu, tak i nebeská tělesa, když probíhají svou drahou, vyvolávají nepřetržitě znějící "hudbu sfér", kterou my ovšem neslyšíme.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60648"/>
            <a:ext cx="2390775" cy="28575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7740352" y="3154551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Pythagoras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9278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592685"/>
            <a:ext cx="144016" cy="8801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534400" cy="758952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Jokerman" pitchFamily="82" charset="0"/>
              </a:rPr>
              <a:t>Kde byla nalezena slova </a:t>
            </a:r>
            <a:r>
              <a:rPr lang="cs-CZ" sz="3200" dirty="0" err="1" smtClean="0">
                <a:latin typeface="Jokerman" pitchFamily="82" charset="0"/>
              </a:rPr>
              <a:t>Seikilovy</a:t>
            </a:r>
            <a:r>
              <a:rPr lang="cs-CZ" sz="3200" dirty="0" smtClean="0">
                <a:latin typeface="Jokerman" pitchFamily="82" charset="0"/>
              </a:rPr>
              <a:t> </a:t>
            </a:r>
            <a:r>
              <a:rPr lang="cs-CZ" sz="3200" dirty="0" err="1" smtClean="0">
                <a:latin typeface="Jokerman" pitchFamily="82" charset="0"/>
              </a:rPr>
              <a:t>písne</a:t>
            </a:r>
            <a:r>
              <a:rPr lang="cs-CZ" sz="3200" dirty="0" smtClean="0">
                <a:latin typeface="Jokerman" pitchFamily="82" charset="0"/>
              </a:rPr>
              <a:t>?</a:t>
            </a:r>
            <a:endParaRPr lang="cs-CZ" sz="3200" dirty="0">
              <a:latin typeface="Jokerman" pitchFamily="82" charset="0"/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043608" y="2060848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Jokerman" pitchFamily="82" charset="0"/>
              </a:rPr>
              <a:t>Na </a:t>
            </a:r>
          </a:p>
          <a:p>
            <a:r>
              <a:rPr lang="cs-CZ" sz="4000" dirty="0" err="1" smtClean="0">
                <a:latin typeface="Jokerman" pitchFamily="82" charset="0"/>
              </a:rPr>
              <a:t>papirusu</a:t>
            </a:r>
            <a:endParaRPr lang="cs-CZ" sz="4000" dirty="0">
              <a:latin typeface="Jokerman" pitchFamily="82" charset="0"/>
            </a:endParaRPr>
          </a:p>
        </p:txBody>
      </p:sp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5295478" y="3212976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Jokerman" pitchFamily="82" charset="0"/>
              </a:rPr>
              <a:t>Na náhrobku</a:t>
            </a:r>
            <a:endParaRPr lang="cs-CZ" sz="4000" dirty="0">
              <a:latin typeface="Jokerman" pitchFamily="82" charset="0"/>
            </a:endParaRPr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2627784" y="4299193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Jokerman" pitchFamily="82" charset="0"/>
              </a:rPr>
              <a:t>U paní </a:t>
            </a:r>
            <a:r>
              <a:rPr lang="cs-CZ" sz="4000" dirty="0" err="1" smtClean="0">
                <a:latin typeface="Jokerman" pitchFamily="82" charset="0"/>
              </a:rPr>
              <a:t>Seikilové</a:t>
            </a:r>
            <a:endParaRPr lang="cs-CZ" sz="4000" dirty="0">
              <a:latin typeface="Jokerm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31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0" dirty="0" err="1" smtClean="0">
                <a:latin typeface="Jokerman" pitchFamily="82" charset="0"/>
              </a:rPr>
              <a:t>Špatne</a:t>
            </a:r>
            <a:r>
              <a:rPr lang="cs-CZ" sz="4000" b="0" dirty="0" smtClean="0">
                <a:latin typeface="Jokerman" pitchFamily="82" charset="0"/>
              </a:rPr>
              <a:t>!!</a:t>
            </a:r>
            <a:endParaRPr lang="cs-CZ" sz="4000" b="0" dirty="0">
              <a:latin typeface="Jokerman" pitchFamily="82" charset="0"/>
            </a:endParaRP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 rot="10800000">
            <a:off x="4084718" y="387932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998" y="2775869"/>
            <a:ext cx="228098" cy="12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94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0" dirty="0" err="1" smtClean="0">
                <a:latin typeface="Jokerman" pitchFamily="82" charset="0"/>
              </a:rPr>
              <a:t>Výborne</a:t>
            </a:r>
            <a:r>
              <a:rPr lang="cs-CZ" sz="4000" b="0" dirty="0" smtClean="0">
                <a:latin typeface="Jokerman" pitchFamily="82" charset="0"/>
              </a:rPr>
              <a:t> !</a:t>
            </a:r>
            <a:endParaRPr lang="cs-CZ" sz="4000" b="0" dirty="0">
              <a:latin typeface="Jokerman" pitchFamily="82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762539"/>
            <a:ext cx="228098" cy="12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0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Jokerman" pitchFamily="82" charset="0"/>
              </a:rPr>
              <a:t>Použité zdroje</a:t>
            </a:r>
            <a:endParaRPr lang="cs-CZ" dirty="0">
              <a:latin typeface="Jokerm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side4you.blogspot.com/2009/10/hudebni-notace.html</a:t>
            </a:r>
            <a:endParaRPr lang="cs-CZ" sz="2400" dirty="0" smtClean="0"/>
          </a:p>
          <a:p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svata-hora.cz/varhany/jak_se_stavi/varhany_v_historii.php</a:t>
            </a:r>
            <a:endParaRPr lang="cs-CZ" sz="2400" dirty="0" smtClean="0"/>
          </a:p>
          <a:p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www.britannica.com.sg/music/aulos-356140.html</a:t>
            </a:r>
            <a:endParaRPr lang="cs-CZ" sz="2400" dirty="0"/>
          </a:p>
          <a:p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www.old.kithara.greek.snn.gr/photo.html</a:t>
            </a:r>
            <a:endParaRPr lang="cs-CZ" sz="2400" dirty="0" smtClean="0"/>
          </a:p>
          <a:p>
            <a:r>
              <a:rPr lang="cs-CZ" sz="2400" u="sng" dirty="0">
                <a:hlinkClick r:id="rId2"/>
              </a:rPr>
              <a:t>http://side4you.blogspot.com/2009/10/hudebni-notace.html</a:t>
            </a:r>
            <a:r>
              <a:rPr lang="cs-CZ" sz="2400" dirty="0"/>
              <a:t> - </a:t>
            </a:r>
            <a:r>
              <a:rPr lang="cs-CZ" sz="2400" dirty="0" err="1"/>
              <a:t>Seikilova</a:t>
            </a:r>
            <a:r>
              <a:rPr lang="cs-CZ" sz="2400" dirty="0"/>
              <a:t> </a:t>
            </a:r>
            <a:r>
              <a:rPr lang="cs-CZ" sz="2400" dirty="0" smtClean="0"/>
              <a:t>píseň</a:t>
            </a:r>
          </a:p>
          <a:p>
            <a:r>
              <a:rPr lang="cs-CZ" sz="2400" u="sng" dirty="0">
                <a:hlinkClick r:id="rId6"/>
              </a:rPr>
              <a:t>http://en.wikipedia.org/wiki/Music_of_ancient_Greece</a:t>
            </a:r>
            <a:r>
              <a:rPr lang="cs-CZ" sz="2400" dirty="0"/>
              <a:t> harfa - </a:t>
            </a:r>
            <a:r>
              <a:rPr lang="cs-CZ" sz="2400" dirty="0" smtClean="0"/>
              <a:t>Řecko</a:t>
            </a:r>
            <a:endParaRPr lang="cs-CZ" sz="2400" dirty="0"/>
          </a:p>
          <a:p>
            <a:r>
              <a:rPr lang="cs-CZ" sz="2400" u="sng" dirty="0">
                <a:hlinkClick r:id="rId7"/>
              </a:rPr>
              <a:t>http://donrathjr.com/composers-overview-music-history/</a:t>
            </a:r>
            <a:r>
              <a:rPr lang="cs-CZ" sz="2400" dirty="0"/>
              <a:t> - antika </a:t>
            </a:r>
          </a:p>
          <a:p>
            <a:r>
              <a:rPr lang="cs-CZ" sz="2400" u="sng" dirty="0">
                <a:hlinkClick r:id="rId8"/>
              </a:rPr>
              <a:t>http://www.historyofinformation.com/index.php?category=Music</a:t>
            </a:r>
            <a:r>
              <a:rPr lang="cs-CZ" sz="2400" dirty="0"/>
              <a:t>+ - </a:t>
            </a:r>
            <a:r>
              <a:rPr lang="cs-CZ" sz="2400" dirty="0" err="1"/>
              <a:t>recke</a:t>
            </a:r>
            <a:r>
              <a:rPr lang="cs-CZ" sz="2400" dirty="0"/>
              <a:t> </a:t>
            </a:r>
            <a:r>
              <a:rPr lang="cs-CZ" sz="2400" dirty="0" smtClean="0"/>
              <a:t>noty</a:t>
            </a:r>
          </a:p>
          <a:p>
            <a:r>
              <a:rPr lang="cs-CZ" sz="2400" dirty="0">
                <a:hlinkClick r:id="rId9"/>
              </a:rPr>
              <a:t>http://jessjessjess.blog.cz</a:t>
            </a:r>
            <a:r>
              <a:rPr lang="cs-CZ" sz="2400" dirty="0" smtClean="0">
                <a:hlinkClick r:id="rId9"/>
              </a:rPr>
              <a:t>/</a:t>
            </a:r>
            <a:endParaRPr lang="cs-CZ" sz="2400" dirty="0" smtClean="0"/>
          </a:p>
          <a:p>
            <a:r>
              <a:rPr lang="cs-CZ" sz="2400" dirty="0">
                <a:hlinkClick r:id="rId10"/>
              </a:rPr>
              <a:t>http://</a:t>
            </a:r>
            <a:r>
              <a:rPr lang="cs-CZ" sz="2400" dirty="0" smtClean="0">
                <a:hlinkClick r:id="rId10"/>
              </a:rPr>
              <a:t>filosofie.mysteria.cz/pythagoras.htm</a:t>
            </a:r>
            <a:endParaRPr lang="cs-CZ" sz="2400" dirty="0" smtClean="0"/>
          </a:p>
          <a:p>
            <a:r>
              <a:rPr lang="cs-CZ" sz="2000" dirty="0"/>
              <a:t>CD k učebnici Hudební výchova pro 6.,7.,8. a 9. ročník základní školy autorů A. </a:t>
            </a:r>
            <a:r>
              <a:rPr lang="cs-CZ" sz="2000" dirty="0" err="1"/>
              <a:t>Charalambidise</a:t>
            </a:r>
            <a:r>
              <a:rPr lang="cs-CZ" sz="2000" dirty="0"/>
              <a:t>, J. </a:t>
            </a:r>
            <a:r>
              <a:rPr lang="cs-CZ" sz="2000"/>
              <a:t>Pilky a kolektivu</a:t>
            </a:r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1723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3. Hudba ve starověku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3. Hudba ve starověku</Template>
  <TotalTime>1994</TotalTime>
  <Words>530</Words>
  <Application>Microsoft Office PowerPoint</Application>
  <PresentationFormat>Předvádění na obrazovce (4:3)</PresentationFormat>
  <Paragraphs>61</Paragraphs>
  <Slides>13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3. Hudba ve starověku</vt:lpstr>
      <vt:lpstr>Prezentace aplikace PowerPoint</vt:lpstr>
      <vt:lpstr>Hudba v období antiky   4. tis .pr. n. l.-5. st. n. l.</vt:lpstr>
      <vt:lpstr>Recko</vt:lpstr>
      <vt:lpstr>Kithara = hudební symbol klasického Řecka kitharisté dosáhli spol.výsad</vt:lpstr>
      <vt:lpstr>Dokud živ, tvář měj jasnou, smutku výhost dej. Života krátký jest jen běh, nakonec vezme čas zpět dar svůj.</vt:lpstr>
      <vt:lpstr>Rím</vt:lpstr>
      <vt:lpstr>Úpadek rímského impéria</vt:lpstr>
      <vt:lpstr> Hudební nástroje</vt:lpstr>
      <vt:lpstr>Prezentace aplikace PowerPoint</vt:lpstr>
      <vt:lpstr>Kde byla nalezena slova Seikilovy písne?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Hudba v antice</dc:title>
  <dc:creator>OEM; Jana Malá</dc:creator>
  <cp:lastModifiedBy>OEM</cp:lastModifiedBy>
  <cp:revision>24</cp:revision>
  <dcterms:created xsi:type="dcterms:W3CDTF">2011-08-26T08:27:26Z</dcterms:created>
  <dcterms:modified xsi:type="dcterms:W3CDTF">2012-01-27T08:41:57Z</dcterms:modified>
</cp:coreProperties>
</file>