
<file path=[Content_Types].xml><?xml version="1.0" encoding="utf-8"?>
<Types xmlns="http://schemas.openxmlformats.org/package/2006/content-types">
  <Default Extension="png" ContentType="image/png"/>
  <Default Extension="webm" ContentType="video/unknown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flv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9" r:id="rId1"/>
  </p:sldMasterIdLst>
  <p:sldIdLst>
    <p:sldId id="279" r:id="rId2"/>
    <p:sldId id="271" r:id="rId3"/>
    <p:sldId id="257" r:id="rId4"/>
    <p:sldId id="258" r:id="rId5"/>
    <p:sldId id="259" r:id="rId6"/>
    <p:sldId id="277" r:id="rId7"/>
    <p:sldId id="269" r:id="rId8"/>
    <p:sldId id="267" r:id="rId9"/>
    <p:sldId id="272" r:id="rId10"/>
    <p:sldId id="273" r:id="rId11"/>
    <p:sldId id="274" r:id="rId12"/>
    <p:sldId id="275" r:id="rId13"/>
    <p:sldId id="278" r:id="rId14"/>
    <p:sldId id="280" r:id="rId15"/>
    <p:sldId id="26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42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039B6F5-1918-41B3-A4B1-F62FD6CB128D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E08F724-B542-44F8-84F1-72A6BAFA9467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70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Fl%C3%A9tna" TargetMode="External"/><Relationship Id="rId3" Type="http://schemas.openxmlformats.org/officeDocument/2006/relationships/hyperlink" Target="http://cs.wikipedia.org/wiki/Gigue" TargetMode="External"/><Relationship Id="rId7" Type="http://schemas.openxmlformats.org/officeDocument/2006/relationships/hyperlink" Target="http://cs.wikipedia.org/wiki/Varhany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Harfa" TargetMode="External"/><Relationship Id="rId5" Type="http://schemas.openxmlformats.org/officeDocument/2006/relationships/hyperlink" Target="http://cs.wikipedia.org/wiki/Loutna" TargetMode="External"/><Relationship Id="rId4" Type="http://schemas.openxmlformats.org/officeDocument/2006/relationships/hyperlink" Target="http://cs.wikipedia.org/w/index.php?title=Viella&amp;action=edit&amp;redlink=1" TargetMode="External"/><Relationship Id="rId9" Type="http://schemas.openxmlformats.org/officeDocument/2006/relationships/hyperlink" Target="http://cs.wikipedia.org/wiki/Roh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webm"/><Relationship Id="rId1" Type="http://schemas.microsoft.com/office/2007/relationships/media" Target="../media/media2.webm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flv"/><Relationship Id="rId1" Type="http://schemas.microsoft.com/office/2007/relationships/media" Target="../media/media3.flv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jw.biz/ebook/woodcut1493%20cr.gif" TargetMode="External"/><Relationship Id="rId3" Type="http://schemas.openxmlformats.org/officeDocument/2006/relationships/hyperlink" Target="http://t3.gstatic.com/images?q=tbn:ANd9GcQj6BvwtwssMGpRlz5EsyU5Y7blgT1IclbGZ8HAlsuy047WiUu9Gw" TargetMode="External"/><Relationship Id="rId7" Type="http://schemas.openxmlformats.org/officeDocument/2006/relationships/hyperlink" Target="http://lhorcik.sweb.cz/fotky/image4.gif" TargetMode="External"/><Relationship Id="rId2" Type="http://schemas.openxmlformats.org/officeDocument/2006/relationships/hyperlink" Target="http://www.antologiehudby.cz/obrazky/male/stredoveka-notace-20090213103928_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zv.cz/public/38/ac/90/137854_14891_cantiga_1small.jpg" TargetMode="External"/><Relationship Id="rId11" Type="http://schemas.openxmlformats.org/officeDocument/2006/relationships/hyperlink" Target="http://cs.wikipedia.org/wiki/Kvinterna" TargetMode="External"/><Relationship Id="rId5" Type="http://schemas.openxmlformats.org/officeDocument/2006/relationships/hyperlink" Target="http://t1.gstatic.com/images?q=tbn:ANd9GcRk5FWrDKtRQpKZLDd3UCqBGiOYeVDQ52NXTTaNbYGOJaU-paZu" TargetMode="External"/><Relationship Id="rId10" Type="http://schemas.openxmlformats.org/officeDocument/2006/relationships/hyperlink" Target="http://www.youtube.com/watch?v=sy_HB3g1FJM" TargetMode="External"/><Relationship Id="rId4" Type="http://schemas.openxmlformats.org/officeDocument/2006/relationships/hyperlink" Target="http://www.holba-music.cz/layout/images/uvodni.gif" TargetMode="External"/><Relationship Id="rId9" Type="http://schemas.openxmlformats.org/officeDocument/2006/relationships/hyperlink" Target="http://img.radio.cz/pictures/hudba/hudebnici_stredove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034339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artificiální hudby 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VY_32_INOVACE_06_Hudba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ve středověku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954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 txBox="1">
            <a:spLocks/>
          </p:cNvSpPr>
          <p:nvPr/>
        </p:nvSpPr>
        <p:spPr>
          <a:xfrm>
            <a:off x="422029" y="764704"/>
            <a:ext cx="8229600" cy="1985392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7200" dirty="0" smtClean="0">
                <a:latin typeface="Gigi" pitchFamily="82" charset="0"/>
              </a:rPr>
              <a:t>Hudba ve </a:t>
            </a:r>
          </a:p>
          <a:p>
            <a:r>
              <a:rPr lang="cs-CZ" sz="7200" dirty="0" err="1" smtClean="0">
                <a:latin typeface="Gigi" pitchFamily="82" charset="0"/>
              </a:rPr>
              <a:t>stredoveku</a:t>
            </a:r>
            <a:r>
              <a:rPr lang="cs-CZ" sz="7200" dirty="0" smtClean="0">
                <a:latin typeface="Gigi" pitchFamily="82" charset="0"/>
              </a:rPr>
              <a:t> </a:t>
            </a:r>
            <a:endParaRPr lang="cs-CZ" sz="7200" dirty="0">
              <a:latin typeface="Gigi" pitchFamily="82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71" b="89286" l="2439" r="87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0000">
            <a:off x="5273390" y="1947119"/>
            <a:ext cx="347325" cy="237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71" b="89286" l="2439" r="87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834">
            <a:off x="3563888" y="1967366"/>
            <a:ext cx="288032" cy="196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3348698" y="306896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Gigi" pitchFamily="82" charset="0"/>
              </a:rPr>
              <a:t>1. – </a:t>
            </a:r>
            <a:r>
              <a:rPr lang="cs-CZ" sz="2800" dirty="0">
                <a:latin typeface="Gigi" pitchFamily="82" charset="0"/>
              </a:rPr>
              <a:t>9</a:t>
            </a:r>
            <a:r>
              <a:rPr lang="cs-CZ" sz="2800" dirty="0" smtClean="0">
                <a:latin typeface="Gigi" pitchFamily="82" charset="0"/>
              </a:rPr>
              <a:t>. st. n. l. </a:t>
            </a:r>
            <a:endParaRPr lang="cs-CZ" sz="2800" dirty="0">
              <a:latin typeface="Gigi" pitchFamily="82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796136" y="6202830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Jana Malá, 2. ZŠ Dobříš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866" y="3626361"/>
            <a:ext cx="4457926" cy="25855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006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latin typeface="Gigi" pitchFamily="82" charset="0"/>
              </a:rPr>
              <a:t>Život ve </a:t>
            </a:r>
            <a:r>
              <a:rPr lang="cs-CZ" sz="7200" dirty="0" err="1" smtClean="0">
                <a:latin typeface="Gigi" pitchFamily="82" charset="0"/>
              </a:rPr>
              <a:t>stredoveku</a:t>
            </a:r>
            <a:endParaRPr lang="cs-CZ" sz="7200" dirty="0">
              <a:latin typeface="Gigi" pitchFamily="82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Těžké životní podmínky</a:t>
            </a:r>
          </a:p>
          <a:p>
            <a:r>
              <a:rPr lang="cs-CZ" dirty="0" smtClean="0"/>
              <a:t>Vše se dělalo ručně</a:t>
            </a:r>
          </a:p>
          <a:p>
            <a:r>
              <a:rPr lang="cs-CZ" dirty="0" smtClean="0"/>
              <a:t>Moc v rukou měla církev                                             a šlechta</a:t>
            </a:r>
          </a:p>
          <a:p>
            <a:r>
              <a:rPr lang="cs-CZ" dirty="0" smtClean="0"/>
              <a:t>Většina obyvatel žila jako poddaní</a:t>
            </a:r>
          </a:p>
          <a:p>
            <a:r>
              <a:rPr lang="cs-CZ" dirty="0" smtClean="0"/>
              <a:t>Rodilo se hodně dětí, ale mnohé se nedožilo   jednoho roku</a:t>
            </a:r>
          </a:p>
          <a:p>
            <a:r>
              <a:rPr lang="cs-CZ" dirty="0" smtClean="0"/>
              <a:t>Bylo hodně nemocí a žádná lékařská pomoc</a:t>
            </a:r>
          </a:p>
          <a:p>
            <a:r>
              <a:rPr lang="cs-CZ" dirty="0" smtClean="0"/>
              <a:t>Průměrný věk?  </a:t>
            </a:r>
          </a:p>
          <a:p>
            <a:pPr marL="13716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40 let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196752"/>
            <a:ext cx="3523658" cy="2285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571" b="89286" l="2439" r="87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0000">
            <a:off x="5152414" y="438178"/>
            <a:ext cx="347325" cy="237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571" b="89286" l="2439" r="87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893" y="521314"/>
            <a:ext cx="288032" cy="196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753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latin typeface="Gigi" pitchFamily="82" charset="0"/>
              </a:rPr>
              <a:t>Víra v posmrtný život</a:t>
            </a:r>
            <a:endParaRPr lang="cs-CZ" sz="6600" dirty="0">
              <a:latin typeface="Gigi" pitchFamily="82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-180528" y="1340768"/>
            <a:ext cx="5976664" cy="5256584"/>
          </a:xfrm>
        </p:spPr>
        <p:txBody>
          <a:bodyPr>
            <a:noAutofit/>
          </a:bodyPr>
          <a:lstStyle/>
          <a:p>
            <a:r>
              <a:rPr lang="cs-CZ" sz="2800" dirty="0" smtClean="0"/>
              <a:t>Lidé věřili, že čím těžší je jejich pozemský život, tím lepší bude život po smrti</a:t>
            </a:r>
          </a:p>
          <a:p>
            <a:r>
              <a:rPr lang="cs-CZ" sz="2800" dirty="0" smtClean="0"/>
              <a:t>Na oslavu boha se stavěly chrámy, nejprve jednodušší – románské</a:t>
            </a:r>
          </a:p>
          <a:p>
            <a:r>
              <a:rPr lang="cs-CZ" sz="2800" dirty="0" smtClean="0"/>
              <a:t>Později ve 12. a 13. st. jedinečné do výšky vypínající – gotické</a:t>
            </a:r>
          </a:p>
          <a:p>
            <a:r>
              <a:rPr lang="cs-CZ" sz="2800" dirty="0" smtClean="0"/>
              <a:t>Vše se jako by obracelo od člověka k bohu</a:t>
            </a:r>
          </a:p>
          <a:p>
            <a:endParaRPr lang="cs-CZ" sz="2800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478756"/>
            <a:ext cx="3563888" cy="4884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368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2950793" y="620688"/>
            <a:ext cx="5987008" cy="1143000"/>
          </a:xfrm>
        </p:spPr>
        <p:txBody>
          <a:bodyPr>
            <a:noAutofit/>
          </a:bodyPr>
          <a:lstStyle/>
          <a:p>
            <a:r>
              <a:rPr lang="cs-CZ" sz="6000" dirty="0" smtClean="0">
                <a:latin typeface="Gigi" pitchFamily="82" charset="0"/>
              </a:rPr>
              <a:t>Gregoriánský chorál</a:t>
            </a:r>
            <a:endParaRPr lang="cs-CZ" sz="6000" dirty="0">
              <a:latin typeface="Gigi" pitchFamily="82" charset="0"/>
            </a:endParaRPr>
          </a:p>
        </p:txBody>
      </p:sp>
      <p:sp>
        <p:nvSpPr>
          <p:cNvPr id="14" name="Zástupný symbol pro obsah 13"/>
          <p:cNvSpPr>
            <a:spLocks noGrp="1"/>
          </p:cNvSpPr>
          <p:nvPr>
            <p:ph idx="1"/>
          </p:nvPr>
        </p:nvSpPr>
        <p:spPr>
          <a:xfrm>
            <a:off x="107504" y="2316744"/>
            <a:ext cx="8229600" cy="4709160"/>
          </a:xfrm>
        </p:spPr>
        <p:txBody>
          <a:bodyPr/>
          <a:lstStyle/>
          <a:p>
            <a:r>
              <a:rPr lang="cs-CZ" dirty="0" smtClean="0"/>
              <a:t>Základem hudby byl </a:t>
            </a:r>
            <a:r>
              <a:rPr lang="cs-CZ" b="1" dirty="0" smtClean="0"/>
              <a:t>chorál = jednohlasý zpěv s většinou latinským textem</a:t>
            </a:r>
          </a:p>
          <a:p>
            <a:r>
              <a:rPr lang="cs-CZ" dirty="0" smtClean="0"/>
              <a:t>První křesťanské zpěvy                          pocházely z let 100- 200 n.l.</a:t>
            </a:r>
          </a:p>
          <a:p>
            <a:r>
              <a:rPr lang="cs-CZ" b="1" dirty="0" smtClean="0"/>
              <a:t>Papež Řehoř na konci 6. st.</a:t>
            </a:r>
            <a:r>
              <a:rPr lang="cs-CZ" dirty="0" smtClean="0"/>
              <a:t>                                  </a:t>
            </a:r>
            <a:r>
              <a:rPr lang="cs-CZ" dirty="0" smtClean="0"/>
              <a:t>nechal </a:t>
            </a:r>
            <a:r>
              <a:rPr lang="cs-CZ" dirty="0" smtClean="0"/>
              <a:t>tyto zpěvy  sepsat </a:t>
            </a:r>
          </a:p>
          <a:p>
            <a:pPr marL="137160" indent="0">
              <a:buNone/>
            </a:pPr>
            <a:r>
              <a:rPr lang="cs-CZ" dirty="0" smtClean="0"/>
              <a:t>                           </a:t>
            </a:r>
            <a:endParaRPr lang="cs-CZ" b="1" dirty="0" smtClean="0"/>
          </a:p>
          <a:p>
            <a:pPr marL="137160" indent="0">
              <a:buNone/>
            </a:pPr>
            <a:r>
              <a:rPr lang="cs-CZ" b="1" dirty="0" smtClean="0"/>
              <a:t>		</a:t>
            </a: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gregoriánské </a:t>
            </a:r>
            <a:r>
              <a:rPr lang="cs-CZ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chorály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924944"/>
            <a:ext cx="3101610" cy="3101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6" name="Přímá spojnice se šipkou 5"/>
          <p:cNvCxnSpPr/>
          <p:nvPr/>
        </p:nvCxnSpPr>
        <p:spPr>
          <a:xfrm>
            <a:off x="539552" y="5373216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Šipka dolů 9"/>
          <p:cNvSpPr/>
          <p:nvPr/>
        </p:nvSpPr>
        <p:spPr>
          <a:xfrm rot="17963837">
            <a:off x="2896287" y="5000494"/>
            <a:ext cx="220867" cy="745444"/>
          </a:xfrm>
          <a:prstGeom prst="downArrow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63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107504" y="1196752"/>
            <a:ext cx="4079677" cy="1162050"/>
          </a:xfrm>
        </p:spPr>
        <p:txBody>
          <a:bodyPr>
            <a:noAutofit/>
          </a:bodyPr>
          <a:lstStyle/>
          <a:p>
            <a:r>
              <a:rPr lang="cs-CZ" sz="5400" dirty="0" smtClean="0">
                <a:latin typeface="Gigi" pitchFamily="82" charset="0"/>
              </a:rPr>
              <a:t>Gregoriánský chorál</a:t>
            </a:r>
            <a:endParaRPr lang="cs-CZ" sz="5400" dirty="0">
              <a:latin typeface="Gigi" pitchFamily="82" charset="0"/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2"/>
          </p:nvPr>
        </p:nvSpPr>
        <p:spPr>
          <a:xfrm>
            <a:off x="457200" y="2564904"/>
            <a:ext cx="3008313" cy="3561259"/>
          </a:xfrm>
        </p:spPr>
        <p:txBody>
          <a:bodyPr/>
          <a:lstStyle/>
          <a:p>
            <a:r>
              <a:rPr lang="cs-CZ" sz="3200" dirty="0"/>
              <a:t>Notové záznamy byly ještě                                    málo přesné </a:t>
            </a:r>
          </a:p>
          <a:p>
            <a:endParaRPr lang="cs-CZ" dirty="0"/>
          </a:p>
        </p:txBody>
      </p:sp>
      <p:pic>
        <p:nvPicPr>
          <p:cNvPr id="15" name="10 Gregoriánský chorál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19672" y="5068416"/>
            <a:ext cx="609600" cy="6096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620688"/>
            <a:ext cx="4047852" cy="5831976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>
            <a:off x="539552" y="5373216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475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98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1" y="1912222"/>
            <a:ext cx="6264696" cy="4711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cs-CZ" sz="7200" dirty="0" smtClean="0">
                <a:latin typeface="Gigi" pitchFamily="82" charset="0"/>
              </a:rPr>
              <a:t>Hudební nástroje</a:t>
            </a:r>
            <a:endParaRPr lang="cs-CZ" sz="7200" dirty="0">
              <a:latin typeface="Gigi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smyčcové – </a:t>
            </a:r>
            <a:r>
              <a:rPr lang="cs-CZ" dirty="0" err="1" smtClean="0">
                <a:hlinkClick r:id="rId3" tooltip="Gigue"/>
              </a:rPr>
              <a:t>gigue</a:t>
            </a:r>
            <a:r>
              <a:rPr lang="cs-CZ" dirty="0" smtClean="0"/>
              <a:t> a </a:t>
            </a:r>
            <a:r>
              <a:rPr lang="cs-CZ" dirty="0" err="1" smtClean="0">
                <a:hlinkClick r:id="rId4" tooltip="Viella (stránka neexistuje)"/>
              </a:rPr>
              <a:t>viella</a:t>
            </a:r>
            <a:endParaRPr lang="cs-CZ" dirty="0" smtClean="0"/>
          </a:p>
          <a:p>
            <a:r>
              <a:rPr lang="cs-CZ" dirty="0" smtClean="0"/>
              <a:t>drnkací – </a:t>
            </a:r>
            <a:r>
              <a:rPr lang="cs-CZ" dirty="0" smtClean="0">
                <a:hlinkClick r:id="rId5" tooltip="Loutna"/>
              </a:rPr>
              <a:t>loutna</a:t>
            </a:r>
            <a:r>
              <a:rPr lang="cs-CZ" dirty="0" smtClean="0"/>
              <a:t>, </a:t>
            </a:r>
            <a:r>
              <a:rPr lang="cs-CZ" dirty="0" smtClean="0">
                <a:hlinkClick r:id="rId6" tooltip="Harfa"/>
              </a:rPr>
              <a:t>harfa</a:t>
            </a:r>
            <a:endParaRPr lang="cs-CZ" dirty="0" smtClean="0"/>
          </a:p>
          <a:p>
            <a:r>
              <a:rPr lang="cs-CZ" dirty="0" smtClean="0"/>
              <a:t>klávesové – především </a:t>
            </a:r>
            <a:r>
              <a:rPr lang="cs-CZ" dirty="0" smtClean="0">
                <a:hlinkClick r:id="rId7" tooltip="Varhany"/>
              </a:rPr>
              <a:t>varhany</a:t>
            </a:r>
            <a:r>
              <a:rPr lang="cs-CZ" dirty="0" smtClean="0"/>
              <a:t> </a:t>
            </a:r>
          </a:p>
          <a:p>
            <a:r>
              <a:rPr lang="cs-CZ" dirty="0" smtClean="0"/>
              <a:t>dechové (zobcové a kostěné </a:t>
            </a:r>
            <a:r>
              <a:rPr lang="cs-CZ" dirty="0" smtClean="0">
                <a:hlinkClick r:id="rId8" tooltip="Flétna"/>
              </a:rPr>
              <a:t>flétny</a:t>
            </a:r>
            <a:r>
              <a:rPr lang="cs-CZ" dirty="0" smtClean="0"/>
              <a:t>, píšťaly, </a:t>
            </a:r>
            <a:r>
              <a:rPr lang="cs-CZ" dirty="0" smtClean="0">
                <a:hlinkClick r:id="rId9" tooltip="Roh"/>
              </a:rPr>
              <a:t>rohy</a:t>
            </a:r>
            <a:r>
              <a:rPr lang="cs-CZ" dirty="0" smtClean="0"/>
              <a:t>, trouby) </a:t>
            </a:r>
          </a:p>
          <a:p>
            <a:r>
              <a:rPr lang="cs-CZ" dirty="0" smtClean="0"/>
              <a:t>bicí nástroje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99792" y="5832209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kvinterna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969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4709160"/>
          </a:xfrm>
        </p:spPr>
        <p:txBody>
          <a:bodyPr>
            <a:noAutofit/>
          </a:bodyPr>
          <a:lstStyle/>
          <a:p>
            <a:pPr lvl="0"/>
            <a:r>
              <a:rPr lang="cs-CZ" sz="2400" i="1" dirty="0" smtClean="0"/>
              <a:t>chrotta</a:t>
            </a:r>
            <a:r>
              <a:rPr lang="cs-CZ" sz="2400" dirty="0" smtClean="0"/>
              <a:t> – keltský </a:t>
            </a:r>
            <a:r>
              <a:rPr lang="cs-CZ" sz="2400" dirty="0"/>
              <a:t>drnkací nástroj příbuzný starověké </a:t>
            </a:r>
            <a:r>
              <a:rPr lang="cs-CZ" sz="2400" dirty="0" smtClean="0"/>
              <a:t>kithaře, později </a:t>
            </a:r>
            <a:r>
              <a:rPr lang="cs-CZ" sz="2400" dirty="0"/>
              <a:t>se přeměnil na nástroj </a:t>
            </a:r>
            <a:r>
              <a:rPr lang="cs-CZ" sz="2400" dirty="0" smtClean="0"/>
              <a:t>smyčcový</a:t>
            </a:r>
            <a:endParaRPr lang="cs-CZ" sz="2400" dirty="0"/>
          </a:p>
          <a:p>
            <a:r>
              <a:rPr lang="cs-CZ" sz="2400" i="1" dirty="0" err="1" smtClean="0"/>
              <a:t>plasterium</a:t>
            </a:r>
            <a:r>
              <a:rPr lang="cs-CZ" sz="2400" dirty="0" smtClean="0"/>
              <a:t> </a:t>
            </a:r>
            <a:r>
              <a:rPr lang="cs-CZ" sz="2400" dirty="0"/>
              <a:t>– strunný nástroj s plošnou rezonanční skříňkou</a:t>
            </a:r>
          </a:p>
          <a:p>
            <a:r>
              <a:rPr lang="cs-CZ" sz="2400" i="1" dirty="0" smtClean="0"/>
              <a:t>šalmaj</a:t>
            </a:r>
            <a:r>
              <a:rPr lang="cs-CZ" sz="2400" dirty="0" smtClean="0"/>
              <a:t> </a:t>
            </a:r>
            <a:r>
              <a:rPr lang="cs-CZ" sz="2400" dirty="0"/>
              <a:t>– předchůdce </a:t>
            </a:r>
            <a:r>
              <a:rPr lang="cs-CZ" sz="2400" dirty="0" smtClean="0"/>
              <a:t>klarinetu</a:t>
            </a:r>
            <a:endParaRPr lang="cs-CZ" sz="2400" dirty="0"/>
          </a:p>
          <a:p>
            <a:pPr lvl="0"/>
            <a:r>
              <a:rPr lang="cs-CZ" sz="2400" i="1" dirty="0" smtClean="0"/>
              <a:t>lyra </a:t>
            </a:r>
            <a:r>
              <a:rPr lang="cs-CZ" sz="2400" dirty="0" smtClean="0"/>
              <a:t>- smyčcové </a:t>
            </a:r>
            <a:r>
              <a:rPr lang="cs-CZ" sz="2400" dirty="0"/>
              <a:t>nástroje</a:t>
            </a:r>
          </a:p>
          <a:p>
            <a:pPr lvl="0"/>
            <a:r>
              <a:rPr lang="cs-CZ" sz="2400" i="1" dirty="0" smtClean="0"/>
              <a:t>pozitiv </a:t>
            </a:r>
            <a:r>
              <a:rPr lang="cs-CZ" sz="2400" dirty="0" smtClean="0"/>
              <a:t>- vícehlasé klávesové </a:t>
            </a:r>
          </a:p>
          <a:p>
            <a:pPr marL="137160" lv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nástroje</a:t>
            </a:r>
          </a:p>
          <a:p>
            <a:pPr lvl="0"/>
            <a:r>
              <a:rPr lang="cs-CZ" sz="2400" i="1" dirty="0" smtClean="0"/>
              <a:t>zobcová</a:t>
            </a:r>
            <a:r>
              <a:rPr lang="cs-CZ" sz="2400" dirty="0" smtClean="0"/>
              <a:t> </a:t>
            </a:r>
            <a:r>
              <a:rPr lang="cs-CZ" sz="2400" i="1" dirty="0"/>
              <a:t>a příčná flétna</a:t>
            </a:r>
            <a:endParaRPr lang="cs-CZ" sz="2400" dirty="0"/>
          </a:p>
          <a:p>
            <a:r>
              <a:rPr lang="cs-CZ" sz="2400" i="1" dirty="0" smtClean="0"/>
              <a:t>tromba </a:t>
            </a:r>
            <a:r>
              <a:rPr lang="cs-CZ" sz="2400" i="1" dirty="0" err="1"/>
              <a:t>marina</a:t>
            </a:r>
            <a:endParaRPr lang="cs-CZ" sz="2400" dirty="0"/>
          </a:p>
          <a:p>
            <a:r>
              <a:rPr lang="cs-CZ" sz="2400" i="1" dirty="0" err="1"/>
              <a:t>Fidula</a:t>
            </a:r>
            <a:endParaRPr lang="cs-CZ" sz="2400" i="1" dirty="0"/>
          </a:p>
          <a:p>
            <a:pPr lvl="0"/>
            <a:r>
              <a:rPr lang="cs-CZ" sz="2400" i="1" dirty="0" smtClean="0"/>
              <a:t>varhany</a:t>
            </a:r>
            <a:endParaRPr lang="cs-CZ" sz="2400" dirty="0"/>
          </a:p>
          <a:p>
            <a:pPr lvl="0"/>
            <a:r>
              <a:rPr lang="cs-CZ" sz="2400" i="1" dirty="0" smtClean="0"/>
              <a:t>portativ</a:t>
            </a:r>
            <a:endParaRPr lang="cs-CZ" sz="2400" dirty="0" smtClean="0"/>
          </a:p>
          <a:p>
            <a:pPr lvl="0"/>
            <a:r>
              <a:rPr lang="cs-CZ" sz="2400" i="1" dirty="0" smtClean="0"/>
              <a:t>trumšajt</a:t>
            </a:r>
            <a:endParaRPr lang="cs-CZ" sz="2400" dirty="0"/>
          </a:p>
          <a:p>
            <a:pPr lvl="0"/>
            <a:r>
              <a:rPr lang="cs-CZ" sz="2400" i="1" dirty="0"/>
              <a:t>pozoun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3" y="1556790"/>
            <a:ext cx="3825136" cy="5305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71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05532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dirty="0" smtClean="0">
                <a:latin typeface="Gigi" pitchFamily="82" charset="0"/>
              </a:rPr>
              <a:t>Co je to chorál?</a:t>
            </a:r>
            <a:endParaRPr lang="cs-CZ" sz="6000" dirty="0">
              <a:latin typeface="Gigi" pitchFamily="82" charset="0"/>
            </a:endParaRPr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1043608" y="2351782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Vícehlasý duchovní zpěv</a:t>
            </a:r>
            <a:endParaRPr lang="cs-CZ" sz="3200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5065888" y="2642716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Jednohlasý duchovní zpěv </a:t>
            </a:r>
            <a:endParaRPr lang="cs-CZ" sz="32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2195736" y="4728046"/>
            <a:ext cx="24384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Druh korálu</a:t>
            </a:r>
            <a:endParaRPr lang="cs-CZ" sz="3200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5364088" y="4581128"/>
            <a:ext cx="2664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Světská hudba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0776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cs-CZ" sz="8000" dirty="0" err="1" smtClean="0">
                <a:latin typeface="Gigi" pitchFamily="82" charset="0"/>
              </a:rPr>
              <a:t>Špatne</a:t>
            </a:r>
            <a:r>
              <a:rPr lang="cs-CZ" sz="8000" dirty="0" smtClean="0">
                <a:latin typeface="Gigi" pitchFamily="82" charset="0"/>
              </a:rPr>
              <a:t> !</a:t>
            </a:r>
            <a:endParaRPr lang="cs-CZ" sz="8000" dirty="0">
              <a:latin typeface="Gigi" pitchFamily="82" charset="0"/>
            </a:endParaRP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 rot="10800000">
            <a:off x="4139952" y="324293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70812"/>
            <a:ext cx="288032" cy="23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42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latin typeface="Gigi" pitchFamily="82" charset="0"/>
              </a:rPr>
              <a:t>Jste si jistí?</a:t>
            </a:r>
            <a:endParaRPr lang="cs-CZ" sz="6000" dirty="0">
              <a:latin typeface="Gigi" pitchFamily="82" charset="0"/>
            </a:endParaRPr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1043608" y="2708920"/>
            <a:ext cx="20882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latin typeface="Gigi" pitchFamily="82" charset="0"/>
              </a:rPr>
              <a:t>ANO</a:t>
            </a:r>
            <a:endParaRPr lang="cs-CZ" sz="6600" dirty="0">
              <a:latin typeface="Gigi" pitchFamily="82" charset="0"/>
            </a:endParaRPr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6575974" y="2708920"/>
            <a:ext cx="22322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latin typeface="Gigi" pitchFamily="82" charset="0"/>
              </a:rPr>
              <a:t>NE</a:t>
            </a:r>
            <a:endParaRPr lang="cs-CZ" sz="6600" dirty="0">
              <a:latin typeface="Gigi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56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cs-CZ" sz="8000" dirty="0" err="1" smtClean="0">
                <a:latin typeface="Gigi" pitchFamily="82" charset="0"/>
              </a:rPr>
              <a:t>Výborne</a:t>
            </a:r>
            <a:r>
              <a:rPr lang="cs-CZ" sz="8000" dirty="0" smtClean="0">
                <a:latin typeface="Gigi" pitchFamily="82" charset="0"/>
              </a:rPr>
              <a:t>!!!</a:t>
            </a:r>
            <a:endParaRPr lang="cs-CZ" sz="8000" dirty="0">
              <a:latin typeface="Gigi" pitchFamily="82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896800"/>
            <a:ext cx="288032" cy="23605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140968"/>
            <a:ext cx="4295775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40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yrie Eleison IX.webm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32523" y="-99392"/>
            <a:ext cx="9276523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51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5d450b24a228adf7.fl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20167" y="1268760"/>
            <a:ext cx="9184334" cy="528099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32211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Samozřejmě existovala i hudba lidová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7085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latin typeface="Gigi" pitchFamily="82" charset="0"/>
              </a:rPr>
              <a:t>Použité zdroje</a:t>
            </a:r>
            <a:endParaRPr lang="cs-CZ" sz="7200" dirty="0">
              <a:latin typeface="Gigi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37160" indent="0">
              <a:buNone/>
            </a:pPr>
            <a:r>
              <a:rPr lang="cs-CZ" sz="2000" dirty="0" smtClean="0">
                <a:hlinkClick r:id="rId2"/>
              </a:rPr>
              <a:t>http://www.antologiehudby.cz/obrazky/male/stredoveka-notace-20090213103928_6.jpg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 smtClean="0">
                <a:hlinkClick r:id="rId3"/>
              </a:rPr>
              <a:t>http://t3.gstatic.com/images?q=tbn:ANd9GcQj6BvwtwssMGpRlz5EsyU5Y7blgT1IclbGZ8HAlsuy047WiUu9Gw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 smtClean="0">
                <a:hlinkClick r:id="rId4"/>
              </a:rPr>
              <a:t>http://www.holba-music.cz/layout/images/uvodni.gif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 smtClean="0">
                <a:hlinkClick r:id="rId5"/>
              </a:rPr>
              <a:t>http://t1.gstatic.com/images?q=tbn:ANd9GcRk5FWrDKtRQpKZLDd3UCqBGiOYeVDQ52NXTTaNbYGOJaU-paZu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 smtClean="0">
                <a:hlinkClick r:id="rId6"/>
              </a:rPr>
              <a:t>http://www.mzv.cz/public/38/ac/90/137854_14891_cantiga_1small.jpg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 smtClean="0">
                <a:hlinkClick r:id="rId7"/>
              </a:rPr>
              <a:t>http://lhorcik.sweb.cz/fotky/image4.gif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 smtClean="0">
                <a:hlinkClick r:id="rId8"/>
              </a:rPr>
              <a:t>http://www.vjw.biz/ebook/woodcut1493%20cr.gif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>
                <a:hlinkClick r:id="rId9"/>
              </a:rPr>
              <a:t>http://</a:t>
            </a:r>
            <a:r>
              <a:rPr lang="cs-CZ" sz="2000" dirty="0" smtClean="0">
                <a:hlinkClick r:id="rId9"/>
              </a:rPr>
              <a:t>img.radio.cz/pictures/hudba/hudebnici_stredovek.jpg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>
                <a:hlinkClick r:id="rId10"/>
              </a:rPr>
              <a:t>http://</a:t>
            </a:r>
            <a:r>
              <a:rPr lang="cs-CZ" sz="2000" dirty="0" smtClean="0">
                <a:hlinkClick r:id="rId10"/>
              </a:rPr>
              <a:t>www.youtube.com/watch?v=sy_HB3g1FJM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>
                <a:hlinkClick r:id="rId11"/>
              </a:rPr>
              <a:t>http://</a:t>
            </a:r>
            <a:r>
              <a:rPr lang="cs-CZ" sz="2000" dirty="0" smtClean="0">
                <a:hlinkClick r:id="rId11"/>
              </a:rPr>
              <a:t>cs.wikipedia.org/wiki/Kvinterna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/>
              <a:t>http://t1.gstatic.com/images?q=tbn:ANd9GcQdxxBIXhlCZ-LfZtbWnxnaay-gZc-ehMTaRUVH8OJ5OEyirn7q</a:t>
            </a:r>
            <a:endParaRPr lang="cs-CZ" sz="2000" dirty="0" smtClean="0"/>
          </a:p>
          <a:p>
            <a:pPr marL="137160" indent="0">
              <a:buNone/>
            </a:pPr>
            <a:r>
              <a:rPr lang="cs-CZ" sz="2000" dirty="0"/>
              <a:t>C:\Users\OEM\Desktop\google středověk\image4románský </a:t>
            </a:r>
            <a:r>
              <a:rPr lang="cs-CZ" sz="2000" dirty="0" smtClean="0"/>
              <a:t>sloh.gif</a:t>
            </a:r>
          </a:p>
          <a:p>
            <a:pPr marL="137160" indent="0">
              <a:buNone/>
            </a:pPr>
            <a:r>
              <a:rPr lang="cs-CZ" sz="2000" dirty="0"/>
              <a:t>CD k učebnici Hudební výchova pro 6.,7.,8. a 9. ročník základní školy autorů A. </a:t>
            </a:r>
            <a:r>
              <a:rPr lang="cs-CZ" sz="2000" dirty="0" err="1"/>
              <a:t>Charalambidise</a:t>
            </a:r>
            <a:r>
              <a:rPr lang="cs-CZ" sz="2000" dirty="0"/>
              <a:t>, J. Pilky a kolektivu</a:t>
            </a:r>
          </a:p>
          <a:p>
            <a:pPr marL="13716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233748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956</TotalTime>
  <Words>337</Words>
  <Application>Microsoft Office PowerPoint</Application>
  <PresentationFormat>Předvádění na obrazovce (4:3)</PresentationFormat>
  <Paragraphs>79</Paragraphs>
  <Slides>15</Slides>
  <Notes>0</Notes>
  <HiddenSlides>0</HiddenSlides>
  <MMClips>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Vrchol</vt:lpstr>
      <vt:lpstr>Prezentace aplikace PowerPoint</vt:lpstr>
      <vt:lpstr>Prezentace aplikace PowerPoint</vt:lpstr>
      <vt:lpstr>Život ve stredoveku</vt:lpstr>
      <vt:lpstr>Víra v posmrtný život</vt:lpstr>
      <vt:lpstr>Gregoriánský chorál</vt:lpstr>
      <vt:lpstr>Gregoriánský chorál</vt:lpstr>
      <vt:lpstr>Hudební nástroje</vt:lpstr>
      <vt:lpstr>Prezentace aplikace PowerPoint</vt:lpstr>
      <vt:lpstr>Co je to chorál?</vt:lpstr>
      <vt:lpstr>Prezentace aplikace PowerPoint</vt:lpstr>
      <vt:lpstr>Jste si jistí?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Hudba ve středověku</dc:title>
  <dc:creator>Jana Malá</dc:creator>
  <cp:lastModifiedBy>OEM</cp:lastModifiedBy>
  <cp:revision>90</cp:revision>
  <dcterms:created xsi:type="dcterms:W3CDTF">2011-07-31T10:07:02Z</dcterms:created>
  <dcterms:modified xsi:type="dcterms:W3CDTF">2012-01-30T07:55:31Z</dcterms:modified>
</cp:coreProperties>
</file>