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a" ContentType="audio/x-ms-wma"/>
  <Default Extension="rels" ContentType="application/vnd.openxmlformats-package.relationships+xml"/>
  <Default Extension="xml" ContentType="application/xml"/>
  <Default Extension="gif" ContentType="image/gif"/>
  <Default Extension="flv" ContentType="video/unknown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56" r:id="rId1"/>
  </p:sldMasterIdLst>
  <p:sldIdLst>
    <p:sldId id="262" r:id="rId2"/>
    <p:sldId id="256" r:id="rId3"/>
    <p:sldId id="257" r:id="rId4"/>
    <p:sldId id="258" r:id="rId5"/>
    <p:sldId id="260" r:id="rId6"/>
    <p:sldId id="259" r:id="rId7"/>
    <p:sldId id="263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7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2933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0" y="2925286"/>
            <a:ext cx="9144000" cy="1588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2514600" y="236220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65400" y="3045460"/>
            <a:ext cx="4013200" cy="428625"/>
          </a:xfrm>
        </p:spPr>
        <p:txBody>
          <a:bodyPr tIns="0" anchor="t">
            <a:noAutofit/>
          </a:bodyPr>
          <a:lstStyle>
            <a:lvl1pPr marL="0" indent="0" algn="ctr">
              <a:buNone/>
              <a:defRPr sz="1600" b="0" i="0" cap="none" spc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65400" y="2397760"/>
            <a:ext cx="4013200" cy="599440"/>
          </a:xfrm>
          <a:noFill/>
          <a:ln>
            <a:noFill/>
          </a:ln>
        </p:spPr>
        <p:txBody>
          <a:bodyPr bIns="0" anchor="b"/>
          <a:lstStyle>
            <a:lvl1pPr>
              <a:defRPr>
                <a:effectLst>
                  <a:glow rad="88900">
                    <a:schemeClr val="tx1">
                      <a:alpha val="6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 bwMode="black"/>
        <p:txBody>
          <a:bodyPr/>
          <a:lstStyle/>
          <a:p>
            <a:fld id="{BE3F74D7-CA9B-4381-8FEA-F077FFCCDEB0}" type="datetimeFigureOut">
              <a:rPr lang="cs-CZ" smtClean="0"/>
              <a:t>30.9.2011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232B228-C4D6-43D4-8382-487463D1FEF7}" type="slidenum">
              <a:rPr lang="cs-CZ" smtClean="0"/>
              <a:t>‹#›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8229600" cy="40751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E3F74D7-CA9B-4381-8FEA-F077FFCCDEB0}" type="datetimeFigureOut">
              <a:rPr lang="cs-CZ" smtClean="0"/>
              <a:t>30.9.2011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232B228-C4D6-43D4-8382-487463D1FEF7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922776"/>
            <a:ext cx="9144000" cy="29352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0" y="3921760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2514600" y="336804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 bwMode="black">
          <a:xfrm>
            <a:off x="2529052" y="3367246"/>
            <a:ext cx="4085897" cy="706821"/>
          </a:xfrm>
          <a:prstGeom prst="rect">
            <a:avLst/>
          </a:prstGeom>
          <a:noFill/>
          <a:ln w="98425" cmpd="thinThick">
            <a:noFill/>
            <a:miter lim="800000"/>
          </a:ln>
        </p:spPr>
        <p:txBody>
          <a:bodyPr vert="horz" lIns="91440" tIns="45720" rIns="91440" bIns="0" rtlCol="0" anchor="b" anchorCtr="0">
            <a:normAutofit/>
          </a:bodyPr>
          <a:lstStyle>
            <a:lvl1pPr>
              <a:defRPr kumimoji="0" lang="en-US" sz="18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Subtitle 2"/>
          <p:cNvSpPr>
            <a:spLocks noGrp="1"/>
          </p:cNvSpPr>
          <p:nvPr>
            <p:ph type="subTitle" idx="1"/>
          </p:nvPr>
        </p:nvSpPr>
        <p:spPr bwMode="black">
          <a:xfrm>
            <a:off x="2518542" y="4084577"/>
            <a:ext cx="4106917" cy="397094"/>
          </a:xfrm>
        </p:spPr>
        <p:txBody>
          <a:bodyPr tIns="0" anchor="t" anchorCtr="0">
            <a:normAutofit/>
          </a:bodyPr>
          <a:lstStyle>
            <a:lvl1pPr marL="0" indent="0" algn="ctr">
              <a:buNone/>
              <a:def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F74D7-CA9B-4381-8FEA-F077FFCCDEB0}" type="datetimeFigureOut">
              <a:rPr lang="cs-CZ" smtClean="0"/>
              <a:t>30.9.2011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232B228-C4D6-43D4-8382-487463D1FEF7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BE3F74D7-CA9B-4381-8FEA-F077FFCCDEB0}" type="datetimeFigureOut">
              <a:rPr lang="cs-CZ" smtClean="0"/>
              <a:t>30.9.2011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232B228-C4D6-43D4-8382-487463D1FEF7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819400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4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816352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kern="1200" cap="none" spc="200" baseline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6344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i="0" kern="1200" cap="none" spc="200" baseline="0" dirty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lnSpc>
                <a:spcPct val="11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Tx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BE3F74D7-CA9B-4381-8FEA-F077FFCCDEB0}" type="datetimeFigureOut">
              <a:rPr lang="cs-CZ" smtClean="0"/>
              <a:t>30.9.2011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5232B228-C4D6-43D4-8382-487463D1FEF7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F74D7-CA9B-4381-8FEA-F077FFCCDEB0}" type="datetimeFigureOut">
              <a:rPr lang="cs-CZ" smtClean="0"/>
              <a:t>30.9.2011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232B228-C4D6-43D4-8382-487463D1FEF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F74D7-CA9B-4381-8FEA-F077FFCCDEB0}" type="datetimeFigureOut">
              <a:rPr lang="cs-CZ" smtClean="0"/>
              <a:t>30.9.2011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232B228-C4D6-43D4-8382-487463D1FEF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4"/>
          </p:nvPr>
        </p:nvSpPr>
        <p:spPr>
          <a:xfrm>
            <a:off x="1485900" y="1914525"/>
            <a:ext cx="6172200" cy="351091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737360" y="5513832"/>
            <a:ext cx="5669280" cy="548640"/>
          </a:xfrm>
        </p:spPr>
        <p:txBody>
          <a:bodyPr vert="horz" lIns="91440" tIns="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Font typeface="Arial" pitchFamily="34" charset="0"/>
              <a:buNone/>
              <a:defRPr lang="en-US" sz="1400" b="0" i="0" kern="1200" cap="none" spc="0" baseline="0" smtClean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BE3F74D7-CA9B-4381-8FEA-F077FFCCDEB0}" type="datetimeFigureOut">
              <a:rPr lang="cs-CZ" smtClean="0"/>
              <a:t>30.9.2011</a:t>
            </a:fld>
            <a:endParaRPr lang="cs-CZ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232B228-C4D6-43D4-8382-487463D1FEF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852209" y="2026918"/>
            <a:ext cx="5439582" cy="3263750"/>
          </a:xfrm>
          <a:solidFill>
            <a:schemeClr val="tx1"/>
          </a:solidFill>
          <a:ln w="69850" cmpd="dbl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0" kern="1200" cap="none" spc="0" baseline="0" dirty="0">
                <a:solidFill>
                  <a:schemeClr val="bg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1737360" y="5516880"/>
            <a:ext cx="5669280" cy="548640"/>
          </a:xfrm>
        </p:spPr>
        <p:txBody>
          <a:bodyPr vert="horz" lIns="91440" tIns="0" rIns="91440" bIns="0" rtlCol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1400" b="0" i="0" kern="1200" cap="none" spc="30" baseline="0" smtClean="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marL="0" lvl="0" indent="0" algn="ctr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>
          <a:xfrm>
            <a:off x="2981325" y="273180"/>
            <a:ext cx="3181350" cy="292100"/>
          </a:xfrm>
        </p:spPr>
        <p:txBody>
          <a:bodyPr/>
          <a:lstStyle/>
          <a:p>
            <a:fld id="{BE3F74D7-CA9B-4381-8FEA-F077FFCCDEB0}" type="datetimeFigureOut">
              <a:rPr lang="cs-CZ" smtClean="0"/>
              <a:t>30.9.2011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5"/>
          </p:nvPr>
        </p:nvSpPr>
        <p:spPr>
          <a:xfrm>
            <a:off x="4038600" y="6172200"/>
            <a:ext cx="1066800" cy="304800"/>
          </a:xfrm>
        </p:spPr>
        <p:txBody>
          <a:bodyPr/>
          <a:lstStyle/>
          <a:p>
            <a:fld id="{5232B228-C4D6-43D4-8382-487463D1FEF7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6"/>
          </p:nvPr>
        </p:nvSpPr>
        <p:spPr>
          <a:xfrm>
            <a:off x="1447800" y="6486525"/>
            <a:ext cx="6248400" cy="2921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F74D7-CA9B-4381-8FEA-F077FFCCDEB0}" type="datetimeFigureOut">
              <a:rPr lang="cs-CZ" smtClean="0"/>
              <a:t>30.9.2011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2B228-C4D6-43D4-8382-487463D1FE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/>
          <p:cNvCxnSpPr/>
          <p:nvPr/>
        </p:nvCxnSpPr>
        <p:spPr>
          <a:xfrm rot="5400000">
            <a:off x="4267200" y="3429000"/>
            <a:ext cx="6858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/>
          <p:cNvSpPr/>
          <p:nvPr/>
        </p:nvSpPr>
        <p:spPr bwMode="hidden">
          <a:xfrm>
            <a:off x="0" y="1"/>
            <a:ext cx="76962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629400" cy="5029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F74D7-CA9B-4381-8FEA-F077FFCCDEB0}" type="datetimeFigureOut">
              <a:rPr lang="cs-CZ" smtClean="0"/>
              <a:t>30.9.2011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2B228-C4D6-43D4-8382-487463D1FEF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39000" y="914401"/>
            <a:ext cx="926980" cy="5029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hidden">
          <a:xfrm>
            <a:off x="0" y="1335973"/>
            <a:ext cx="9144000" cy="55220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019301"/>
            <a:ext cx="8229600" cy="41173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981325" y="273180"/>
            <a:ext cx="318135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 b="0" cap="all" spc="300" baseline="0">
                <a:solidFill>
                  <a:schemeClr val="tx1"/>
                </a:solidFill>
              </a:defRPr>
            </a:lvl1pPr>
          </a:lstStyle>
          <a:p>
            <a:fld id="{BE3F74D7-CA9B-4381-8FEA-F077FFCCDEB0}" type="datetimeFigureOut">
              <a:rPr lang="cs-CZ" smtClean="0"/>
              <a:t>30.9.2011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7800" y="6486525"/>
            <a:ext cx="62484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100" b="0" cap="all" spc="3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038600" y="6172200"/>
            <a:ext cx="1066800" cy="304800"/>
          </a:xfrm>
          <a:prstGeom prst="rect">
            <a:avLst/>
          </a:prstGeom>
          <a:ln>
            <a:noFill/>
          </a:ln>
        </p:spPr>
        <p:txBody>
          <a:bodyPr vert="horz" lIns="0" tIns="0" rIns="0" bIns="0" rtlCol="0" anchor="ctr">
            <a:normAutofit/>
          </a:bodyPr>
          <a:lstStyle>
            <a:lvl1pPr algn="ctr">
              <a:defRPr sz="1200" b="1">
                <a:solidFill>
                  <a:schemeClr val="tx1"/>
                </a:solidFill>
              </a:defRPr>
            </a:lvl1pPr>
          </a:lstStyle>
          <a:p>
            <a:fld id="{5232B228-C4D6-43D4-8382-487463D1FEF7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1331436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057" r:id="rId1"/>
    <p:sldLayoutId id="2147484058" r:id="rId2"/>
    <p:sldLayoutId id="2147484059" r:id="rId3"/>
    <p:sldLayoutId id="2147484060" r:id="rId4"/>
    <p:sldLayoutId id="2147484061" r:id="rId5"/>
    <p:sldLayoutId id="2147484062" r:id="rId6"/>
    <p:sldLayoutId id="2147484063" r:id="rId7"/>
    <p:sldLayoutId id="2147484064" r:id="rId8"/>
    <p:sldLayoutId id="2147484065" r:id="rId9"/>
    <p:sldLayoutId id="2147484066" r:id="rId10"/>
    <p:sldLayoutId id="2147484067" r:id="rId11"/>
  </p:sldLayoutIdLst>
  <p:txStyles>
    <p:titleStyle>
      <a:lvl1pPr algn="ctr" defTabSz="914400" rtl="0" eaLnBrk="1" latinLnBrk="0" hangingPunct="1">
        <a:spcBef>
          <a:spcPts val="400"/>
        </a:spcBef>
        <a:buNone/>
        <a:defRPr sz="1800" b="1" kern="1200" cap="all" spc="0" baseline="0">
          <a:solidFill>
            <a:schemeClr val="bg1">
              <a:lumMod val="75000"/>
              <a:lumOff val="25000"/>
            </a:schemeClr>
          </a:solidFill>
          <a:effectLst/>
          <a:latin typeface="+mj-lt"/>
          <a:ea typeface="+mj-ea"/>
          <a:cs typeface="Tunga" pitchFamily="2"/>
        </a:defRPr>
      </a:lvl1pPr>
    </p:titleStyle>
    <p:bodyStyle>
      <a:lvl1pPr marL="0" indent="0" algn="ctr" defTabSz="914400" rtl="0" eaLnBrk="1" latinLnBrk="0" hangingPunct="1">
        <a:lnSpc>
          <a:spcPct val="100000"/>
        </a:lnSpc>
        <a:spcBef>
          <a:spcPts val="600"/>
        </a:spcBef>
        <a:spcAft>
          <a:spcPts val="0"/>
        </a:spcAft>
        <a:buClr>
          <a:schemeClr val="accent1"/>
        </a:buClr>
        <a:buFontTx/>
        <a:buNone/>
        <a:defRPr sz="20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 baseline="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ma"/><Relationship Id="rId1" Type="http://schemas.microsoft.com/office/2007/relationships/media" Target="../media/media1.wma"/><Relationship Id="rId6" Type="http://schemas.openxmlformats.org/officeDocument/2006/relationships/image" Target="../media/image8.jp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flv"/><Relationship Id="rId1" Type="http://schemas.microsoft.com/office/2007/relationships/media" Target="../media/media2.flv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img.radio.cz/pictures/hudba/hudebnici_renesance.jpg" TargetMode="External"/><Relationship Id="rId2" Type="http://schemas.openxmlformats.org/officeDocument/2006/relationships/hyperlink" Target="http://www.bfafh.de/inst4/42/dat_k1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hyperlink" Target="http://t1.gstatic.com/images?q=tbn:ANd9GcQdxxBIXhlCZ-LfZtbWnxnaay-gZc-ehMTaRUVH8OJ5OEyirn7q" TargetMode="External"/><Relationship Id="rId4" Type="http://schemas.openxmlformats.org/officeDocument/2006/relationships/hyperlink" Target="http://www.youtube.com/watch?v=sy_HB3g1FJ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44624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124744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9509764"/>
              </p:ext>
            </p:extLst>
          </p:nvPr>
        </p:nvGraphicFramePr>
        <p:xfrm>
          <a:off x="683568" y="4941168"/>
          <a:ext cx="7848872" cy="1730375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Vývoj artificiální hudby  8.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VY_32_INOVACE_09_Hudba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 období renesance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Jana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Malá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76293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2555776" y="3068960"/>
            <a:ext cx="4013200" cy="4286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65400" y="2132856"/>
            <a:ext cx="4013200" cy="1872208"/>
          </a:xfrm>
        </p:spPr>
        <p:txBody>
          <a:bodyPr>
            <a:noAutofit/>
          </a:bodyPr>
          <a:lstStyle/>
          <a:p>
            <a:r>
              <a:rPr lang="cs-CZ" sz="3600" dirty="0" smtClean="0">
                <a:latin typeface="Algerian" pitchFamily="82" charset="0"/>
              </a:rPr>
              <a:t>Hudba v období renesance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14. – 16. st.</a:t>
            </a:r>
            <a:endParaRPr lang="cs-CZ" sz="32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4005062"/>
            <a:ext cx="4222204" cy="2746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856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395536" y="1772816"/>
            <a:ext cx="4023360" cy="4037056"/>
          </a:xfrm>
        </p:spPr>
        <p:txBody>
          <a:bodyPr>
            <a:noAutofit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dirty="0" smtClean="0"/>
              <a:t>Renesance= obrození, oživení antického umění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 smtClean="0"/>
              <a:t>Ideálem renesančního člověka byla všestrannost a vzdělanost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 smtClean="0"/>
              <a:t>Důraz na rozum, úvahu a zkušenost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/>
              <a:t>Návrat k </a:t>
            </a:r>
            <a:r>
              <a:rPr lang="cs-CZ" dirty="0" smtClean="0"/>
              <a:t>pozemskému příjemnějšímu životu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 smtClean="0"/>
              <a:t>Renesanční stavby byly prostší než gotické ale pohodlnější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 smtClean="0"/>
              <a:t>V literatuře se objevuje smysl pro humor a milostné básně dříve považované za hříšné</a:t>
            </a:r>
            <a:endParaRPr lang="cs-CZ" dirty="0"/>
          </a:p>
          <a:p>
            <a:pPr marL="342900" indent="-342900" algn="l">
              <a:buFont typeface="Arial" pitchFamily="34" charset="0"/>
              <a:buChar char="•"/>
            </a:pPr>
            <a:endParaRPr lang="cs-CZ" dirty="0"/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69708" y="2020888"/>
            <a:ext cx="3811459" cy="4005262"/>
          </a:xfr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b="0" dirty="0" smtClean="0">
                <a:latin typeface="Algerian" pitchFamily="82" charset="0"/>
              </a:rPr>
              <a:t>Historické souvislosti</a:t>
            </a:r>
            <a:endParaRPr lang="cs-CZ" sz="2800" b="0" dirty="0"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0988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0" dirty="0" smtClean="0">
                <a:latin typeface="Algerian" pitchFamily="82" charset="0"/>
              </a:rPr>
              <a:t> </a:t>
            </a:r>
            <a:r>
              <a:rPr lang="cs-CZ" sz="3600" b="0" dirty="0" err="1" smtClean="0">
                <a:latin typeface="Algerian" pitchFamily="82" charset="0"/>
              </a:rPr>
              <a:t>Zpev</a:t>
            </a:r>
            <a:endParaRPr lang="cs-CZ" sz="3600" b="0" dirty="0">
              <a:latin typeface="Algerian" pitchFamily="82" charset="0"/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3"/>
          </p:nvPr>
        </p:nvSpPr>
        <p:spPr>
          <a:xfrm>
            <a:off x="179512" y="1946112"/>
            <a:ext cx="8229600" cy="4075176"/>
          </a:xfrm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3200" dirty="0" smtClean="0"/>
              <a:t>Rozvíjí se umění vícehlasé kompozice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3200" dirty="0" smtClean="0"/>
              <a:t>Skladatelé se předháněli v tvorbě vícehlasu: díla pro 6, 12 nebo i 36 hlasů- každý má svou melodickou linku zpívanou </a:t>
            </a:r>
            <a:r>
              <a:rPr lang="cs-CZ" sz="3200" dirty="0" err="1" smtClean="0"/>
              <a:t>součaně</a:t>
            </a:r>
            <a:endParaRPr lang="cs-CZ" sz="3200" dirty="0" smtClean="0"/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3200" dirty="0" smtClean="0"/>
              <a:t>Holandští tvůrci: 				    Orlando di </a:t>
            </a:r>
            <a:r>
              <a:rPr lang="cs-CZ" sz="3200" dirty="0" err="1" smtClean="0"/>
              <a:t>Lasso</a:t>
            </a:r>
            <a:r>
              <a:rPr lang="cs-CZ" sz="3200" dirty="0" smtClean="0"/>
              <a:t> 				     Giovanni da </a:t>
            </a:r>
            <a:r>
              <a:rPr lang="cs-CZ" sz="3200" dirty="0" err="1" smtClean="0"/>
              <a:t>Palestrina</a:t>
            </a:r>
            <a:endParaRPr lang="cs-CZ" sz="3200" dirty="0"/>
          </a:p>
        </p:txBody>
      </p:sp>
      <p:pic>
        <p:nvPicPr>
          <p:cNvPr id="11" name="16 G. da Palestrina_Missa papae Marcelli.wma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768788" y="5156432"/>
            <a:ext cx="609600" cy="609600"/>
          </a:xfrm>
          <a:prstGeom prst="rect">
            <a:avLst/>
          </a:prstGeom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032321"/>
            <a:ext cx="249560" cy="1519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3507768"/>
            <a:ext cx="2433439" cy="3219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0452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0000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pPr marL="571500" indent="-571500" algn="l">
              <a:buFont typeface="Arial" pitchFamily="34" charset="0"/>
              <a:buChar char="•"/>
            </a:pPr>
            <a:r>
              <a:rPr lang="cs-CZ" sz="3600" dirty="0" smtClean="0"/>
              <a:t>Neslouží už jen k doprovodu zpěvu</a:t>
            </a:r>
          </a:p>
          <a:p>
            <a:pPr marL="571500" indent="-571500" algn="l">
              <a:buFont typeface="Arial" pitchFamily="34" charset="0"/>
              <a:buChar char="•"/>
            </a:pPr>
            <a:r>
              <a:rPr lang="cs-CZ" sz="3600" dirty="0" smtClean="0"/>
              <a:t>Osamostatnění nástrojových</a:t>
            </a:r>
          </a:p>
          <a:p>
            <a:pPr algn="l"/>
            <a:r>
              <a:rPr lang="cs-CZ" sz="3600" dirty="0"/>
              <a:t> </a:t>
            </a:r>
            <a:r>
              <a:rPr lang="cs-CZ" sz="3600" dirty="0" smtClean="0"/>
              <a:t>    </a:t>
            </a:r>
            <a:r>
              <a:rPr lang="cs-CZ" sz="3600" dirty="0"/>
              <a:t>skladeb</a:t>
            </a:r>
          </a:p>
          <a:p>
            <a:pPr marL="571500" indent="-571500" algn="l">
              <a:buFont typeface="Arial" pitchFamily="34" charset="0"/>
              <a:buChar char="•"/>
            </a:pPr>
            <a:r>
              <a:rPr lang="cs-CZ" sz="3600" dirty="0" smtClean="0"/>
              <a:t>Vznikají skladby zejména </a:t>
            </a:r>
            <a:endParaRPr lang="cs-CZ" sz="3600" dirty="0"/>
          </a:p>
          <a:p>
            <a:pPr algn="l"/>
            <a:r>
              <a:rPr lang="cs-CZ" sz="3600" dirty="0"/>
              <a:t> </a:t>
            </a:r>
            <a:r>
              <a:rPr lang="cs-CZ" sz="3600" dirty="0" smtClean="0"/>
              <a:t>    pro varhany a v Anglii pro </a:t>
            </a:r>
          </a:p>
          <a:p>
            <a:pPr algn="l"/>
            <a:r>
              <a:rPr lang="cs-CZ" sz="3600" dirty="0" smtClean="0"/>
              <a:t>     virginal (druh cembala)</a:t>
            </a:r>
          </a:p>
          <a:p>
            <a:pPr marL="571500" indent="-571500" algn="l">
              <a:buFont typeface="Arial" pitchFamily="34" charset="0"/>
              <a:buChar char="•"/>
            </a:pPr>
            <a:r>
              <a:rPr lang="cs-CZ" sz="3600" dirty="0" smtClean="0"/>
              <a:t>Na konci 16. st. vznikají </a:t>
            </a:r>
          </a:p>
          <a:p>
            <a:pPr algn="l"/>
            <a:r>
              <a:rPr lang="cs-CZ" sz="3600" dirty="0"/>
              <a:t> </a:t>
            </a:r>
            <a:r>
              <a:rPr lang="cs-CZ" sz="3600" dirty="0" smtClean="0"/>
              <a:t>    první skupiny nástrojů</a:t>
            </a:r>
            <a:endParaRPr lang="cs-CZ" sz="3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0" dirty="0" smtClean="0">
                <a:latin typeface="Algerian" pitchFamily="82" charset="0"/>
              </a:rPr>
              <a:t>Hudební nástroje</a:t>
            </a:r>
            <a:endParaRPr lang="cs-CZ" sz="3200" b="0" dirty="0">
              <a:latin typeface="Algerian" pitchFamily="82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2564903"/>
            <a:ext cx="2805656" cy="40947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4755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3200" dirty="0" smtClean="0"/>
              <a:t>Dělila se na: 	katolickou- </a:t>
            </a:r>
            <a:r>
              <a:rPr lang="cs-CZ" sz="3200" i="1" dirty="0" smtClean="0"/>
              <a:t>velká chrámová díla</a:t>
            </a:r>
          </a:p>
          <a:p>
            <a:pPr algn="l"/>
            <a:r>
              <a:rPr lang="cs-CZ" sz="3200" dirty="0"/>
              <a:t>	</a:t>
            </a:r>
            <a:r>
              <a:rPr lang="cs-CZ" sz="3200" dirty="0" smtClean="0"/>
              <a:t>		protestantskou- 	</a:t>
            </a:r>
            <a:r>
              <a:rPr lang="cs-CZ" sz="3200" i="1" dirty="0" smtClean="0"/>
              <a:t>zákaz hudebních 			nástrojů v kostele s 	výjimkou varhan, 			důraz na zpěv</a:t>
            </a:r>
            <a:r>
              <a:rPr lang="cs-CZ" sz="3200" dirty="0"/>
              <a:t>,</a:t>
            </a:r>
            <a:endParaRPr lang="cs-CZ" sz="3200" dirty="0" smtClean="0"/>
          </a:p>
          <a:p>
            <a:pPr algn="l"/>
            <a:r>
              <a:rPr lang="cs-CZ" sz="3200" dirty="0" smtClean="0"/>
              <a:t>			</a:t>
            </a:r>
            <a:r>
              <a:rPr lang="cs-CZ" sz="3200" i="1" dirty="0" smtClean="0"/>
              <a:t>např. píseň Já s nebes výše</a:t>
            </a:r>
          </a:p>
          <a:p>
            <a:pPr algn="l"/>
            <a:endParaRPr lang="cs-CZ" sz="3200" i="1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3200" dirty="0" smtClean="0"/>
              <a:t>Oblíbenou formou byl kánon</a:t>
            </a:r>
            <a:endParaRPr lang="cs-CZ" sz="3200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0" dirty="0" smtClean="0">
                <a:latin typeface="Algerian" pitchFamily="82" charset="0"/>
              </a:rPr>
              <a:t>Chrámová hudba</a:t>
            </a:r>
            <a:endParaRPr lang="cs-CZ" sz="3200" b="0" dirty="0">
              <a:latin typeface="Algerian" pitchFamily="82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2703190"/>
            <a:ext cx="2520280" cy="2520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8430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renesance.flv">
            <a:hlinkClick r:id="" action="ppaction://media"/>
          </p:cNvPr>
          <p:cNvPicPr>
            <a:picLocks noGrp="1" noChangeAspect="1"/>
          </p:cNvPicPr>
          <p:nvPr>
            <p:ph sz="quarter" idx="4294967295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11560" y="260648"/>
            <a:ext cx="7770813" cy="6135688"/>
          </a:xfrm>
        </p:spPr>
      </p:pic>
    </p:spTree>
    <p:extLst>
      <p:ext uri="{BB962C8B-B14F-4D97-AF65-F5344CB8AC3E}">
        <p14:creationId xmlns:p14="http://schemas.microsoft.com/office/powerpoint/2010/main" val="3241940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www.bfafh.de/inst4/42/dat_k1.htm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img.radio.cz/pictures/hudba/hudebnici_renesance.jpg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www.youtube.com/watch?v=sy_HB3g1FJM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t1.gstatic.com/images?q=tbn:ANd9GcQdxxBIXhlCZ-LfZtbWnxnaay-gZc-ehMTaRUVH8OJ5OEyirn7q</a:t>
            </a:r>
            <a:endParaRPr lang="cs-CZ" dirty="0" smtClean="0"/>
          </a:p>
          <a:p>
            <a:r>
              <a:rPr lang="cs-CZ"/>
              <a:t>http://www.bfafh.de/inst4/42/grafik/cembalo.jpg</a:t>
            </a:r>
            <a:endParaRPr lang="cs-CZ" dirty="0" smtClean="0"/>
          </a:p>
          <a:p>
            <a:r>
              <a:rPr lang="cs-CZ" dirty="0"/>
              <a:t>CD k učebnici Hudební výchova pro 6.,7.,8. a 9. ročník základní školy autorů A. </a:t>
            </a:r>
            <a:r>
              <a:rPr lang="cs-CZ" dirty="0" err="1"/>
              <a:t>Charalambidise</a:t>
            </a:r>
            <a:r>
              <a:rPr lang="cs-CZ" dirty="0"/>
              <a:t>, J. Pilky a kolektivu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0" dirty="0" err="1" smtClean="0">
                <a:latin typeface="Algerian" pitchFamily="82" charset="0"/>
              </a:rPr>
              <a:t>Pouzité</a:t>
            </a:r>
            <a:r>
              <a:rPr lang="cs-CZ" sz="3600" b="0" dirty="0" smtClean="0">
                <a:latin typeface="Algerian" pitchFamily="82" charset="0"/>
              </a:rPr>
              <a:t> zdroje</a:t>
            </a:r>
            <a:endParaRPr lang="cs-CZ" sz="3600" b="0" dirty="0">
              <a:latin typeface="Algerian" pitchFamily="82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052736"/>
            <a:ext cx="219075" cy="133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4893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lackTie">
  <a:themeElements>
    <a:clrScheme name="Vlastní 6">
      <a:dk1>
        <a:srgbClr val="7C1A1A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BlackTie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20000"/>
              </a:schemeClr>
            </a:duotone>
          </a:blip>
          <a:stretch/>
        </a:blip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30000"/>
                <a:satMod val="255000"/>
              </a:schemeClr>
            </a:gs>
          </a:gsLst>
          <a:path path="circle">
            <a:fillToRect l="50000" t="-80000" r="50000" b="18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128</TotalTime>
  <Words>198</Words>
  <Application>Microsoft Office PowerPoint</Application>
  <PresentationFormat>Předvádění na obrazovce (4:3)</PresentationFormat>
  <Paragraphs>42</Paragraphs>
  <Slides>8</Slides>
  <Notes>0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BlackTie</vt:lpstr>
      <vt:lpstr>Prezentace aplikace PowerPoint</vt:lpstr>
      <vt:lpstr>Hudba v období renesance 14. – 16. st.</vt:lpstr>
      <vt:lpstr>Historické souvislosti</vt:lpstr>
      <vt:lpstr> Zpev</vt:lpstr>
      <vt:lpstr>Hudební nástroje</vt:lpstr>
      <vt:lpstr>Chrámová hudba</vt:lpstr>
      <vt:lpstr>Prezentace aplikace PowerPoint</vt:lpstr>
      <vt:lpstr>Pouzité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Hudba v období renesance</dc:title>
  <dc:creator>Jana Malá</dc:creator>
  <cp:lastModifiedBy>OEM</cp:lastModifiedBy>
  <cp:revision>30</cp:revision>
  <dcterms:created xsi:type="dcterms:W3CDTF">2011-07-31T17:10:46Z</dcterms:created>
  <dcterms:modified xsi:type="dcterms:W3CDTF">2011-09-30T08:52:21Z</dcterms:modified>
</cp:coreProperties>
</file>