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62" r:id="rId2"/>
    <p:sldId id="256" r:id="rId3"/>
    <p:sldId id="264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BE3F74D7-CA9B-4381-8FEA-F077FFCCDEB0}" type="datetimeFigureOut">
              <a:rPr lang="cs-CZ" smtClean="0"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232B228-C4D6-43D4-8382-487463D1FEF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It%C3%A1lie" TargetMode="External"/><Relationship Id="rId3" Type="http://schemas.openxmlformats.org/officeDocument/2006/relationships/hyperlink" Target="http://cs.wikipedia.org/wiki/1678" TargetMode="External"/><Relationship Id="rId7" Type="http://schemas.openxmlformats.org/officeDocument/2006/relationships/hyperlink" Target="http://cs.wikipedia.org/wiki/V%C3%ADde%C5%88" TargetMode="External"/><Relationship Id="rId12" Type="http://schemas.openxmlformats.org/officeDocument/2006/relationships/image" Target="../media/image7.jpeg"/><Relationship Id="rId2" Type="http://schemas.openxmlformats.org/officeDocument/2006/relationships/hyperlink" Target="http://cs.wikipedia.org/wiki/4._b%C5%99ezen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1741" TargetMode="External"/><Relationship Id="rId11" Type="http://schemas.openxmlformats.org/officeDocument/2006/relationships/hyperlink" Target="http://cs.wikipedia.org/w/index.php?title=V%C3%A1clav_Morzin&amp;action=edit&amp;redlink=1" TargetMode="External"/><Relationship Id="rId5" Type="http://schemas.openxmlformats.org/officeDocument/2006/relationships/hyperlink" Target="http://cs.wikipedia.org/wiki/28._%C4%8Dervenec" TargetMode="External"/><Relationship Id="rId10" Type="http://schemas.openxmlformats.org/officeDocument/2006/relationships/hyperlink" Target="http://cs.wikipedia.org/wiki/%C4%8Ctvero_ro%C4%8Dn%C3%ADch_dob" TargetMode="External"/><Relationship Id="rId4" Type="http://schemas.openxmlformats.org/officeDocument/2006/relationships/hyperlink" Target="http://cs.wikipedia.org/wiki/Ben%C3%A1tky" TargetMode="External"/><Relationship Id="rId9" Type="http://schemas.openxmlformats.org/officeDocument/2006/relationships/hyperlink" Target="http://cs.wikipedia.org/wiki/Barokn%C3%AD_hudb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flv"/><Relationship Id="rId1" Type="http://schemas.openxmlformats.org/officeDocument/2006/relationships/video" Target="NULL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dbote.com/img/vivaldi_portrait_gross.jpg" TargetMode="External"/><Relationship Id="rId2" Type="http://schemas.openxmlformats.org/officeDocument/2006/relationships/hyperlink" Target="http://content.answcdn.com/main/content/img/getty/6/0/263636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://www.youtube.com/watch?v=52CSvr9y_s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3" y="116632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59" y="1196752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233952"/>
              </p:ext>
            </p:extLst>
          </p:nvPr>
        </p:nvGraphicFramePr>
        <p:xfrm>
          <a:off x="683567" y="5013176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VY_32_INOVACE_10_A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Vivaldi</a:t>
                      </a:r>
                      <a:endParaRPr lang="cs-CZ" sz="2000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solidFill>
                          <a:srgbClr val="FF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0995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1" y="1916832"/>
            <a:ext cx="3234385" cy="3861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584232" cy="1872208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Old English Text MT" pitchFamily="66" charset="0"/>
              </a:rPr>
              <a:t>Antonio </a:t>
            </a:r>
            <a:r>
              <a:rPr lang="cs-CZ" sz="4400" b="1" dirty="0" err="1" smtClean="0">
                <a:solidFill>
                  <a:srgbClr val="C00000"/>
                </a:solidFill>
                <a:latin typeface="Old English Text MT" pitchFamily="66" charset="0"/>
              </a:rPr>
              <a:t>Vivaldi</a:t>
            </a:r>
            <a:endParaRPr lang="cs-CZ" sz="4400" b="1" dirty="0">
              <a:solidFill>
                <a:srgbClr val="C00000"/>
              </a:solidFill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8856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211960" y="1209348"/>
            <a:ext cx="3848472" cy="599440"/>
          </a:xfrm>
        </p:spPr>
        <p:txBody>
          <a:bodyPr/>
          <a:lstStyle/>
          <a:p>
            <a:r>
              <a:rPr lang="cs-CZ" sz="2800" dirty="0" smtClean="0">
                <a:solidFill>
                  <a:srgbClr val="C00000"/>
                </a:solidFill>
                <a:latin typeface="Algerian" pitchFamily="82" charset="0"/>
              </a:rPr>
              <a:t>ANTONIO VIVALDI</a:t>
            </a:r>
            <a:endParaRPr lang="cs-CZ" sz="2800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4491723" y="1484784"/>
            <a:ext cx="3867471" cy="2905760"/>
          </a:xfrm>
        </p:spPr>
        <p:txBody>
          <a:bodyPr>
            <a:no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000" dirty="0">
              <a:latin typeface="Arial" charset="0"/>
              <a:cs typeface="Arial" charset="0"/>
            </a:endParaRPr>
          </a:p>
          <a:p>
            <a:pPr lv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charset="0"/>
                <a:cs typeface="Arial" charset="0"/>
              </a:rPr>
              <a:t>(</a:t>
            </a:r>
            <a:r>
              <a:rPr lang="cs-CZ" sz="2000" dirty="0">
                <a:latin typeface="Arial" charset="0"/>
                <a:cs typeface="Arial" charset="0"/>
                <a:hlinkClick r:id="rId2" tooltip="4. březen"/>
              </a:rPr>
              <a:t>4. března</a:t>
            </a:r>
            <a:r>
              <a:rPr lang="cs-CZ" sz="2000" dirty="0">
                <a:latin typeface="Arial" charset="0"/>
                <a:cs typeface="Arial" charset="0"/>
              </a:rPr>
              <a:t> </a:t>
            </a:r>
            <a:r>
              <a:rPr lang="cs-CZ" sz="2000" dirty="0">
                <a:latin typeface="Arial" charset="0"/>
                <a:cs typeface="Arial" charset="0"/>
                <a:hlinkClick r:id="rId3" tooltip="1678"/>
              </a:rPr>
              <a:t>1678</a:t>
            </a:r>
            <a:r>
              <a:rPr lang="cs-CZ" sz="2000" dirty="0">
                <a:latin typeface="Arial" charset="0"/>
                <a:cs typeface="Arial" charset="0"/>
              </a:rPr>
              <a:t>, </a:t>
            </a:r>
            <a:r>
              <a:rPr lang="cs-CZ" sz="2000" dirty="0">
                <a:latin typeface="Arial" charset="0"/>
                <a:cs typeface="Arial" charset="0"/>
                <a:hlinkClick r:id="rId4" tooltip="Benátky"/>
              </a:rPr>
              <a:t>Benátky</a:t>
            </a:r>
            <a:r>
              <a:rPr lang="cs-CZ" sz="2000" dirty="0">
                <a:latin typeface="Arial" charset="0"/>
                <a:cs typeface="Arial" charset="0"/>
              </a:rPr>
              <a:t> – </a:t>
            </a:r>
            <a:r>
              <a:rPr lang="cs-CZ" sz="2000" dirty="0">
                <a:latin typeface="Arial" charset="0"/>
                <a:cs typeface="Arial" charset="0"/>
                <a:hlinkClick r:id="rId5" tooltip="28. červenec"/>
              </a:rPr>
              <a:t>28. července</a:t>
            </a:r>
            <a:r>
              <a:rPr lang="cs-CZ" sz="2000" dirty="0">
                <a:latin typeface="Arial" charset="0"/>
                <a:cs typeface="Arial" charset="0"/>
              </a:rPr>
              <a:t> </a:t>
            </a:r>
            <a:r>
              <a:rPr lang="cs-CZ" sz="2000" dirty="0">
                <a:latin typeface="Arial" charset="0"/>
                <a:cs typeface="Arial" charset="0"/>
                <a:hlinkClick r:id="rId6" tooltip="1741"/>
              </a:rPr>
              <a:t>1741</a:t>
            </a:r>
            <a:r>
              <a:rPr lang="cs-CZ" sz="2000" dirty="0">
                <a:latin typeface="Arial" charset="0"/>
                <a:cs typeface="Arial" charset="0"/>
              </a:rPr>
              <a:t>, </a:t>
            </a:r>
            <a:r>
              <a:rPr lang="cs-CZ" sz="2000" dirty="0">
                <a:latin typeface="Arial" charset="0"/>
                <a:cs typeface="Arial" charset="0"/>
                <a:hlinkClick r:id="rId7" tooltip="Vídeň"/>
              </a:rPr>
              <a:t>Vídeň</a:t>
            </a:r>
            <a:r>
              <a:rPr lang="cs-CZ" sz="2000" dirty="0">
                <a:latin typeface="Arial" charset="0"/>
                <a:cs typeface="Arial" charset="0"/>
              </a:rPr>
              <a:t>) </a:t>
            </a:r>
          </a:p>
          <a:p>
            <a:pPr lv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charset="0"/>
                <a:cs typeface="Arial" charset="0"/>
              </a:rPr>
              <a:t>byl </a:t>
            </a:r>
            <a:r>
              <a:rPr lang="cs-CZ" sz="2000" dirty="0">
                <a:latin typeface="Arial" charset="0"/>
                <a:cs typeface="Arial" charset="0"/>
                <a:hlinkClick r:id="rId8" tooltip="Itálie"/>
              </a:rPr>
              <a:t>italský</a:t>
            </a:r>
            <a:r>
              <a:rPr lang="cs-CZ" sz="2000" dirty="0">
                <a:latin typeface="Arial" charset="0"/>
                <a:cs typeface="Arial" charset="0"/>
              </a:rPr>
              <a:t> kněz, </a:t>
            </a:r>
            <a:r>
              <a:rPr lang="cs-CZ" sz="2000" dirty="0">
                <a:latin typeface="Arial" charset="0"/>
                <a:cs typeface="Arial" charset="0"/>
                <a:hlinkClick r:id="rId9" tooltip="Barokní hudba"/>
              </a:rPr>
              <a:t>barokní</a:t>
            </a:r>
            <a:r>
              <a:rPr lang="cs-CZ" sz="2000" dirty="0">
                <a:latin typeface="Arial" charset="0"/>
                <a:cs typeface="Arial" charset="0"/>
              </a:rPr>
              <a:t> hudební skladatel a houslový virtuóz. </a:t>
            </a:r>
          </a:p>
          <a:p>
            <a:pPr lv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charset="0"/>
                <a:cs typeface="Arial" charset="0"/>
              </a:rPr>
              <a:t>Jeho nejznámějším dílem je soubor čtyř houslových koncertů </a:t>
            </a:r>
          </a:p>
          <a:p>
            <a:pPr lv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charset="0"/>
                <a:cs typeface="Arial" charset="0"/>
              </a:rPr>
              <a:t>nazvaný </a:t>
            </a:r>
            <a:r>
              <a:rPr lang="cs-CZ" sz="2000" i="1" dirty="0">
                <a:latin typeface="Arial" charset="0"/>
                <a:cs typeface="Arial" charset="0"/>
                <a:hlinkClick r:id="rId10" tooltip="Čtvero ročních dob"/>
              </a:rPr>
              <a:t>Čtvero ročních dob</a:t>
            </a:r>
            <a:r>
              <a:rPr lang="cs-CZ" sz="2000" dirty="0">
                <a:latin typeface="Arial" charset="0"/>
                <a:cs typeface="Arial" charset="0"/>
              </a:rPr>
              <a:t>, </a:t>
            </a:r>
          </a:p>
          <a:p>
            <a:pPr lv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charset="0"/>
                <a:cs typeface="Arial" charset="0"/>
              </a:rPr>
              <a:t>který patří k nejznámějším a nejpřehrávanějším</a:t>
            </a:r>
          </a:p>
          <a:p>
            <a:pPr lv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latin typeface="Arial" charset="0"/>
                <a:cs typeface="Arial" charset="0"/>
              </a:rPr>
              <a:t> skladbám ze své doby, věnovaný hraběti </a:t>
            </a:r>
            <a:r>
              <a:rPr lang="cs-CZ" sz="2000" dirty="0">
                <a:latin typeface="Arial" charset="0"/>
                <a:cs typeface="Arial" charset="0"/>
                <a:hlinkClick r:id="rId11" tooltip="Václav Morzin (stránka neexistuje)"/>
              </a:rPr>
              <a:t>Václavu </a:t>
            </a:r>
            <a:r>
              <a:rPr lang="cs-CZ" sz="2000" dirty="0" err="1">
                <a:latin typeface="Arial" charset="0"/>
                <a:cs typeface="Arial" charset="0"/>
                <a:hlinkClick r:id="rId11" tooltip="Václav Morzin (stránka neexistuje)"/>
              </a:rPr>
              <a:t>Morzinovi</a:t>
            </a:r>
            <a:r>
              <a:rPr lang="cs-CZ" sz="2000" dirty="0">
                <a:latin typeface="Arial" charset="0"/>
                <a:cs typeface="Arial" charset="0"/>
              </a:rPr>
              <a:t>.</a:t>
            </a:r>
          </a:p>
          <a:p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19368958"/>
              </p:ext>
            </p:extLst>
          </p:nvPr>
        </p:nvGraphicFramePr>
        <p:xfrm>
          <a:off x="1371600" y="1676400"/>
          <a:ext cx="3276791" cy="3099008"/>
        </p:xfrm>
        <a:graphic>
          <a:graphicData uri="http://schemas.openxmlformats.org/drawingml/2006/table">
            <a:tbl>
              <a:tblPr/>
              <a:tblGrid>
                <a:gridCol w="3276791"/>
              </a:tblGrid>
              <a:tr h="3099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39091" marR="39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OEM\Desktop\HV, VV, PV prezentace\11 A Hudební výchova 8.  r\11 A 11 A. Vivaldi\Antonio-Vivaldi-4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3484707" cy="43924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564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Vivaldid.fl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28236.377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1143000"/>
            <a:ext cx="6096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755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9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0" dirty="0" smtClean="0">
                <a:solidFill>
                  <a:srgbClr val="C00000"/>
                </a:solidFill>
                <a:latin typeface="Algerian" pitchFamily="82" charset="0"/>
              </a:rPr>
              <a:t>Proč se </a:t>
            </a:r>
            <a:r>
              <a:rPr lang="cs-CZ" sz="3200" b="0" dirty="0" err="1" smtClean="0">
                <a:solidFill>
                  <a:srgbClr val="C00000"/>
                </a:solidFill>
                <a:latin typeface="Algerian" pitchFamily="82" charset="0"/>
              </a:rPr>
              <a:t>Vivaldi</a:t>
            </a:r>
            <a:r>
              <a:rPr lang="cs-CZ" sz="3200" b="0" dirty="0" smtClean="0">
                <a:solidFill>
                  <a:srgbClr val="C00000"/>
                </a:solidFill>
                <a:latin typeface="Algerian" pitchFamily="82" charset="0"/>
              </a:rPr>
              <a:t> ocitl ve finanční krizi?</a:t>
            </a:r>
            <a:endParaRPr lang="cs-CZ" sz="3200" b="0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331640" y="2204864"/>
            <a:ext cx="6400800" cy="3048001"/>
          </a:xfrm>
        </p:spPr>
        <p:txBody>
          <a:bodyPr>
            <a:normAutofit fontScale="92500" lnSpcReduction="10000"/>
          </a:bodyPr>
          <a:lstStyle/>
          <a:p>
            <a:pPr indent="0" algn="l">
              <a:buNone/>
            </a:pPr>
            <a:r>
              <a:rPr lang="cs-CZ" sz="3200" dirty="0" smtClean="0"/>
              <a:t>Byl považován za:</a:t>
            </a:r>
          </a:p>
          <a:p>
            <a:pPr marL="2971800" lvl="5" indent="-457200"/>
            <a:r>
              <a:rPr lang="cs-CZ" sz="3000" dirty="0" smtClean="0"/>
              <a:t>příliš novátorského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000" dirty="0" smtClean="0"/>
              <a:t>příliš starého</a:t>
            </a:r>
          </a:p>
          <a:p>
            <a:pPr marL="3429000" lvl="6" indent="-457200"/>
            <a:r>
              <a:rPr lang="cs-CZ" sz="3000" dirty="0" smtClean="0"/>
              <a:t>příliš mladého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000" dirty="0" smtClean="0"/>
              <a:t>příliš zastaralého</a:t>
            </a:r>
          </a:p>
          <a:p>
            <a:pPr indent="0" algn="l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08430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Old English Text MT" pitchFamily="66" charset="0"/>
              </a:rPr>
              <a:t/>
            </a:r>
            <a:br>
              <a:rPr lang="cs-CZ" dirty="0">
                <a:latin typeface="Old English Text MT" pitchFamily="66" charset="0"/>
              </a:rPr>
            </a:br>
            <a:r>
              <a:rPr lang="cs-CZ" sz="4800" dirty="0" err="1">
                <a:solidFill>
                  <a:srgbClr val="C00000"/>
                </a:solidFill>
                <a:latin typeface="Old English Text MT" pitchFamily="66" charset="0"/>
              </a:rPr>
              <a:t>P</a:t>
            </a:r>
            <a:r>
              <a:rPr lang="cs-CZ" dirty="0" err="1">
                <a:solidFill>
                  <a:srgbClr val="C00000"/>
                </a:solidFill>
                <a:latin typeface="Old English Text MT" pitchFamily="66" charset="0"/>
              </a:rPr>
              <a:t>ouzité</a:t>
            </a:r>
            <a:r>
              <a:rPr lang="cs-CZ" dirty="0">
                <a:solidFill>
                  <a:srgbClr val="C00000"/>
                </a:solidFill>
                <a:latin typeface="Old English Text MT" pitchFamily="66" charset="0"/>
              </a:rPr>
              <a:t> zdroje</a:t>
            </a:r>
            <a:endParaRPr lang="cs-CZ" sz="3600" b="0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content.answcdn.com/main/content/img/getty/6/0/2636360.jpg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www.landbote.com/img/vivaldi_portrait_gross.jpg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www.youtube.com/watch?v=52CSvr9y_sM</a:t>
            </a:r>
            <a:endParaRPr lang="cs-CZ" dirty="0" smtClean="0"/>
          </a:p>
          <a:p>
            <a:r>
              <a:rPr lang="cs-CZ" dirty="0"/>
              <a:t>http://www.famouspeopleinfo.com/wp-content/uploads/2011/07/Antonio-Vivaldi-4.jpg</a:t>
            </a:r>
            <a:endParaRPr lang="cs-CZ" dirty="0" smtClean="0"/>
          </a:p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Pilky a kolektivu</a:t>
            </a:r>
          </a:p>
          <a:p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186" y="1380420"/>
            <a:ext cx="114300" cy="1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893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209</TotalTime>
  <Words>87</Words>
  <Application>Microsoft Office PowerPoint</Application>
  <PresentationFormat>Předvádění na obrazovce (4:3)</PresentationFormat>
  <Paragraphs>29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Svět módy</vt:lpstr>
      <vt:lpstr>Prezentace aplikace PowerPoint</vt:lpstr>
      <vt:lpstr>Antonio Vivaldi</vt:lpstr>
      <vt:lpstr>ANTONIO VIVALDI</vt:lpstr>
      <vt:lpstr>Prezentace aplikace PowerPoint</vt:lpstr>
      <vt:lpstr>Proč se Vivaldi ocitl ve finanční krizi?</vt:lpstr>
      <vt:lpstr> Pouzité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renesance</dc:title>
  <dc:creator>Jana Malá</dc:creator>
  <cp:lastModifiedBy>OEM</cp:lastModifiedBy>
  <cp:revision>41</cp:revision>
  <dcterms:created xsi:type="dcterms:W3CDTF">2011-07-31T17:10:46Z</dcterms:created>
  <dcterms:modified xsi:type="dcterms:W3CDTF">2011-10-02T17:02:36Z</dcterms:modified>
</cp:coreProperties>
</file>