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flv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0" r:id="rId4"/>
    <p:sldId id="259" r:id="rId5"/>
    <p:sldId id="257" r:id="rId6"/>
    <p:sldId id="264" r:id="rId7"/>
    <p:sldId id="265" r:id="rId8"/>
    <p:sldId id="266" r:id="rId9"/>
    <p:sldId id="268" r:id="rId10"/>
    <p:sldId id="269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9153FFA-41C8-452D-94E0-F0F6E06371B0}">
          <p14:sldIdLst>
            <p14:sldId id="263"/>
            <p14:sldId id="256"/>
            <p14:sldId id="260"/>
            <p14:sldId id="259"/>
            <p14:sldId id="257"/>
            <p14:sldId id="264"/>
            <p14:sldId id="265"/>
            <p14:sldId id="266"/>
            <p14:sldId id="268"/>
          </p14:sldIdLst>
        </p14:section>
        <p14:section name="Oddíl bez názvu" id="{776BDD41-C865-48C9-AD2A-850F9299427C}">
          <p14:sldIdLst/>
        </p14:section>
        <p14:section name="Oddíl bez názvu" id="{8BF2832B-A684-444D-815D-EE1FD6C07CAC}">
          <p14:sldIdLst>
            <p14:sldId id="269"/>
            <p14:sldId id="267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1D006188-9F29-410D-9280-9AA990838A57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2D56596-A8A2-48DB-83EA-4B690A8F41D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8.png"/><Relationship Id="rId5" Type="http://schemas.openxmlformats.org/officeDocument/2006/relationships/image" Target="../media/image9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flv"/><Relationship Id="rId1" Type="http://schemas.microsoft.com/office/2007/relationships/media" Target="../media/media4.flv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SlLQdnIYbTktHVqXE7Xav1VKLw38Pcv24326q2COUKfJZtmzFF" TargetMode="External"/><Relationship Id="rId3" Type="http://schemas.openxmlformats.org/officeDocument/2006/relationships/hyperlink" Target="http://www.uloz.to/9595851/ave-maria-l-bila-mp3" TargetMode="External"/><Relationship Id="rId7" Type="http://schemas.openxmlformats.org/officeDocument/2006/relationships/hyperlink" Target="http://t1.gstatic.com/images?q=tbn:ANd9GcQQ03f6kPzwG5zCFArKv19OIS77GKHAC2wy6JJ-JWKR0xuafOyVpA" TargetMode="External"/><Relationship Id="rId12" Type="http://schemas.openxmlformats.org/officeDocument/2006/relationships/image" Target="../media/image8.png"/><Relationship Id="rId2" Type="http://schemas.openxmlformats.org/officeDocument/2006/relationships/hyperlink" Target="http://cs.wikipedia.org/wiki/V%C3%A1%C5%BEn%C3%A1_hudb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CuDp-JiDYA8" TargetMode="External"/><Relationship Id="rId11" Type="http://schemas.openxmlformats.org/officeDocument/2006/relationships/hyperlink" Target="http://t1.gstatic.com/images?q=tbn:ANd9GcQQXlDlwKtLHhH5zcEoXoS3naCs5UmG97D59ZLGL9smHf4m6ttA5Q" TargetMode="External"/><Relationship Id="rId5" Type="http://schemas.openxmlformats.org/officeDocument/2006/relationships/hyperlink" Target="http://www.dlib.org/dlib/september00/images/jsbach1.jpg" TargetMode="External"/><Relationship Id="rId10" Type="http://schemas.openxmlformats.org/officeDocument/2006/relationships/hyperlink" Target="http://t2.gstatic.com/images?q=tbn:ANd9GcSvLV91NrngJgwSXw3a6hkpSE8P03LVP4BjUoRBqIdGpAM1e2kXLg" TargetMode="External"/><Relationship Id="rId4" Type="http://schemas.openxmlformats.org/officeDocument/2006/relationships/hyperlink" Target="http://upload.wikimedia.org/wikipedia/commons/thumb/b/b5/Bach.jpg/225px-Bach.jpg" TargetMode="External"/><Relationship Id="rId9" Type="http://schemas.openxmlformats.org/officeDocument/2006/relationships/hyperlink" Target="http://t3.gstatic.com/images?q=tbn:ANd9GcR0X5ZCfF41vdetPlZcJqRCDq_1ptJuwX6-Nb1iBIQPbJSXa5D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07455" y="1725216"/>
            <a:ext cx="2977713" cy="2741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7194" y="1052736"/>
            <a:ext cx="4038237" cy="7554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8742265"/>
              </p:ext>
            </p:extLst>
          </p:nvPr>
        </p:nvGraphicFramePr>
        <p:xfrm>
          <a:off x="1766700" y="4437112"/>
          <a:ext cx="5659222" cy="2103120"/>
        </p:xfrm>
        <a:graphic>
          <a:graphicData uri="http://schemas.openxmlformats.org/drawingml/2006/table">
            <a:tbl>
              <a:tblPr/>
              <a:tblGrid>
                <a:gridCol w="1713342"/>
                <a:gridCol w="3945880"/>
              </a:tblGrid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1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VY_32_INOVACE_12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J. S. Bach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434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331640" y="1340768"/>
            <a:ext cx="6400800" cy="1295400"/>
          </a:xfrm>
        </p:spPr>
        <p:txBody>
          <a:bodyPr>
            <a:noAutofit/>
          </a:bodyPr>
          <a:lstStyle/>
          <a:p>
            <a:r>
              <a:rPr lang="cs-CZ" sz="4000" dirty="0" smtClean="0">
                <a:latin typeface="Old English Text MT" pitchFamily="66" charset="0"/>
              </a:rPr>
              <a:t>JOHAN Sebastian </a:t>
            </a:r>
            <a:r>
              <a:rPr lang="cs-CZ" sz="4000" dirty="0" err="1" smtClean="0">
                <a:latin typeface="Old English Text MT" pitchFamily="66" charset="0"/>
              </a:rPr>
              <a:t>bach</a:t>
            </a:r>
            <a:endParaRPr lang="cs-CZ" sz="4000" dirty="0">
              <a:latin typeface="Old English Text MT" pitchFamily="66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187624" y="2492896"/>
            <a:ext cx="6400800" cy="762000"/>
          </a:xfrm>
        </p:spPr>
        <p:txBody>
          <a:bodyPr>
            <a:noAutofit/>
          </a:bodyPr>
          <a:lstStyle/>
          <a:p>
            <a:r>
              <a:rPr lang="cs-CZ" sz="2800" i="0" dirty="0" smtClean="0">
                <a:solidFill>
                  <a:schemeClr val="tx2"/>
                </a:solidFill>
                <a:latin typeface="Old English Text MT" pitchFamily="66" charset="0"/>
              </a:rPr>
              <a:t>1685-1750</a:t>
            </a:r>
            <a:endParaRPr lang="cs-CZ" sz="2800" i="0" dirty="0">
              <a:solidFill>
                <a:schemeClr val="tx2"/>
              </a:solidFill>
              <a:latin typeface="Old English Text MT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27626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27626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537626" y="2843417"/>
            <a:ext cx="1980000" cy="288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4932040" y="3416631"/>
            <a:ext cx="32403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2400" dirty="0" smtClean="0"/>
              <a:t>Slavný </a:t>
            </a:r>
            <a:r>
              <a:rPr lang="cs-CZ" sz="2400" dirty="0"/>
              <a:t>skladatel a virtuos na klávesové nástroje, jehož hudba měla značný vliv na další vývoj hudby (Mozart, Beethoven)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72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132856"/>
            <a:ext cx="6400800" cy="3353545"/>
          </a:xfrm>
        </p:spPr>
        <p:txBody>
          <a:bodyPr>
            <a:noAutofit/>
          </a:bodyPr>
          <a:lstStyle/>
          <a:p>
            <a:r>
              <a:rPr lang="cs-CZ" b="1" dirty="0"/>
              <a:t>* 21. března 1685 v </a:t>
            </a:r>
            <a:r>
              <a:rPr lang="cs-CZ" b="1" dirty="0" err="1"/>
              <a:t>Eisenachu</a:t>
            </a:r>
            <a:endParaRPr lang="cs-CZ" b="1" dirty="0"/>
          </a:p>
          <a:p>
            <a:r>
              <a:rPr lang="cs-CZ" b="1" dirty="0"/>
              <a:t>Zemřel 28. července 1750 v Lipsku</a:t>
            </a:r>
          </a:p>
          <a:p>
            <a:r>
              <a:rPr lang="cs-CZ" b="1" dirty="0"/>
              <a:t>Čtvrtý syn dvorního </a:t>
            </a:r>
            <a:r>
              <a:rPr lang="cs-CZ" b="1" dirty="0" smtClean="0"/>
              <a:t>městského			 </a:t>
            </a:r>
            <a:r>
              <a:rPr lang="cs-CZ" b="1" dirty="0"/>
              <a:t>hudebníka Johanna </a:t>
            </a:r>
            <a:r>
              <a:rPr lang="cs-CZ" b="1" dirty="0" err="1"/>
              <a:t>Ambrozia</a:t>
            </a:r>
            <a:r>
              <a:rPr lang="cs-CZ" b="1" dirty="0"/>
              <a:t> Bacha</a:t>
            </a:r>
          </a:p>
          <a:p>
            <a:r>
              <a:rPr lang="cs-CZ" b="1" dirty="0"/>
              <a:t>Rodiče mu zemřeli velmi brzy, staral se o něj starší bratr, varhaník</a:t>
            </a:r>
          </a:p>
          <a:p>
            <a:r>
              <a:rPr lang="cs-CZ" b="1" dirty="0"/>
              <a:t>Kvůli špatné finanční situaci rodiny se musel živit jako sborový sopranista</a:t>
            </a:r>
          </a:p>
          <a:p>
            <a:endParaRPr lang="cs-CZ" b="1" dirty="0"/>
          </a:p>
        </p:txBody>
      </p:sp>
      <p:sp>
        <p:nvSpPr>
          <p:cNvPr id="7" name="Nadpis 1"/>
          <p:cNvSpPr txBox="1">
            <a:spLocks noGrp="1"/>
          </p:cNvSpPr>
          <p:nvPr>
            <p:ph type="title" idx="4294967295"/>
          </p:nvPr>
        </p:nvSpPr>
        <p:spPr>
          <a:xfrm>
            <a:off x="71437" y="1196752"/>
            <a:ext cx="9072563" cy="646331"/>
          </a:xfrm>
        </p:spPr>
        <p:txBody>
          <a:bodyPr>
            <a:spAutoFit/>
          </a:bodyPr>
          <a:lstStyle/>
          <a:p>
            <a:pPr lvl="0"/>
            <a:r>
              <a:rPr lang="cs-CZ" dirty="0" err="1">
                <a:latin typeface="Old English Text MT" pitchFamily="66" charset="0"/>
              </a:rPr>
              <a:t>z</a:t>
            </a:r>
            <a:r>
              <a:rPr lang="cs-CZ" dirty="0" err="1" smtClean="0">
                <a:latin typeface="Old English Text MT" pitchFamily="66" charset="0"/>
              </a:rPr>
              <a:t>ivot</a:t>
            </a:r>
            <a:endParaRPr lang="cs-CZ" dirty="0">
              <a:latin typeface="Old English Text MT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5796136" y="1268760"/>
            <a:ext cx="1980000" cy="27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268760"/>
            <a:ext cx="114300" cy="1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802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21 J. S. Bach_Toccata a fuga d moll BWV 565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4161" y="1225329"/>
            <a:ext cx="609600" cy="609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1021557" y="2132856"/>
            <a:ext cx="2520000" cy="34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601591" y="1227876"/>
            <a:ext cx="45197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Wingdings" pitchFamily="2" charset="2"/>
              <a:buChar char="v"/>
            </a:pPr>
            <a:r>
              <a:rPr lang="cs-CZ" sz="2000" b="1" dirty="0"/>
              <a:t>Dále pracoval jako lokaj, houslista a hlavně jako  varhaník</a:t>
            </a:r>
          </a:p>
          <a:p>
            <a:pPr marL="457200" lvl="0" indent="-457200">
              <a:buFont typeface="Wingdings" pitchFamily="2" charset="2"/>
              <a:buChar char="v"/>
            </a:pPr>
            <a:r>
              <a:rPr lang="cs-CZ" sz="2000" b="1" dirty="0"/>
              <a:t>Později se často hádal s vedením kostela, a proto odešel</a:t>
            </a:r>
          </a:p>
          <a:p>
            <a:pPr marL="457200" lvl="0" indent="-457200">
              <a:buFont typeface="Wingdings" pitchFamily="2" charset="2"/>
              <a:buChar char="v"/>
            </a:pPr>
            <a:r>
              <a:rPr lang="cs-CZ" sz="2000" b="1" dirty="0"/>
              <a:t>V roce 1707 se Bach oženil se svou vzdálenou sestřenicí Marií Barbarou Bachovou</a:t>
            </a:r>
          </a:p>
          <a:p>
            <a:pPr marL="457200" lvl="0" indent="-457200">
              <a:buFont typeface="Wingdings" pitchFamily="2" charset="2"/>
              <a:buChar char="v"/>
            </a:pPr>
            <a:r>
              <a:rPr lang="cs-CZ" sz="2000" b="1" dirty="0"/>
              <a:t>Měli spolu šest dětí, z nichž dvě zemřely velmi brzy</a:t>
            </a:r>
          </a:p>
          <a:p>
            <a:pPr marL="457200" lvl="0" indent="-457200">
              <a:buFont typeface="Wingdings" pitchFamily="2" charset="2"/>
              <a:buChar char="v"/>
            </a:pPr>
            <a:r>
              <a:rPr lang="cs-CZ" sz="2000" b="1" dirty="0"/>
              <a:t>Když byl v roce 1720 na dvouměsíční návštěvě v Karlových Varech, zemřela náhle jeho první žena</a:t>
            </a:r>
          </a:p>
          <a:p>
            <a:pPr marL="457200" indent="-457200" algn="ctr">
              <a:buFont typeface="Wingdings" pitchFamily="2" charset="2"/>
              <a:buChar char="v"/>
            </a:pPr>
            <a:endParaRPr lang="cs-CZ" sz="2000" b="1" dirty="0"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60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8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34655" y="1124744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800" dirty="0">
              <a:latin typeface="Old English Text MT" pitchFamily="66" charset="0"/>
            </a:endParaRPr>
          </a:p>
        </p:txBody>
      </p:sp>
      <p:sp>
        <p:nvSpPr>
          <p:cNvPr id="7" name="Zástupný symbol pro text 2"/>
          <p:cNvSpPr txBox="1">
            <a:spLocks noGrp="1"/>
          </p:cNvSpPr>
          <p:nvPr>
            <p:ph idx="4294967295"/>
          </p:nvPr>
        </p:nvSpPr>
        <p:spPr>
          <a:xfrm>
            <a:off x="755576" y="980728"/>
            <a:ext cx="7776864" cy="3136900"/>
          </a:xfrm>
        </p:spPr>
        <p:txBody>
          <a:bodyPr>
            <a:no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1pPr>
            <a:lvl2pPr marL="864000" marR="0" lvl="1" indent="-288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2pPr>
            <a:lvl3pPr marL="1296000" marR="0" lvl="2" indent="-216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lvl9pPr>
          </a:lstStyle>
          <a:p>
            <a:pPr lvl="0">
              <a:buFont typeface="Wingdings" pitchFamily="2" charset="2"/>
              <a:buChar char="v"/>
            </a:pPr>
            <a:r>
              <a:rPr lang="cs-CZ" sz="1800" dirty="0"/>
              <a:t>Roku 1721 se oženil s Annou Magdalenou </a:t>
            </a:r>
            <a:r>
              <a:rPr lang="cs-CZ" sz="1800" dirty="0" err="1"/>
              <a:t>Wilcke</a:t>
            </a:r>
            <a:r>
              <a:rPr lang="cs-CZ" sz="1800" dirty="0"/>
              <a:t>, jež byla dcerou dvorního hudebníka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dirty="0"/>
              <a:t>S tou měl třináct z celkového počtu dvaceti dětí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dirty="0"/>
              <a:t>Většina však zemřela v útlém věku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dirty="0"/>
              <a:t>Z neznámých důvodů r. 1723 odchází Bach se svou ženou, která jej velmi podporovala ve skládání hudby, do Lipska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dirty="0"/>
              <a:t>Bach, který se celý život snažil o uznání veřejnosti, je unaven a uzavírá se do rodinného kruhu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dirty="0"/>
              <a:t>Po nezdařené operaci očí Bach r. </a:t>
            </a:r>
            <a:r>
              <a:rPr lang="cs-CZ" sz="1800" smtClean="0"/>
              <a:t>1750 </a:t>
            </a:r>
            <a:r>
              <a:rPr lang="cs-CZ" sz="1800" dirty="0"/>
              <a:t>umírá</a:t>
            </a:r>
          </a:p>
        </p:txBody>
      </p:sp>
    </p:spTree>
    <p:extLst>
      <p:ext uri="{BB962C8B-B14F-4D97-AF65-F5344CB8AC3E}">
        <p14:creationId xmlns:p14="http://schemas.microsoft.com/office/powerpoint/2010/main" val="576818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268760"/>
            <a:ext cx="6400800" cy="685800"/>
          </a:xfrm>
        </p:spPr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Zajímavosti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04864"/>
            <a:ext cx="5688632" cy="4056113"/>
          </a:xfrm>
        </p:spPr>
        <p:txBody>
          <a:bodyPr>
            <a:normAutofit/>
          </a:bodyPr>
          <a:lstStyle/>
          <a:p>
            <a:r>
              <a:rPr lang="cs-CZ" sz="2000" dirty="0"/>
              <a:t>Jeho vzorem byl </a:t>
            </a:r>
            <a:r>
              <a:rPr lang="cs-CZ" sz="2000" dirty="0" err="1"/>
              <a:t>Vivaldi</a:t>
            </a:r>
            <a:endParaRPr lang="cs-CZ" sz="2000" dirty="0"/>
          </a:p>
          <a:p>
            <a:r>
              <a:rPr lang="cs-CZ" sz="2000" dirty="0"/>
              <a:t>V mládí natolik obdivoval </a:t>
            </a:r>
            <a:r>
              <a:rPr lang="cs-CZ" sz="2000" dirty="0" err="1"/>
              <a:t>Buxtendeho</a:t>
            </a:r>
            <a:r>
              <a:rPr lang="cs-CZ" sz="2000" dirty="0"/>
              <a:t>, že nelitoval ujít </a:t>
            </a:r>
            <a:r>
              <a:rPr lang="cs-CZ" sz="2000" dirty="0" smtClean="0"/>
              <a:t>pěšky (</a:t>
            </a:r>
            <a:r>
              <a:rPr lang="cs-CZ" sz="2000" dirty="0"/>
              <a:t>v říjnu 1705) 320 kilometrů dlouhou cestu, jen aby si </a:t>
            </a:r>
            <a:r>
              <a:rPr lang="cs-CZ" sz="2000" dirty="0" smtClean="0"/>
              <a:t>jej vyposlechl</a:t>
            </a:r>
            <a:endParaRPr lang="cs-CZ" sz="2000" dirty="0"/>
          </a:p>
          <a:p>
            <a:r>
              <a:rPr lang="cs-CZ" sz="2000" dirty="0"/>
              <a:t>Hádka s majiteli kostela nastala tehdy, když si na kůr přivedl „cizí dívku“, pravděpodobně svou budoucí ženu Marii Barbaru</a:t>
            </a:r>
          </a:p>
          <a:p>
            <a:endParaRPr lang="cs-CZ" sz="2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6228184" y="1556792"/>
            <a:ext cx="1914119" cy="23904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82664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sz="quarter" idx="13"/>
          </p:nvPr>
        </p:nvSpPr>
        <p:spPr>
          <a:xfrm>
            <a:off x="4427984" y="1106801"/>
            <a:ext cx="3668256" cy="4680520"/>
          </a:xfrm>
        </p:spPr>
        <p:txBody>
          <a:bodyPr>
            <a:noAutofit/>
          </a:bodyPr>
          <a:lstStyle/>
          <a:p>
            <a:r>
              <a:rPr lang="cs-CZ" sz="2400" b="1" dirty="0"/>
              <a:t>Bach skládal většinou na objednávku od církve nebo panovníků, u kterých byl zaměstnán</a:t>
            </a:r>
          </a:p>
          <a:p>
            <a:pPr marL="0" lvl="1" indent="-27432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b="1" dirty="0"/>
              <a:t>Psal mše, fugy, preludia (z nichž jedno bylo později otextováno jako Ave Maria), atd.</a:t>
            </a:r>
          </a:p>
          <a:p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115616" y="1340768"/>
            <a:ext cx="3064728" cy="421258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" name="ave-maria---l.bil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60232" y="50851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062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6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1263363"/>
            <a:ext cx="9072563" cy="58477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err="1" smtClean="0">
                <a:latin typeface="Old English Text MT" pitchFamily="66" charset="0"/>
              </a:rPr>
              <a:t>Nejznámejší</a:t>
            </a:r>
            <a:r>
              <a:rPr lang="cs-CZ" sz="3200" dirty="0" smtClean="0">
                <a:latin typeface="Old English Text MT" pitchFamily="66" charset="0"/>
              </a:rPr>
              <a:t> díla</a:t>
            </a:r>
            <a:endParaRPr lang="cs-CZ" sz="3200" dirty="0">
              <a:latin typeface="Old English Text MT" pitchFamily="66" charset="0"/>
            </a:endParaRP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718814" y="1988840"/>
            <a:ext cx="9072563" cy="3580467"/>
          </a:xfrm>
          <a:prstGeom prst="rect">
            <a:avLst/>
          </a:prstGeom>
        </p:spPr>
        <p:txBody>
          <a:bodyPr vert="horz" lIns="91440" tIns="45720" rIns="91440" bIns="45720" rtlCol="0"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Tahoma" pitchFamily="2"/>
              </a:defRPr>
            </a:defPPr>
            <a:lvl1pPr marL="432000" marR="0" lvl="0" indent="-324000" algn="l" defTabSz="914400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1417"/>
              </a:spcAft>
              <a:buClrTx/>
              <a:buSzPct val="45000"/>
              <a:buFont typeface="StarSymbol"/>
              <a:buChar char="●"/>
              <a:defRPr lang="cs-CZ" sz="3200" b="0" i="0" u="none" strike="noStrike" kern="1200" baseline="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 defTabSz="914400" rtl="0" eaLnBrk="1" latinLnBrk="0" hangingPunct="1">
              <a:spcBef>
                <a:spcPts val="0"/>
              </a:spcBef>
              <a:spcAft>
                <a:spcPts val="1134"/>
              </a:spcAft>
              <a:buClrTx/>
              <a:buSzPct val="75000"/>
              <a:buFont typeface="StarSymbol"/>
              <a:buChar char="–"/>
              <a:defRPr lang="cs-CZ" sz="2800" b="0" i="0" u="none" strike="noStrike" kern="1200" baseline="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 defTabSz="914400" rtl="0" eaLnBrk="1" latinLnBrk="0" hangingPunct="1">
              <a:spcBef>
                <a:spcPts val="0"/>
              </a:spcBef>
              <a:spcAft>
                <a:spcPts val="850"/>
              </a:spcAft>
              <a:buClrTx/>
              <a:buSzPct val="45000"/>
              <a:buFont typeface="StarSymbol"/>
              <a:buChar char="●"/>
              <a:defRPr lang="cs-CZ" sz="2400" b="0" i="0" u="none" strike="noStrike" kern="1200" baseline="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 defTabSz="914400" rtl="0" eaLnBrk="1" latinLnBrk="0" hangingPunct="1">
              <a:spcBef>
                <a:spcPts val="0"/>
              </a:spcBef>
              <a:spcAft>
                <a:spcPts val="567"/>
              </a:spcAft>
              <a:buClrTx/>
              <a:buSzPct val="75000"/>
              <a:buFont typeface="StarSymbol"/>
              <a:buChar char="–"/>
              <a:defRPr lang="cs-CZ" sz="2000" b="0" i="0" u="none" strike="noStrike" kern="1200" baseline="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ClrTx/>
              <a:buSzPct val="45000"/>
              <a:buFont typeface="StarSymbol"/>
              <a:buChar char="●"/>
              <a:defRPr lang="cs-CZ" sz="2000" b="0" i="0" u="none" strike="noStrike" kern="1200" baseline="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ClrTx/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ClrTx/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ClrTx/>
              <a:buSzPct val="45000"/>
              <a:buFont typeface="StarSymbol"/>
              <a:buChar char="●"/>
              <a:defRPr lang="cs-CZ" sz="2000" b="0" i="0" u="none" strike="noStrike" kern="1200" baseline="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ClrTx/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solidFill>
                  <a:schemeClr val="tx1"/>
                </a:solidFill>
                <a:latin typeface="Arial" pitchFamily="18"/>
                <a:ea typeface="Lucida Sans Unicode" pitchFamily="2"/>
                <a:cs typeface="Tahoma" pitchFamily="2"/>
              </a:defRPr>
            </a:lvl9pPr>
          </a:lstStyle>
          <a:p>
            <a:pPr>
              <a:buFont typeface="Wingdings" pitchFamily="2" charset="2"/>
              <a:buChar char="v"/>
            </a:pPr>
            <a:r>
              <a:rPr lang="cs-CZ" sz="2000" dirty="0" smtClean="0"/>
              <a:t>Braniborské koncerty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Anglické suity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Francouzské suity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Tokáta a fuga d-mol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celkově tak Bach složil nejméně </a:t>
            </a:r>
            <a:r>
              <a:rPr lang="cs-CZ" sz="2000" dirty="0" smtClean="0"/>
              <a:t>						kolem </a:t>
            </a:r>
            <a:r>
              <a:rPr lang="cs-CZ" sz="2000" dirty="0"/>
              <a:t>1400 </a:t>
            </a:r>
            <a:r>
              <a:rPr lang="cs-CZ" sz="2000" dirty="0" smtClean="0"/>
              <a:t>děl</a:t>
            </a:r>
            <a:endParaRPr lang="cs-CZ" sz="2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508104" y="1769197"/>
            <a:ext cx="2569970" cy="384534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02.-Johann-Sebastian-Bach---Air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99992" y="2924944"/>
            <a:ext cx="609600" cy="609600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63363"/>
            <a:ext cx="114300" cy="1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90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5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ve maria.fl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1680" y="1196752"/>
            <a:ext cx="5782237" cy="4433664"/>
          </a:xfrm>
        </p:spPr>
      </p:pic>
    </p:spTree>
    <p:extLst>
      <p:ext uri="{BB962C8B-B14F-4D97-AF65-F5344CB8AC3E}">
        <p14:creationId xmlns:p14="http://schemas.microsoft.com/office/powerpoint/2010/main" val="1576631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96752"/>
            <a:ext cx="7768952" cy="685800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Castellar" pitchFamily="18" charset="0"/>
              </a:rPr>
              <a:t>V jakém uměleckém období skládal </a:t>
            </a:r>
            <a:r>
              <a:rPr lang="cs-CZ" sz="2400" dirty="0">
                <a:latin typeface="Castellar" pitchFamily="18" charset="0"/>
              </a:rPr>
              <a:t>JOHAN Sebastian </a:t>
            </a:r>
            <a:r>
              <a:rPr lang="cs-CZ" sz="2400" dirty="0" err="1" smtClean="0">
                <a:latin typeface="Castellar" pitchFamily="18" charset="0"/>
              </a:rPr>
              <a:t>bach</a:t>
            </a:r>
            <a:r>
              <a:rPr lang="cs-CZ" sz="2400" dirty="0" smtClean="0">
                <a:latin typeface="Castellar" pitchFamily="18" charset="0"/>
              </a:rPr>
              <a:t>?</a:t>
            </a:r>
            <a:endParaRPr lang="cs-CZ" sz="2400" dirty="0">
              <a:latin typeface="Castellar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Old English Text MT" pitchFamily="66" charset="0"/>
              </a:rPr>
              <a:t>V baroku</a:t>
            </a:r>
            <a:endParaRPr lang="cs-CZ" sz="5400" dirty="0"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831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283968" y="5130797"/>
            <a:ext cx="6336259" cy="52322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>
                <a:latin typeface="Old English Text MT" pitchFamily="66" charset="0"/>
              </a:rPr>
              <a:t>Konec</a:t>
            </a:r>
            <a:endParaRPr lang="cs-CZ" sz="2800" dirty="0">
              <a:latin typeface="Old English Text MT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2627784" y="1124744"/>
            <a:ext cx="3821883" cy="45292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548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http://cs.wikipedia.org/wiki/V%C3%A1%C5%BEn%C3%A1_hudba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www.uloz.to/9595851/ave-maria-l-bila-mp3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upload.wikimedia.org/wikipedia/commons/thumb/b/b5/Bach.jpg/225px-Bach.jpg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www.dlib.org/dlib/september00/images/jsbach1.jpg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www.youtube.com/watch?v=CuDp-JiDYA8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t1.gstatic.com/images?q=tbn:ANd9GcQQ03f6kPzwG5zCFArKv19OIS77GKHAC2wy6JJ-JWKR0xuafOyVpA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t2.gstatic.com/images?q=tbn:ANd9GcSlLQdnIYbTktHVqXE7Xav1VKLw38Pcv24326q2COUKfJZtmzFF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t3.gstatic.com/images?q=tbn:ANd9GcR0X5ZCfF41vdetPlZcJqRCDq_1ptJuwX6-Nb1iBIQPbJSXa5Dd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t2.gstatic.com/images?q=tbn:ANd9GcSvLV91NrngJgwSXw3a6hkpSE8P03LVP4BjUoRBqIdGpAM1e2kXLg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t1.gstatic.com/images?q=tbn:ANd9GcQQXlDlwKtLHhH5zcEoXoS3naCs5UmG97D59ZLGL9smHf4m6ttA5Q</a:t>
            </a:r>
            <a:endParaRPr lang="cs-CZ" dirty="0" smtClean="0"/>
          </a:p>
          <a:p>
            <a:r>
              <a:rPr lang="cs-CZ"/>
              <a:t>http://t3.gstatic.com/images?q=tbn:ANd9GcTOcWXyUoETJQVz75BGXmzyan4vwQrUe7UMtpZvOKtVonf-3x4Z</a:t>
            </a:r>
            <a:endParaRPr lang="cs-CZ" dirty="0" smtClean="0"/>
          </a:p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Pilky a kolektivu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040913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Old English Text MT" pitchFamily="66" charset="0"/>
              </a:rPr>
              <a:t>P</a:t>
            </a:r>
            <a:r>
              <a:rPr lang="cs-CZ" sz="3600" dirty="0" err="1" smtClean="0">
                <a:latin typeface="Old English Text MT" pitchFamily="66" charset="0"/>
              </a:rPr>
              <a:t>ouzité</a:t>
            </a:r>
            <a:r>
              <a:rPr lang="cs-CZ" sz="3600" dirty="0" smtClean="0">
                <a:latin typeface="Old English Text MT" pitchFamily="66" charset="0"/>
              </a:rPr>
              <a:t> zdroje</a:t>
            </a:r>
            <a:endParaRPr lang="cs-CZ" sz="3600" dirty="0">
              <a:latin typeface="Old English Text MT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40768"/>
            <a:ext cx="114300" cy="1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6533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6. Hudba v období baroka">
  <a:themeElements>
    <a:clrScheme name="Vlastní 7">
      <a:dk1>
        <a:srgbClr val="C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6. Hudba v období baroka</Template>
  <TotalTime>138</TotalTime>
  <Words>387</Words>
  <Application>Microsoft Office PowerPoint</Application>
  <PresentationFormat>Předvádění na obrazovce (4:3)</PresentationFormat>
  <Paragraphs>56</Paragraphs>
  <Slides>12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6. Hudba v období baroka</vt:lpstr>
      <vt:lpstr>Prezentace aplikace PowerPoint</vt:lpstr>
      <vt:lpstr>JOHAN Sebastian bach</vt:lpstr>
      <vt:lpstr>zivot</vt:lpstr>
      <vt:lpstr>Prezentace aplikace PowerPoint</vt:lpstr>
      <vt:lpstr>Prezentace aplikace PowerPoint</vt:lpstr>
      <vt:lpstr>Zajímavosti</vt:lpstr>
      <vt:lpstr>Prezentace aplikace PowerPoint</vt:lpstr>
      <vt:lpstr>Prezentace aplikace PowerPoint</vt:lpstr>
      <vt:lpstr>Prezentace aplikace PowerPoint</vt:lpstr>
      <vt:lpstr>V jakém uměleckém období skládal JOHAN Sebastian bach?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</dc:title>
  <dc:creator>OEM; Jana Malá</dc:creator>
  <cp:lastModifiedBy>OEM</cp:lastModifiedBy>
  <cp:revision>24</cp:revision>
  <dcterms:created xsi:type="dcterms:W3CDTF">2011-08-30T08:35:54Z</dcterms:created>
  <dcterms:modified xsi:type="dcterms:W3CDTF">2012-01-27T07:51:17Z</dcterms:modified>
</cp:coreProperties>
</file>