
<file path=[Content_Types].xml><?xml version="1.0" encoding="utf-8"?>
<Types xmlns="http://schemas.openxmlformats.org/package/2006/content-types">
  <Default Extension="mp3" ContentType="audio/unknown"/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flv" ContentType="video/unknown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4" r:id="rId2"/>
    <p:sldId id="256" r:id="rId3"/>
    <p:sldId id="257" r:id="rId4"/>
    <p:sldId id="258" r:id="rId5"/>
    <p:sldId id="267" r:id="rId6"/>
    <p:sldId id="259" r:id="rId7"/>
    <p:sldId id="260" r:id="rId8"/>
    <p:sldId id="266" r:id="rId9"/>
    <p:sldId id="269" r:id="rId10"/>
    <p:sldId id="271" r:id="rId11"/>
    <p:sldId id="270" r:id="rId12"/>
    <p:sldId id="265" r:id="rId13"/>
    <p:sldId id="272" r:id="rId14"/>
    <p:sldId id="262" r:id="rId15"/>
    <p:sldId id="26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590" y="-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857364"/>
            <a:ext cx="7772400" cy="1470025"/>
          </a:xfrm>
        </p:spPr>
        <p:txBody>
          <a:bodyPr anchor="ctr"/>
          <a:lstStyle>
            <a:lvl1pPr algn="r">
              <a:defRPr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62792" y="3357562"/>
            <a:ext cx="6400800" cy="1752600"/>
          </a:xfrm>
        </p:spPr>
        <p:txBody>
          <a:bodyPr/>
          <a:lstStyle>
            <a:lvl1pPr marL="0" indent="0" algn="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1999D-86FE-486F-BD2C-0E872621DC72}" type="datetimeFigureOut">
              <a:rPr lang="cs-CZ" smtClean="0"/>
              <a:t>22.7.2012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35B09-F62C-4A32-854B-CA847076B00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23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10" name="Chevron 9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3" name="Rectangle 22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1999D-86FE-486F-BD2C-0E872621DC72}" type="datetimeFigureOut">
              <a:rPr lang="cs-CZ" smtClean="0"/>
              <a:t>22.7.2012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35B09-F62C-4A32-854B-CA847076B0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286113"/>
            <a:ext cx="7772400" cy="1362075"/>
          </a:xfrm>
        </p:spPr>
        <p:txBody>
          <a:bodyPr anchor="t"/>
          <a:lstStyle>
            <a:lvl1pPr algn="r">
              <a:defRPr sz="4000" b="0" cap="all"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1785926"/>
            <a:ext cx="7772400" cy="150018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r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r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1999D-86FE-486F-BD2C-0E872621DC72}" type="datetimeFigureOut">
              <a:rPr lang="cs-CZ" smtClean="0"/>
              <a:t>22.7.2012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35B09-F62C-4A32-854B-CA847076B00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9" name="Chevron 8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1999D-86FE-486F-BD2C-0E872621DC72}" type="datetimeFigureOut">
              <a:rPr lang="cs-CZ" smtClean="0"/>
              <a:t>22.7.2012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35B09-F62C-4A32-854B-CA847076B0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11" name="Chevron 10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1999D-86FE-486F-BD2C-0E872621DC72}" type="datetimeFigureOut">
              <a:rPr lang="cs-CZ" smtClean="0"/>
              <a:t>22.7.2012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35B09-F62C-4A32-854B-CA847076B0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7" name="Chevron 6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8" name="Rectangle 7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1999D-86FE-486F-BD2C-0E872621DC72}" type="datetimeFigureOut">
              <a:rPr lang="cs-CZ" smtClean="0"/>
              <a:t>22.7.2012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35B09-F62C-4A32-854B-CA847076B0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1999D-86FE-486F-BD2C-0E872621DC72}" type="datetimeFigureOut">
              <a:rPr lang="cs-CZ" smtClean="0"/>
              <a:t>22.7.2012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35B09-F62C-4A32-854B-CA847076B0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0745" y="285728"/>
            <a:ext cx="5106055" cy="1162050"/>
          </a:xfrm>
        </p:spPr>
        <p:txBody>
          <a:bodyPr anchor="ctr">
            <a:normAutofit/>
          </a:bodyPr>
          <a:lstStyle>
            <a:lvl1pPr algn="ctr">
              <a:defRPr sz="3200" b="0" kern="1200" cap="all">
                <a:ln w="11430"/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44450" dist="41910" dir="3600000" algn="tl">
                    <a:srgbClr val="000000">
                      <a:alpha val="5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6218"/>
            <a:ext cx="5111750" cy="467967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85729"/>
            <a:ext cx="3008313" cy="5840435"/>
          </a:xfrm>
        </p:spPr>
        <p:txBody>
          <a:bodyPr anchor="b"/>
          <a:lstStyle>
            <a:lvl1pPr marL="0" indent="0">
              <a:spcAft>
                <a:spcPts val="0"/>
              </a:spcAft>
              <a:buNone/>
              <a:defRPr sz="1400"/>
            </a:lvl1pPr>
            <a:lvl2pPr marL="457200" indent="0">
              <a:spcAft>
                <a:spcPts val="0"/>
              </a:spcAft>
              <a:buNone/>
              <a:defRPr sz="1200"/>
            </a:lvl2pPr>
            <a:lvl3pPr marL="914400" indent="0">
              <a:spcAft>
                <a:spcPts val="0"/>
              </a:spcAft>
              <a:buNone/>
              <a:defRPr sz="1000"/>
            </a:lvl3pPr>
            <a:lvl4pPr marL="1371600" indent="0">
              <a:spcAft>
                <a:spcPts val="0"/>
              </a:spcAft>
              <a:buNone/>
              <a:defRPr sz="900"/>
            </a:lvl4pPr>
            <a:lvl5pPr marL="1828800" indent="0">
              <a:spcAft>
                <a:spcPts val="0"/>
              </a:spcAft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1999D-86FE-486F-BD2C-0E872621DC72}" type="datetimeFigureOut">
              <a:rPr lang="cs-CZ" smtClean="0"/>
              <a:t>22.7.2012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35B09-F62C-4A32-854B-CA847076B0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15272" y="615868"/>
            <a:ext cx="928694" cy="5813528"/>
          </a:xfrm>
        </p:spPr>
        <p:txBody>
          <a:bodyPr vert="eaVert" anchor="ctr">
            <a:normAutofit/>
          </a:bodyPr>
          <a:lstStyle>
            <a:lvl1pPr algn="l">
              <a:defRPr sz="2800" b="0" kern="1200" cap="all">
                <a:ln w="11430"/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44450" dist="41910" dir="18600000" algn="tl">
                    <a:srgbClr val="000000">
                      <a:alpha val="5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14348" y="612777"/>
            <a:ext cx="6858048" cy="4745051"/>
          </a:xfrm>
          <a:ln w="38100" cap="flat" cmpd="sng" algn="ctr">
            <a:gradFill flip="none" rotWithShape="1">
              <a:gsLst>
                <a:gs pos="0">
                  <a:srgbClr val="000082"/>
                </a:gs>
                <a:gs pos="30000">
                  <a:srgbClr val="66008F"/>
                </a:gs>
                <a:gs pos="64999">
                  <a:srgbClr val="BA0066"/>
                </a:gs>
                <a:gs pos="89999">
                  <a:srgbClr val="FF0000"/>
                </a:gs>
                <a:gs pos="100000">
                  <a:srgbClr val="FF8200"/>
                </a:gs>
              </a:gsLst>
              <a:path path="rect">
                <a:fillToRect l="100000" t="100000"/>
              </a:path>
              <a:tileRect r="-100000" b="-100000"/>
            </a:gradFill>
            <a:prstDash val="solid"/>
          </a:ln>
          <a:effectLst>
            <a:outerShdw blurRad="38100" dist="50800" dir="5400000" algn="tl" rotWithShape="0">
              <a:srgbClr val="000000">
                <a:alpha val="50000"/>
              </a:srgbClr>
            </a:outerShdw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4348" y="5500702"/>
            <a:ext cx="6858048" cy="92869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1999D-86FE-486F-BD2C-0E872621DC72}" type="datetimeFigureOut">
              <a:rPr lang="cs-CZ" smtClean="0"/>
              <a:t>22.7.2012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35B09-F62C-4A32-854B-CA847076B00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8" name="Chevron 7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82919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1999D-86FE-486F-BD2C-0E872621DC72}" type="datetimeFigureOut">
              <a:rPr lang="cs-CZ" smtClean="0"/>
              <a:t>22.7.2012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35B09-F62C-4A32-854B-CA847076B0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8"/>
            <a:ext cx="1471594" cy="6154758"/>
          </a:xfrm>
        </p:spPr>
        <p:txBody>
          <a:bodyPr vert="eaVert"/>
          <a:lstStyle>
            <a:lvl1pPr>
              <a:defRPr>
                <a:effectLst>
                  <a:outerShdw blurRad="50800" dist="50800" dir="18900000" algn="tl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686568" cy="6154758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1999D-86FE-486F-BD2C-0E872621DC72}" type="datetimeFigureOut">
              <a:rPr lang="cs-CZ" smtClean="0"/>
              <a:t>22.7.2012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35B09-F62C-4A32-854B-CA847076B0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13">
              <a:alphaModFix amt="30000"/>
              <a:duotone>
                <a:schemeClr val="accent1"/>
                <a:srgbClr val="FFFFFF"/>
              </a:duotone>
            </a:blip>
            <a:tile tx="0" ty="0" sx="100000" sy="100000" flip="none" algn="tl"/>
          </a:blipFill>
          <a:ln w="25400" cap="flat" cmpd="sng" algn="ctr">
            <a:noFill/>
            <a:prstDash val="solid"/>
          </a:ln>
          <a:effectLst/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rtl="0" eaLnBrk="1" latinLnBrk="0" hangingPunct="1"/>
            <a:endParaRPr kumimoji="0" lang="zh-CN" altLang="en-US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grpSp>
        <p:nvGrpSpPr>
          <p:cNvPr id="8" name="Group 17"/>
          <p:cNvGrpSpPr/>
          <p:nvPr/>
        </p:nvGrpSpPr>
        <p:grpSpPr>
          <a:xfrm>
            <a:off x="0" y="6570024"/>
            <a:ext cx="9144000" cy="288000"/>
            <a:chOff x="0" y="6353387"/>
            <a:chExt cx="9144000" cy="361763"/>
          </a:xfrm>
        </p:grpSpPr>
        <p:grpSp>
          <p:nvGrpSpPr>
            <p:cNvPr id="9" name="Group 16"/>
            <p:cNvGrpSpPr/>
            <p:nvPr/>
          </p:nvGrpSpPr>
          <p:grpSpPr>
            <a:xfrm>
              <a:off x="0" y="6353387"/>
              <a:ext cx="8756597" cy="360000"/>
              <a:chOff x="1" y="6353387"/>
              <a:chExt cx="8756597" cy="360000"/>
            </a:xfrm>
          </p:grpSpPr>
          <p:sp>
            <p:nvSpPr>
              <p:cNvPr id="10" name="Freeform 9"/>
              <p:cNvSpPr/>
              <p:nvPr userDrawn="1"/>
            </p:nvSpPr>
            <p:spPr>
              <a:xfrm>
                <a:off x="1" y="6533387"/>
                <a:ext cx="8756597" cy="180000"/>
              </a:xfrm>
              <a:custGeom>
                <a:avLst/>
                <a:gdLst/>
                <a:ahLst/>
                <a:cxnLst/>
                <a:rect l="0" t="0" r="0" b="0"/>
                <a:pathLst>
                  <a:path w="7867650" h="177288">
                    <a:moveTo>
                      <a:pt x="7867650" y="177288"/>
                    </a:moveTo>
                    <a:lnTo>
                      <a:pt x="0" y="171450"/>
                    </a:lnTo>
                    <a:lnTo>
                      <a:pt x="0" y="0"/>
                    </a:lnTo>
                    <a:lnTo>
                      <a:pt x="7753350" y="0"/>
                    </a:lnTo>
                    <a:close/>
                  </a:path>
                </a:pathLst>
              </a:custGeom>
              <a:gradFill flip="none" rotWithShape="1">
                <a:gsLst>
                  <a:gs pos="25000">
                    <a:schemeClr val="accent1">
                      <a:shade val="50000"/>
                      <a:alpha val="75000"/>
                    </a:schemeClr>
                  </a:gs>
                  <a:gs pos="100000">
                    <a:schemeClr val="accent1">
                      <a:tint val="40000"/>
                      <a:alpha val="5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/>
              </a:p>
            </p:txBody>
          </p:sp>
          <p:sp>
            <p:nvSpPr>
              <p:cNvPr id="11" name="Freeform 10"/>
              <p:cNvSpPr/>
              <p:nvPr userDrawn="1"/>
            </p:nvSpPr>
            <p:spPr>
              <a:xfrm flipV="1">
                <a:off x="1" y="6353387"/>
                <a:ext cx="8756597" cy="180000"/>
              </a:xfrm>
              <a:custGeom>
                <a:avLst/>
                <a:gdLst/>
                <a:ahLst/>
                <a:cxnLst/>
                <a:rect l="0" t="0" r="0" b="0"/>
                <a:pathLst>
                  <a:path w="7867650" h="177288">
                    <a:moveTo>
                      <a:pt x="7867650" y="177288"/>
                    </a:moveTo>
                    <a:lnTo>
                      <a:pt x="0" y="171450"/>
                    </a:lnTo>
                    <a:lnTo>
                      <a:pt x="0" y="0"/>
                    </a:lnTo>
                    <a:lnTo>
                      <a:pt x="7753350" y="0"/>
                    </a:lnTo>
                    <a:close/>
                  </a:path>
                </a:pathLst>
              </a:custGeom>
              <a:gradFill flip="none" rotWithShape="1">
                <a:gsLst>
                  <a:gs pos="25000">
                    <a:schemeClr val="accent1">
                      <a:shade val="75000"/>
                      <a:alpha val="75000"/>
                    </a:schemeClr>
                  </a:gs>
                  <a:gs pos="100000">
                    <a:schemeClr val="accent1">
                      <a:tint val="40000"/>
                      <a:alpha val="5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/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8640700" y="6354583"/>
              <a:ext cx="503300" cy="360567"/>
              <a:chOff x="8640700" y="6354583"/>
              <a:chExt cx="503300" cy="360567"/>
            </a:xfrm>
          </p:grpSpPr>
          <p:sp>
            <p:nvSpPr>
              <p:cNvPr id="12" name="Chevron 11"/>
              <p:cNvSpPr/>
              <p:nvPr userDrawn="1"/>
            </p:nvSpPr>
            <p:spPr>
              <a:xfrm flipH="1">
                <a:off x="8640700" y="6354583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3" name="Chevron 12"/>
              <p:cNvSpPr/>
              <p:nvPr userDrawn="1"/>
            </p:nvSpPr>
            <p:spPr>
              <a:xfrm flipH="1">
                <a:off x="8767248" y="6355150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/>
                  </a:gs>
                  <a:gs pos="100000">
                    <a:schemeClr val="accent1">
                      <a:shade val="75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4" name="Chevron 13"/>
              <p:cNvSpPr/>
              <p:nvPr userDrawn="1"/>
            </p:nvSpPr>
            <p:spPr>
              <a:xfrm flipH="1">
                <a:off x="8894116" y="6355000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>
                      <a:shade val="75000"/>
                    </a:schemeClr>
                  </a:gs>
                  <a:gs pos="100000">
                    <a:schemeClr val="accent1">
                      <a:shade val="50000"/>
                      <a:shade val="2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threePt" dir="tl">
                <a:rot lat="0" lon="0" rev="7200000"/>
              </a:lightRig>
            </a:scene3d>
            <a:sp3d contourW="6350">
              <a:contourClr>
                <a:schemeClr val="accent1"/>
              </a:contourClr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0" y="6570000"/>
            <a:ext cx="1643042" cy="288000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E1999D-86FE-486F-BD2C-0E872621DC72}" type="datetimeFigureOut">
              <a:rPr lang="cs-CZ" smtClean="0"/>
              <a:t>22.7.2012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43042" y="6570000"/>
            <a:ext cx="4214842" cy="288000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8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72528" y="6570000"/>
            <a:ext cx="571472" cy="288000"/>
          </a:xfrm>
          <a:prstGeom prst="rect">
            <a:avLst/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</a:lstStyle>
          <a:p>
            <a:fld id="{C3C35B09-F62C-4A32-854B-CA847076B00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lang="zh-CN" altLang="en-US" sz="4400" b="1" kern="1200" dirty="0">
          <a:ln w="11430"/>
          <a:gradFill flip="none" rotWithShape="1">
            <a:gsLst>
              <a:gs pos="0">
                <a:schemeClr val="accent2"/>
              </a:gs>
              <a:gs pos="45000">
                <a:schemeClr val="accent2">
                  <a:tint val="60000"/>
                </a:schemeClr>
              </a:gs>
              <a:gs pos="90000">
                <a:schemeClr val="accent2">
                  <a:tint val="40000"/>
                </a:schemeClr>
              </a:gs>
              <a:gs pos="100000">
                <a:schemeClr val="accent2">
                  <a:tint val="20000"/>
                </a:schemeClr>
              </a:gs>
            </a:gsLst>
            <a:lin ang="5400000" scaled="1"/>
            <a:tileRect/>
          </a:gradFill>
          <a:effectLst>
            <a:outerShdw blurRad="44450" dist="41910" dir="3600000" algn="tl">
              <a:srgbClr val="000000">
                <a:alpha val="50000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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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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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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5" Type="http://schemas.openxmlformats.org/officeDocument/2006/relationships/image" Target="../media/image5.png"/><Relationship Id="rId4" Type="http://schemas.openxmlformats.org/officeDocument/2006/relationships/image" Target="../media/image4.jp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5" Type="http://schemas.openxmlformats.org/officeDocument/2006/relationships/image" Target="../media/image9.jpg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5" Type="http://schemas.openxmlformats.org/officeDocument/2006/relationships/image" Target="../media/image5.png"/><Relationship Id="rId4" Type="http://schemas.openxmlformats.org/officeDocument/2006/relationships/image" Target="../media/image10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Pam%C3%A1tn%C3%ADk_Anton%C3%ADna_Dvo%C5%99%C3%A1ka_ve_Vysok%C3%A9_u_P%C5%99%C3%ADbrami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Armida" TargetMode="External"/><Relationship Id="rId4" Type="http://schemas.openxmlformats.org/officeDocument/2006/relationships/hyperlink" Target="http://cs.wikipedia.org/wiki/Rusalka_(opera)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flv"/><Relationship Id="rId1" Type="http://schemas.microsoft.com/office/2007/relationships/media" Target="../media/media4.flv"/><Relationship Id="rId4" Type="http://schemas.openxmlformats.org/officeDocument/2006/relationships/image" Target="../media/image15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img.ahaonline.cz/img/18/article/920681_dvorak-skladatel-hudba-vystava.jpg" TargetMode="External"/><Relationship Id="rId13" Type="http://schemas.openxmlformats.org/officeDocument/2006/relationships/hyperlink" Target="http://www.youtube.com/watch?v=rvzB_teIpnE&amp;feature=fvsr" TargetMode="External"/><Relationship Id="rId3" Type="http://schemas.openxmlformats.org/officeDocument/2006/relationships/hyperlink" Target="http://www.youtube.com/watch?v=P5lQguMeDOI" TargetMode="External"/><Relationship Id="rId7" Type="http://schemas.openxmlformats.org/officeDocument/2006/relationships/hyperlink" Target="http://dic.academic.ru/pictures/wiki/files/65/Anton%C3%ADn_Dvo%C5%99%C3%A1k_with_his_wife_Anna_in_London,_1886.jpg" TargetMode="External"/><Relationship Id="rId12" Type="http://schemas.openxmlformats.org/officeDocument/2006/relationships/hyperlink" Target="http://nd03.jxs.cz/965/766/f4868151d6_55649314_o2.jpg" TargetMode="External"/><Relationship Id="rId17" Type="http://schemas.openxmlformats.org/officeDocument/2006/relationships/hyperlink" Target="http://www.uloz.to/10100544/antonin-dvorak-humoreska-mp3?utm_source=search&amp;utm_campaign=0&amp;utm_medium=all" TargetMode="External"/><Relationship Id="rId2" Type="http://schemas.openxmlformats.org/officeDocument/2006/relationships/hyperlink" Target="http://upload.wikimedia.org/wikipedia/commons/d/d5/Pam%C3%A1tn%C3%ADk_Anton%C3%ADna_Dvo%C5%99%C3%A1ka_(3).JPG" TargetMode="External"/><Relationship Id="rId16" Type="http://schemas.openxmlformats.org/officeDocument/2006/relationships/hyperlink" Target="http://www.uloz.to/9465360/antonin-dvorak-largo-ze-symfonie-z-noveho-sveta-largo-from-symphony-from-the-new-world-wma?utm_source=search&amp;utm_campaign=1&amp;utm_medium=al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mm.denik.cz/35/35/dvorakantonin_hudskladatel_denik_clanek_solo.jpg" TargetMode="External"/><Relationship Id="rId11" Type="http://schemas.openxmlformats.org/officeDocument/2006/relationships/hyperlink" Target="http://img.radio.cz/pictures/t/hudba/dvorak_antoninx.jpg" TargetMode="External"/><Relationship Id="rId5" Type="http://schemas.openxmlformats.org/officeDocument/2006/relationships/hyperlink" Target="http://www.htbackdrops.com/v2/albums/userpics/11515/Antonin_Dvorak_-_Fan_Art.jpg" TargetMode="External"/><Relationship Id="rId15" Type="http://schemas.openxmlformats.org/officeDocument/2006/relationships/hyperlink" Target="http://www.youtube.com/watch?v=qU__HnW3EWM&amp;feature=fvsr" TargetMode="External"/><Relationship Id="rId10" Type="http://schemas.openxmlformats.org/officeDocument/2006/relationships/hyperlink" Target="http://www.profimedia.cz/fotografie/antonin-dvorak-hrbitov-slavin-vysehrad-unesco-praha/profimedia-0006123644.jpg" TargetMode="External"/><Relationship Id="rId4" Type="http://schemas.openxmlformats.org/officeDocument/2006/relationships/hyperlink" Target="http://www.musicwithease.com/dvorak-02.jpg" TargetMode="External"/><Relationship Id="rId9" Type="http://schemas.openxmlformats.org/officeDocument/2006/relationships/hyperlink" Target="http://www.dvdedice.cz/data/67/rusalka1288813967_big.jpg" TargetMode="External"/><Relationship Id="rId14" Type="http://schemas.openxmlformats.org/officeDocument/2006/relationships/hyperlink" Target="http://www.uloz.to/4727466/a-dvorak-stabat-mater-mp3?utm_source=search&amp;utm_campaign=0&amp;utm_medium=al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16632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196752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2873141"/>
              </p:ext>
            </p:extLst>
          </p:nvPr>
        </p:nvGraphicFramePr>
        <p:xfrm>
          <a:off x="683568" y="5013176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Vývoj artificiální hudby  8.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VY_32_INOVACE_20_A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.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Dvořák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Jana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Malá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19729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5400" dirty="0" smtClean="0">
                <a:latin typeface="Baskerville Old Face" pitchFamily="18" charset="0"/>
              </a:rPr>
              <a:t>Antonín Dvořák</a:t>
            </a:r>
            <a:endParaRPr lang="cs-CZ" sz="5400" b="1" dirty="0">
              <a:latin typeface="Baskerville Old Face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latin typeface="Bradley Hand ITC" pitchFamily="66" charset="0"/>
              </a:rPr>
              <a:t>1841-1904</a:t>
            </a:r>
            <a:endParaRPr lang="cs-CZ" sz="4000" b="1" dirty="0">
              <a:latin typeface="Bradley Hand ITC" pitchFamily="66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2976798"/>
            <a:ext cx="2510024" cy="3439663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7" name="Antonín-Dvořák---Humoreska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020272" y="467027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7858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4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-1044624" y="260648"/>
            <a:ext cx="7787208" cy="1143000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latin typeface="Bookman Old Style" pitchFamily="18" charset="0"/>
              </a:rPr>
              <a:t>Antonín Dvořák</a:t>
            </a:r>
            <a:endParaRPr lang="cs-CZ" sz="4800" b="1" dirty="0">
              <a:latin typeface="Bookman Old Style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7640" y="1772816"/>
            <a:ext cx="8229600" cy="4525963"/>
          </a:xfrm>
        </p:spPr>
        <p:txBody>
          <a:bodyPr>
            <a:normAutofit/>
          </a:bodyPr>
          <a:lstStyle/>
          <a:p>
            <a:r>
              <a:rPr lang="cs-CZ" dirty="0"/>
              <a:t>8. září 1841 (Nelahozeves) 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-1</a:t>
            </a:r>
            <a:r>
              <a:rPr lang="cs-CZ" dirty="0"/>
              <a:t>. května 1904 (Praha)</a:t>
            </a:r>
          </a:p>
          <a:p>
            <a:pPr marL="241200" indent="-457200"/>
            <a:r>
              <a:rPr lang="cs-CZ" dirty="0" smtClean="0"/>
              <a:t>Období </a:t>
            </a:r>
            <a:r>
              <a:rPr lang="cs-CZ" dirty="0"/>
              <a:t>romantismu</a:t>
            </a:r>
          </a:p>
          <a:p>
            <a:pPr marL="241200" indent="-457200"/>
            <a:r>
              <a:rPr lang="cs-CZ" dirty="0"/>
              <a:t>Světový hudební </a:t>
            </a:r>
            <a:r>
              <a:rPr lang="cs-CZ" dirty="0" smtClean="0"/>
              <a:t>skladatel</a:t>
            </a:r>
          </a:p>
          <a:p>
            <a:pPr marL="241200" indent="-457200"/>
            <a:r>
              <a:rPr lang="cs-CZ" dirty="0" smtClean="0"/>
              <a:t> </a:t>
            </a:r>
            <a:r>
              <a:rPr lang="cs-CZ" dirty="0"/>
              <a:t>představitel </a:t>
            </a:r>
            <a:r>
              <a:rPr lang="cs-CZ" dirty="0" smtClean="0"/>
              <a:t>klasicistně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-</a:t>
            </a:r>
            <a:r>
              <a:rPr lang="cs-CZ" dirty="0"/>
              <a:t>romantické syntézy</a:t>
            </a:r>
          </a:p>
          <a:p>
            <a:pPr marL="241200" indent="-457200"/>
            <a:r>
              <a:rPr lang="cs-CZ" dirty="0"/>
              <a:t>Nejhranější český skladatel</a:t>
            </a:r>
          </a:p>
          <a:p>
            <a:pPr>
              <a:buFont typeface="Wingdings" pitchFamily="2" charset="2"/>
              <a:buChar char="v"/>
            </a:pPr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836712"/>
            <a:ext cx="3419872" cy="451973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22336687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352104"/>
            <a:ext cx="2016224" cy="33566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Dětství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241200" indent="-457200"/>
            <a:r>
              <a:rPr lang="cs-CZ" dirty="0"/>
              <a:t>Narodil se a vyrůstal v Nelahozevsi nedaleko Kralup nad Vltavou</a:t>
            </a:r>
          </a:p>
          <a:p>
            <a:pPr marL="241200" indent="-457200"/>
            <a:r>
              <a:rPr lang="cs-CZ" dirty="0"/>
              <a:t>Otec </a:t>
            </a:r>
            <a:r>
              <a:rPr lang="cs-CZ" dirty="0" smtClean="0"/>
              <a:t>byl řezník a hostinský</a:t>
            </a:r>
            <a:endParaRPr lang="cs-CZ" dirty="0"/>
          </a:p>
          <a:p>
            <a:pPr marL="241200" indent="-457200"/>
            <a:r>
              <a:rPr lang="cs-CZ" dirty="0"/>
              <a:t>1853-1856 se ho ujal místní učitel a varhaník Antonín </a:t>
            </a:r>
            <a:r>
              <a:rPr lang="cs-CZ" dirty="0" err="1"/>
              <a:t>Liehmann</a:t>
            </a:r>
            <a:r>
              <a:rPr lang="cs-CZ" dirty="0"/>
              <a:t> a objevil jeho talent (hrál na housle, klavír a varhany)</a:t>
            </a:r>
          </a:p>
          <a:p>
            <a:pPr marL="241200" indent="-457200"/>
            <a:r>
              <a:rPr lang="cs-CZ" dirty="0"/>
              <a:t>V 16 letech odchází do Prahy na varhanickou školu a zároveň hraje na violu v orchestru pod vedením B. </a:t>
            </a:r>
            <a:r>
              <a:rPr lang="cs-CZ" dirty="0" smtClean="0"/>
              <a:t>Smetany</a:t>
            </a:r>
            <a:endParaRPr lang="cs-CZ" dirty="0"/>
          </a:p>
          <a:p>
            <a:pPr marL="0" lvl="0" indent="-216000">
              <a:buNone/>
            </a:pPr>
            <a:endParaRPr lang="cs-CZ" dirty="0"/>
          </a:p>
          <a:p>
            <a:pPr marL="0" lvl="0" indent="-216000">
              <a:buNone/>
            </a:pPr>
            <a:endParaRPr lang="cs-CZ" dirty="0"/>
          </a:p>
          <a:p>
            <a:pPr marL="0" lvl="0" indent="-21600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18496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116632" y="331520"/>
            <a:ext cx="5554960" cy="1143000"/>
          </a:xfrm>
        </p:spPr>
        <p:txBody>
          <a:bodyPr/>
          <a:lstStyle/>
          <a:p>
            <a:r>
              <a:rPr lang="cs-CZ" dirty="0" smtClean="0"/>
              <a:t>Mládí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16875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64685" y="20608"/>
            <a:ext cx="6699435" cy="376843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276872"/>
            <a:ext cx="8229600" cy="4525963"/>
          </a:xfrm>
        </p:spPr>
        <p:txBody>
          <a:bodyPr>
            <a:normAutofit fontScale="85000" lnSpcReduction="10000"/>
          </a:bodyPr>
          <a:lstStyle/>
          <a:p>
            <a:r>
              <a:rPr lang="cs-CZ" dirty="0"/>
              <a:t>Kvůli zvýšení příjmu mladý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Dvořák </a:t>
            </a:r>
            <a:r>
              <a:rPr lang="cs-CZ" dirty="0"/>
              <a:t>poskytoval lekce hry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na </a:t>
            </a:r>
            <a:r>
              <a:rPr lang="cs-CZ" dirty="0"/>
              <a:t>klavír. </a:t>
            </a:r>
            <a:endParaRPr lang="cs-CZ" dirty="0" smtClean="0"/>
          </a:p>
          <a:p>
            <a:r>
              <a:rPr lang="cs-CZ" dirty="0" smtClean="0"/>
              <a:t>Právě </a:t>
            </a:r>
            <a:r>
              <a:rPr lang="cs-CZ" dirty="0"/>
              <a:t>tak se seznámil se svou budoucí manželkou</a:t>
            </a:r>
            <a:r>
              <a:rPr lang="cs-CZ" dirty="0" smtClean="0"/>
              <a:t>.</a:t>
            </a:r>
          </a:p>
          <a:p>
            <a:r>
              <a:rPr lang="cs-CZ" dirty="0" smtClean="0"/>
              <a:t> </a:t>
            </a:r>
            <a:r>
              <a:rPr lang="cs-CZ" dirty="0"/>
              <a:t>Původně se zamiloval do své žačky Josefíny Čermákové, ta ale neopětovala jeho city a vdala se za jiného. </a:t>
            </a:r>
            <a:endParaRPr lang="cs-CZ" dirty="0" smtClean="0"/>
          </a:p>
          <a:p>
            <a:r>
              <a:rPr lang="cs-CZ" dirty="0" smtClean="0"/>
              <a:t>V </a:t>
            </a:r>
            <a:r>
              <a:rPr lang="cs-CZ" dirty="0"/>
              <a:t>roce 1873 se oženil s její mladší sestrou Annou. Spolu pak měli devět dětí, ze kterých tři zemřely ještě v dětství.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314281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15816" y="260648"/>
            <a:ext cx="8229600" cy="1143000"/>
          </a:xfrm>
        </p:spPr>
        <p:txBody>
          <a:bodyPr/>
          <a:lstStyle/>
          <a:p>
            <a:r>
              <a:rPr lang="cs-CZ" dirty="0" smtClean="0"/>
              <a:t>Dospělost</a:t>
            </a:r>
            <a:endParaRPr lang="cs-CZ" dirty="0"/>
          </a:p>
        </p:txBody>
      </p:sp>
      <p:pic>
        <p:nvPicPr>
          <p:cNvPr id="6" name="A.-Dvořák-Stabat-Mater.mp3">
            <a:hlinkClick r:id="" action="ppaction://media"/>
          </p:cNvPr>
          <p:cNvPicPr>
            <a:picLocks noGrp="1" noChangeAspect="1"/>
          </p:cNvPicPr>
          <p:nvPr>
            <p:ph sz="half" idx="1"/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171700" y="3557588"/>
            <a:ext cx="609600" cy="609600"/>
          </a:xfrm>
        </p:spPr>
      </p:pic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pPr marL="241200" indent="-457200"/>
            <a:r>
              <a:rPr lang="cs-CZ" dirty="0"/>
              <a:t>Manželka poslala jeho skladby </a:t>
            </a:r>
            <a:r>
              <a:rPr lang="cs-CZ" dirty="0" err="1"/>
              <a:t>Johanessu</a:t>
            </a:r>
            <a:r>
              <a:rPr lang="cs-CZ" dirty="0"/>
              <a:t> Brahmsovi a odstartovala jeho skladatelskou dráhu</a:t>
            </a:r>
          </a:p>
          <a:p>
            <a:pPr marL="241200" indent="-457200"/>
            <a:r>
              <a:rPr lang="cs-CZ" dirty="0"/>
              <a:t>1878 napsal 1. řadu </a:t>
            </a:r>
            <a:r>
              <a:rPr lang="cs-CZ" b="1" dirty="0"/>
              <a:t>Slovanských tanců </a:t>
            </a:r>
            <a:r>
              <a:rPr lang="cs-CZ" dirty="0"/>
              <a:t>získal vynikající kritiku a proslavil se po celém světě.</a:t>
            </a:r>
          </a:p>
          <a:p>
            <a:pPr marL="241200" indent="-457200"/>
            <a:r>
              <a:rPr lang="cs-CZ" dirty="0"/>
              <a:t>1884 je pozván do Londýna aby dirigoval svou </a:t>
            </a:r>
            <a:r>
              <a:rPr lang="cs-CZ" b="1" dirty="0" err="1"/>
              <a:t>Stabat</a:t>
            </a:r>
            <a:r>
              <a:rPr lang="cs-CZ" b="1" dirty="0"/>
              <a:t> Mater, </a:t>
            </a:r>
            <a:r>
              <a:rPr lang="cs-CZ" dirty="0"/>
              <a:t>kterou složil po smrti své dcerky a sklidil veliký úspěch.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548680"/>
            <a:ext cx="4248472" cy="60616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35447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687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764704"/>
            <a:ext cx="8229600" cy="4525963"/>
          </a:xfrm>
        </p:spPr>
        <p:txBody>
          <a:bodyPr>
            <a:normAutofit fontScale="85000" lnSpcReduction="20000"/>
          </a:bodyPr>
          <a:lstStyle/>
          <a:p>
            <a:pPr marL="241200" indent="-457200"/>
            <a:r>
              <a:rPr lang="cs-CZ" dirty="0"/>
              <a:t>Získal doktorát v Praze a na Cambridge, stal se profesorem na pražské konzervatoři</a:t>
            </a:r>
          </a:p>
          <a:p>
            <a:pPr marL="241200" indent="-457200"/>
            <a:r>
              <a:rPr lang="cs-CZ" dirty="0"/>
              <a:t>1892 dostává dopis z New Yorku a </a:t>
            </a:r>
            <a:r>
              <a:rPr lang="cs-CZ" dirty="0" smtClean="0"/>
              <a:t>přijímá </a:t>
            </a:r>
            <a:r>
              <a:rPr lang="cs-CZ" dirty="0"/>
              <a:t>nabídku na post ředitele americké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národní konzervatoře</a:t>
            </a:r>
          </a:p>
          <a:p>
            <a:pPr marL="241200" indent="-457200"/>
            <a:r>
              <a:rPr lang="cs-CZ" dirty="0" smtClean="0"/>
              <a:t>Zde vzniká jeho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nejznámější 9. symfonie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„</a:t>
            </a:r>
            <a:r>
              <a:rPr lang="cs-CZ" b="1" dirty="0" smtClean="0"/>
              <a:t>Z </a:t>
            </a:r>
            <a:r>
              <a:rPr lang="cs-CZ" b="1" dirty="0"/>
              <a:t>N</a:t>
            </a:r>
            <a:r>
              <a:rPr lang="cs-CZ" b="1" dirty="0" smtClean="0"/>
              <a:t>ového světa</a:t>
            </a:r>
            <a:r>
              <a:rPr lang="cs-CZ" dirty="0" smtClean="0"/>
              <a:t>“</a:t>
            </a:r>
          </a:p>
          <a:p>
            <a:pPr marL="241200" indent="-457200"/>
            <a:r>
              <a:rPr lang="cs-CZ" dirty="0" smtClean="0"/>
              <a:t>Tato skladba byla první,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která </a:t>
            </a:r>
            <a:r>
              <a:rPr lang="cs-CZ" dirty="0"/>
              <a:t>zazněla po přistání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na Měsíci</a:t>
            </a:r>
            <a:endParaRPr lang="cs-CZ" dirty="0"/>
          </a:p>
          <a:p>
            <a:endParaRPr lang="cs-CZ" dirty="0"/>
          </a:p>
        </p:txBody>
      </p:sp>
      <p:pic>
        <p:nvPicPr>
          <p:cNvPr id="4" name="Zástupný symbol pro obsah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2132856"/>
            <a:ext cx="4248472" cy="424847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5" name="10. Antonin Dvorak Novosvětská pt.2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491880" y="486916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50746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5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9" y="3573611"/>
            <a:ext cx="4860031" cy="325340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Poslední léta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484784"/>
            <a:ext cx="8229600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Po </a:t>
            </a:r>
            <a:r>
              <a:rPr lang="cs-CZ" dirty="0"/>
              <a:t>návratu do Čech Dvořák především odpočíval s rodinou ve </a:t>
            </a:r>
            <a:r>
              <a:rPr lang="cs-CZ" dirty="0">
                <a:hlinkClick r:id="rId3" tooltip="Památník Antonína Dvořáka ve Vysoké u Příbrami"/>
              </a:rPr>
              <a:t>Vysoké</a:t>
            </a:r>
            <a:r>
              <a:rPr lang="cs-CZ" dirty="0"/>
              <a:t>. </a:t>
            </a:r>
            <a:endParaRPr lang="cs-CZ" dirty="0" smtClean="0"/>
          </a:p>
          <a:p>
            <a:r>
              <a:rPr lang="cs-CZ" dirty="0" smtClean="0"/>
              <a:t>Právě </a:t>
            </a:r>
            <a:r>
              <a:rPr lang="cs-CZ" dirty="0"/>
              <a:t>zde pak složil jedny z jeho nejznámějších oper - </a:t>
            </a:r>
            <a:r>
              <a:rPr lang="cs-CZ" dirty="0">
                <a:hlinkClick r:id="rId4" tooltip="Rusalka (opera)"/>
              </a:rPr>
              <a:t>Rusalku</a:t>
            </a:r>
            <a:r>
              <a:rPr lang="cs-CZ" dirty="0"/>
              <a:t> a </a:t>
            </a:r>
            <a:r>
              <a:rPr lang="cs-CZ" dirty="0">
                <a:hlinkClick r:id="rId5" tooltip="Armida"/>
              </a:rPr>
              <a:t>Armidu</a:t>
            </a:r>
            <a:r>
              <a:rPr lang="cs-CZ" dirty="0"/>
              <a:t>. V této poslední fázi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tvorby </a:t>
            </a:r>
            <a:r>
              <a:rPr lang="cs-CZ" dirty="0"/>
              <a:t>se mu pak stal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inspirací </a:t>
            </a:r>
            <a:r>
              <a:rPr lang="cs-CZ" dirty="0"/>
              <a:t>český folklór</a:t>
            </a:r>
            <a:r>
              <a:rPr lang="cs-CZ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5714293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29000" y="260648"/>
            <a:ext cx="5915000" cy="6126163"/>
          </a:xfrm>
        </p:spPr>
        <p:txBody>
          <a:bodyPr>
            <a:normAutofit lnSpcReduction="10000"/>
          </a:bodyPr>
          <a:lstStyle/>
          <a:p>
            <a:r>
              <a:rPr lang="cs-CZ" dirty="0"/>
              <a:t>V roce 1901 se stal profesorem na pražské konzervatoři, kde vychoval řadu významných českých skladatelů, jakými byli např. Vítězslav Novák, Oskar Nedbal a Josef Suk starší. </a:t>
            </a:r>
            <a:endParaRPr lang="cs-CZ" dirty="0" smtClean="0"/>
          </a:p>
          <a:p>
            <a:r>
              <a:rPr lang="cs-CZ" dirty="0" smtClean="0"/>
              <a:t>Josef </a:t>
            </a:r>
            <a:r>
              <a:rPr lang="cs-CZ" dirty="0"/>
              <a:t>Suk se seznámil a později oženil s Dvořákovou dcerou Otilií a stal se tak jeho zetěm. </a:t>
            </a:r>
            <a:endParaRPr lang="cs-CZ" dirty="0" smtClean="0"/>
          </a:p>
          <a:p>
            <a:r>
              <a:rPr lang="cs-CZ" dirty="0" smtClean="0"/>
              <a:t>Dvořákovy </a:t>
            </a:r>
            <a:r>
              <a:rPr lang="cs-CZ" dirty="0"/>
              <a:t>šedesáté narozeniny v roce 1901 se staly národní událostí.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836712"/>
            <a:ext cx="3343275" cy="476250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1129308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764704"/>
            <a:ext cx="4788024" cy="6297563"/>
          </a:xfrm>
        </p:spPr>
        <p:txBody>
          <a:bodyPr/>
          <a:lstStyle/>
          <a:p>
            <a:r>
              <a:rPr lang="cs-CZ" dirty="0"/>
              <a:t>Antonín Dvořák zemřel po pěti týdnech nemoci na srdeční selhání. Stalo se tak 1. května 1904. </a:t>
            </a:r>
            <a:endParaRPr lang="cs-CZ" dirty="0" smtClean="0"/>
          </a:p>
          <a:p>
            <a:r>
              <a:rPr lang="cs-CZ" dirty="0" smtClean="0"/>
              <a:t>5</a:t>
            </a:r>
            <a:r>
              <a:rPr lang="cs-CZ" dirty="0"/>
              <a:t>. května byl pohřben na Vyšehradském hřbitově. Zanechal po sobě mnoho nedokončených prací.</a:t>
            </a: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620688"/>
            <a:ext cx="4050450" cy="54006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319532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/>
          <a:lstStyle/>
          <a:p>
            <a:r>
              <a:rPr lang="cs-CZ" dirty="0" smtClean="0"/>
              <a:t>Dílo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1340778"/>
            <a:ext cx="3816424" cy="5517222"/>
          </a:xfrm>
          <a:prstGeom prst="rect">
            <a:avLst/>
          </a:prstGeom>
          <a:solidFill>
            <a:srgbClr val="FFFFFF">
              <a:shade val="85000"/>
            </a:srgbClr>
          </a:solidFill>
          <a:ln w="101600" cap="sq">
            <a:solidFill>
              <a:srgbClr val="FDFDFD"/>
            </a:solidFill>
            <a:miter lim="800000"/>
          </a:ln>
          <a:effectLst>
            <a:outerShdw blurRad="57150" dist="37500" dir="756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1896000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340778"/>
            <a:ext cx="8229600" cy="4525963"/>
          </a:xfrm>
        </p:spPr>
        <p:txBody>
          <a:bodyPr>
            <a:noAutofit/>
          </a:bodyPr>
          <a:lstStyle/>
          <a:p>
            <a:r>
              <a:rPr lang="cs-CZ" sz="2400" dirty="0" smtClean="0"/>
              <a:t>Složil 9 symfonií, nejznámější je </a:t>
            </a:r>
            <a:r>
              <a:rPr lang="cs-CZ" sz="2400" b="1" dirty="0" smtClean="0"/>
              <a:t>„Z Nového světa“</a:t>
            </a:r>
          </a:p>
          <a:p>
            <a:r>
              <a:rPr lang="cs-CZ" sz="2400" dirty="0" smtClean="0"/>
              <a:t>10 oper, např. </a:t>
            </a:r>
            <a:r>
              <a:rPr lang="cs-CZ" sz="2400" b="1" dirty="0" smtClean="0"/>
              <a:t>Rusalka, Čert a Káča</a:t>
            </a:r>
          </a:p>
          <a:p>
            <a:r>
              <a:rPr lang="cs-CZ" sz="2400" dirty="0" smtClean="0"/>
              <a:t>8 </a:t>
            </a:r>
            <a:r>
              <a:rPr lang="cs-CZ" sz="2400" dirty="0"/>
              <a:t>v</a:t>
            </a:r>
            <a:r>
              <a:rPr lang="cs-CZ" sz="2400" dirty="0" smtClean="0"/>
              <a:t>okálně-instrumentálních  skladeb,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oratorií a kantát, např. </a:t>
            </a:r>
            <a:r>
              <a:rPr lang="cs-CZ" sz="2400" b="1" dirty="0" err="1" smtClean="0"/>
              <a:t>Stabat</a:t>
            </a:r>
            <a:r>
              <a:rPr lang="cs-CZ" sz="2400" b="1" dirty="0" smtClean="0"/>
              <a:t> Mater</a:t>
            </a:r>
            <a:endParaRPr lang="cs-CZ" sz="2400" b="1" dirty="0"/>
          </a:p>
          <a:p>
            <a:r>
              <a:rPr lang="cs-CZ" sz="2400" dirty="0" smtClean="0"/>
              <a:t>15 Symfonických básní, rapsodií,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předeher, </a:t>
            </a:r>
            <a:r>
              <a:rPr lang="cs-CZ" sz="2400" dirty="0" err="1" smtClean="0"/>
              <a:t>ochestrálních</a:t>
            </a:r>
            <a:r>
              <a:rPr lang="cs-CZ" sz="2400" dirty="0" smtClean="0"/>
              <a:t> skladeb </a:t>
            </a:r>
            <a:r>
              <a:rPr lang="cs-CZ" sz="2400" dirty="0"/>
              <a:t>a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suit, např. </a:t>
            </a:r>
            <a:r>
              <a:rPr lang="cs-CZ" sz="2400" b="1" dirty="0" smtClean="0"/>
              <a:t>Slovanské tance</a:t>
            </a:r>
          </a:p>
          <a:p>
            <a:r>
              <a:rPr lang="cs-CZ" sz="2400" dirty="0" smtClean="0"/>
              <a:t>Komorní hudbu </a:t>
            </a:r>
          </a:p>
          <a:p>
            <a:r>
              <a:rPr lang="cs-CZ" sz="2400" dirty="0" smtClean="0"/>
              <a:t>Klavírní skladby</a:t>
            </a:r>
          </a:p>
          <a:p>
            <a:r>
              <a:rPr lang="cs-CZ" sz="2400" dirty="0" smtClean="0"/>
              <a:t>Písně a písně pro sbory,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např. Moravské dvojzpěvy</a:t>
            </a:r>
            <a:endParaRPr lang="cs-CZ" sz="2400" dirty="0"/>
          </a:p>
          <a:p>
            <a:endParaRPr lang="cs-CZ" sz="2400" dirty="0"/>
          </a:p>
          <a:p>
            <a:pPr>
              <a:buFont typeface="Wingdings 2" pitchFamily="18" charset="2"/>
              <a:buNone/>
            </a:pPr>
            <a:r>
              <a:rPr lang="cs-CZ" sz="2400" dirty="0"/>
              <a:t>    </a:t>
            </a:r>
          </a:p>
          <a:p>
            <a:pPr>
              <a:buFont typeface="Wingdings 2" pitchFamily="18" charset="2"/>
              <a:buNone/>
            </a:pPr>
            <a:r>
              <a:rPr lang="cs-CZ" sz="2400" dirty="0"/>
              <a:t>    </a:t>
            </a:r>
          </a:p>
          <a:p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260694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-612576" y="332656"/>
            <a:ext cx="6851104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Tři umělecká </a:t>
            </a:r>
            <a:br>
              <a:rPr lang="cs-CZ" dirty="0" smtClean="0"/>
            </a:br>
            <a:r>
              <a:rPr lang="cs-CZ" dirty="0" smtClean="0"/>
              <a:t>období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95536" y="1772816"/>
            <a:ext cx="8229600" cy="4525963"/>
          </a:xfrm>
        </p:spPr>
        <p:txBody>
          <a:bodyPr/>
          <a:lstStyle/>
          <a:p>
            <a:pPr marL="0" lvl="0" indent="-216000" algn="ctr">
              <a:buNone/>
            </a:pPr>
            <a:r>
              <a:rPr lang="cs-CZ" dirty="0"/>
              <a:t>1. období</a:t>
            </a:r>
          </a:p>
          <a:p>
            <a:pPr marL="0" lvl="0" indent="-216000">
              <a:buNone/>
            </a:pPr>
            <a:r>
              <a:rPr lang="cs-CZ" dirty="0"/>
              <a:t>Skladby </a:t>
            </a:r>
            <a:r>
              <a:rPr lang="cs-CZ" dirty="0" smtClean="0"/>
              <a:t> </a:t>
            </a:r>
            <a:r>
              <a:rPr lang="cs-CZ" dirty="0"/>
              <a:t>z odkazu Beethovena a Schuberta</a:t>
            </a:r>
          </a:p>
          <a:p>
            <a:pPr marL="0" lvl="0" indent="-216000" algn="ctr">
              <a:buNone/>
            </a:pPr>
            <a:r>
              <a:rPr lang="cs-CZ" dirty="0"/>
              <a:t>2. období</a:t>
            </a:r>
          </a:p>
          <a:p>
            <a:pPr marL="0" lvl="0" indent="-216000">
              <a:buNone/>
            </a:pPr>
            <a:r>
              <a:rPr lang="cs-CZ" dirty="0"/>
              <a:t>Období v režii vlastního úsilí a stylu, projevuje specifická a osobitá díla</a:t>
            </a:r>
          </a:p>
          <a:p>
            <a:pPr marL="0" lvl="0" indent="-216000" algn="ctr">
              <a:buNone/>
            </a:pPr>
            <a:r>
              <a:rPr lang="cs-CZ" dirty="0"/>
              <a:t>3. období</a:t>
            </a:r>
          </a:p>
          <a:p>
            <a:pPr marL="0" lvl="0" indent="-216000">
              <a:buNone/>
            </a:pPr>
            <a:r>
              <a:rPr lang="cs-CZ" dirty="0"/>
              <a:t>Příklon k vlasteneckým námětům, slovanský ráz tvorby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06551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měsíčku na nebi.flv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9512" y="123078"/>
            <a:ext cx="8785398" cy="6734922"/>
          </a:xfrm>
        </p:spPr>
      </p:pic>
    </p:spTree>
    <p:extLst>
      <p:ext uri="{BB962C8B-B14F-4D97-AF65-F5344CB8AC3E}">
        <p14:creationId xmlns:p14="http://schemas.microsoft.com/office/powerpoint/2010/main" val="770812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299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Víš jaké opery složil A. Dvořák?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lvl="0" indent="-216000">
              <a:buNone/>
            </a:pPr>
            <a:r>
              <a:rPr lang="cs-CZ" dirty="0"/>
              <a:t>Alfred</a:t>
            </a:r>
          </a:p>
          <a:p>
            <a:pPr marL="0" lvl="0" indent="-216000">
              <a:buNone/>
            </a:pPr>
            <a:r>
              <a:rPr lang="cs-CZ" dirty="0"/>
              <a:t>Král a uhlíř</a:t>
            </a:r>
          </a:p>
          <a:p>
            <a:pPr marL="0" lvl="0" indent="-216000">
              <a:buNone/>
            </a:pPr>
            <a:r>
              <a:rPr lang="cs-CZ" dirty="0"/>
              <a:t>Tvrdé palice</a:t>
            </a:r>
          </a:p>
          <a:p>
            <a:pPr marL="0" lvl="0" indent="-216000">
              <a:buNone/>
            </a:pPr>
            <a:r>
              <a:rPr lang="cs-CZ" dirty="0"/>
              <a:t>Vanda</a:t>
            </a:r>
          </a:p>
          <a:p>
            <a:pPr marL="0" lvl="0" indent="-216000">
              <a:buNone/>
            </a:pPr>
            <a:r>
              <a:rPr lang="cs-CZ" dirty="0"/>
              <a:t>Šelma a sedlák</a:t>
            </a:r>
          </a:p>
          <a:p>
            <a:pPr marL="0" lvl="0" indent="-216000">
              <a:buNone/>
            </a:pPr>
            <a:r>
              <a:rPr lang="cs-CZ" dirty="0"/>
              <a:t>Dimitrij</a:t>
            </a:r>
          </a:p>
          <a:p>
            <a:pPr marL="0" lvl="0" indent="-216000">
              <a:buNone/>
            </a:pPr>
            <a:r>
              <a:rPr lang="cs-CZ" dirty="0"/>
              <a:t>Jakobín</a:t>
            </a:r>
          </a:p>
          <a:p>
            <a:pPr marL="0" lvl="0" indent="-216000">
              <a:buNone/>
            </a:pPr>
            <a:r>
              <a:rPr lang="cs-CZ" dirty="0"/>
              <a:t>Čert a Káča</a:t>
            </a:r>
          </a:p>
          <a:p>
            <a:pPr marL="0" lvl="0" indent="-216000">
              <a:buNone/>
            </a:pPr>
            <a:r>
              <a:rPr lang="cs-CZ" dirty="0"/>
              <a:t>Rusalka</a:t>
            </a:r>
          </a:p>
          <a:p>
            <a:pPr marL="0" lvl="0" indent="-216000">
              <a:buNone/>
            </a:pPr>
            <a:r>
              <a:rPr lang="cs-CZ" dirty="0"/>
              <a:t>Armida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0689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latin typeface="Bookman Old Style" pitchFamily="18" charset="0"/>
              </a:rPr>
              <a:t>Použité odkazy</a:t>
            </a:r>
            <a:endParaRPr lang="cs-CZ" sz="4800" b="1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32500" lnSpcReduction="20000"/>
          </a:bodyPr>
          <a:lstStyle/>
          <a:p>
            <a:r>
              <a:rPr lang="cs-CZ" dirty="0">
                <a:hlinkClick r:id="rId2"/>
              </a:rPr>
              <a:t>http://upload.wikimedia.org/wikipedia/commons/d/d5/Pam%C3%A1tn%C3%ADk_Anton%C3%ADna_Dvo%C5%99%C3%A1ka_%</a:t>
            </a:r>
            <a:r>
              <a:rPr lang="cs-CZ" dirty="0" smtClean="0">
                <a:hlinkClick r:id="rId2"/>
              </a:rPr>
              <a:t>283%29.JPG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www.youtube.com/watch?v=P5lQguMeDOI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www.musicwithease.com/dvorak-02.jpg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http://www.htbackdrops.com/v2/albums/userpics/11515/Antonin_Dvorak_-_</a:t>
            </a:r>
            <a:r>
              <a:rPr lang="cs-CZ" dirty="0" smtClean="0">
                <a:hlinkClick r:id="rId5"/>
              </a:rPr>
              <a:t>Fan_Art.jpg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mm.denik.cz/35/35/dvorakantonin_hudskladatel_denik_clanek_solo.jpg</a:t>
            </a:r>
            <a:endParaRPr lang="cs-CZ" dirty="0" smtClean="0"/>
          </a:p>
          <a:p>
            <a:r>
              <a:rPr lang="cs-CZ" dirty="0">
                <a:hlinkClick r:id="rId7"/>
              </a:rPr>
              <a:t>http://dic.academic.ru/pictures/wiki/files/65/Anton%C3%ADn_Dvo%C5%99%C3%A1k_with_his_wife_Anna_in_London,_</a:t>
            </a:r>
            <a:r>
              <a:rPr lang="cs-CZ" dirty="0" smtClean="0">
                <a:hlinkClick r:id="rId7"/>
              </a:rPr>
              <a:t>1886.jpg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img.ahaonline.cz/img/18/article/920681_dvorak-skladatel-hudba-vystava.jpg</a:t>
            </a:r>
            <a:endParaRPr lang="cs-CZ" dirty="0" smtClean="0"/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www.dvdedice.cz/data/67/rusalka1288813967_big.jpg</a:t>
            </a:r>
            <a:endParaRPr lang="cs-CZ" dirty="0" smtClean="0"/>
          </a:p>
          <a:p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www.profimedia.cz/fotografie/antonin-dvorak-hrbitov-slavin-vysehrad-unesco-praha/profimedia-0006123644.jpg</a:t>
            </a:r>
            <a:endParaRPr lang="cs-CZ" dirty="0" smtClean="0"/>
          </a:p>
          <a:p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img.radio.cz/pictures/t/hudba/dvorak_antoninx.jpg</a:t>
            </a:r>
            <a:endParaRPr lang="cs-CZ" dirty="0" smtClean="0"/>
          </a:p>
          <a:p>
            <a:r>
              <a:rPr lang="cs-CZ" dirty="0"/>
              <a:t>http://www.citypilot.cz/typo3temp/63e92b2e3b.jpg</a:t>
            </a:r>
            <a:endParaRPr lang="cs-CZ" dirty="0" smtClean="0"/>
          </a:p>
          <a:p>
            <a:r>
              <a:rPr lang="cs-CZ" dirty="0">
                <a:hlinkClick r:id="rId12"/>
              </a:rPr>
              <a:t>http://</a:t>
            </a:r>
            <a:r>
              <a:rPr lang="cs-CZ" dirty="0" smtClean="0">
                <a:hlinkClick r:id="rId12"/>
              </a:rPr>
              <a:t>nd03.jxs.cz/965/766/f4868151d6_55649314_o2.jpg</a:t>
            </a:r>
            <a:endParaRPr lang="cs-CZ" dirty="0" smtClean="0"/>
          </a:p>
          <a:p>
            <a:r>
              <a:rPr lang="cs-CZ" dirty="0">
                <a:hlinkClick r:id="rId13"/>
              </a:rPr>
              <a:t>http://</a:t>
            </a:r>
            <a:r>
              <a:rPr lang="cs-CZ" dirty="0" smtClean="0">
                <a:hlinkClick r:id="rId13"/>
              </a:rPr>
              <a:t>www.youtube.com/watch?v=rvzB_teIpnE&amp;feature=fvsr</a:t>
            </a:r>
            <a:endParaRPr lang="cs-CZ" dirty="0" smtClean="0"/>
          </a:p>
          <a:p>
            <a:r>
              <a:rPr lang="cs-CZ" dirty="0">
                <a:hlinkClick r:id="rId14"/>
              </a:rPr>
              <a:t>http://</a:t>
            </a:r>
            <a:r>
              <a:rPr lang="cs-CZ" dirty="0" smtClean="0">
                <a:hlinkClick r:id="rId14"/>
              </a:rPr>
              <a:t>www.uloz.to/4727466/a-dvorak-stabat-mater-mp3?utm_source=search&amp;utm_campaign=0&amp;utm_medium=all</a:t>
            </a:r>
            <a:endParaRPr lang="cs-CZ" dirty="0" smtClean="0"/>
          </a:p>
          <a:p>
            <a:r>
              <a:rPr lang="cs-CZ" smtClean="0">
                <a:hlinkClick r:id="rId15"/>
              </a:rPr>
              <a:t>h</a:t>
            </a:r>
            <a:r>
              <a:rPr lang="cs-CZ" smtClean="0">
                <a:hlinkClick r:id="rId16"/>
              </a:rPr>
              <a:t>ttp</a:t>
            </a:r>
            <a:r>
              <a:rPr lang="cs-CZ" dirty="0">
                <a:hlinkClick r:id="rId16"/>
              </a:rPr>
              <a:t>://</a:t>
            </a:r>
            <a:r>
              <a:rPr lang="cs-CZ" dirty="0" smtClean="0">
                <a:hlinkClick r:id="rId16"/>
              </a:rPr>
              <a:t>www.uloz.to/9465360/antonin-dvorak-largo-ze-symfonie-z-noveho-sveta-largo-from-symphony-from-the-new-world-wma?utm_source=search&amp;utm_campaign=1&amp;utm_medium=all</a:t>
            </a:r>
            <a:endParaRPr lang="cs-CZ" dirty="0" smtClean="0"/>
          </a:p>
          <a:p>
            <a:r>
              <a:rPr lang="cs-CZ" dirty="0">
                <a:hlinkClick r:id="rId17"/>
              </a:rPr>
              <a:t>http://</a:t>
            </a:r>
            <a:r>
              <a:rPr lang="cs-CZ" dirty="0" smtClean="0">
                <a:hlinkClick r:id="rId17"/>
              </a:rPr>
              <a:t>www.uloz.to/10100544/antonin-dvorak-humoreska-mp3?utm_source=search&amp;utm_campaign=0&amp;utm_medium=all</a:t>
            </a:r>
            <a:endParaRPr lang="cs-CZ" dirty="0" smtClean="0"/>
          </a:p>
          <a:p>
            <a:r>
              <a:rPr lang="cs-CZ" dirty="0" smtClean="0"/>
              <a:t>CD k učebnici Hudební výchova pro 6.,7.,8. a 9. ročník základní školy autorů A. </a:t>
            </a:r>
            <a:r>
              <a:rPr lang="cs-CZ" dirty="0" err="1" smtClean="0"/>
              <a:t>Charalambidise</a:t>
            </a:r>
            <a:r>
              <a:rPr lang="cs-CZ" dirty="0" smtClean="0"/>
              <a:t>, J. Pilky a kolektivu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21157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metana">
  <a:themeElements>
    <a:clrScheme name="Welcome">
      <a:dk1>
        <a:sysClr val="windowText" lastClr="000000"/>
      </a:dk1>
      <a:lt1>
        <a:sysClr val="window" lastClr="FFFFFF"/>
      </a:lt1>
      <a:dk2>
        <a:srgbClr val="00272B"/>
      </a:dk2>
      <a:lt2>
        <a:srgbClr val="F7F7FF"/>
      </a:lt2>
      <a:accent1>
        <a:srgbClr val="006AED"/>
      </a:accent1>
      <a:accent2>
        <a:srgbClr val="0087BF"/>
      </a:accent2>
      <a:accent3>
        <a:srgbClr val="5D974B"/>
      </a:accent3>
      <a:accent4>
        <a:srgbClr val="9DBB3F"/>
      </a:accent4>
      <a:accent5>
        <a:srgbClr val="C77CC7"/>
      </a:accent5>
      <a:accent6>
        <a:srgbClr val="996699"/>
      </a:accent6>
      <a:hlink>
        <a:srgbClr val="E78707"/>
      </a:hlink>
      <a:folHlink>
        <a:srgbClr val="C618BA"/>
      </a:folHlink>
    </a:clrScheme>
    <a:fontScheme name="Welcome">
      <a:majorFont>
        <a:latin typeface="Book Antiqua"/>
        <a:ea typeface=""/>
        <a:cs typeface=""/>
        <a:font script="Jpan" typeface="ＭＳ Ｐゴシック"/>
        <a:font script="Hang" typeface="돋움"/>
        <a:font script="Hans" typeface="华文中宋"/>
        <a:font script="Hant" typeface="微軟正黑體"/>
        <a:font script="Arab" typeface="Times New  Roman"/>
        <a:font script="Hebr" typeface="Times New 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 Cherokee"/>
        <a:font script="Yiii" typeface="Microsoft Yi  Baiti"/>
        <a:font script="Tibt" typeface="Microsoft  Himalaya"/>
        <a:font script="Thaa" typeface="MV Boli"/>
        <a:font script="Deva" typeface="Mangal"/>
        <a:font script="Telu" typeface="Gautami"/>
        <a:font script="Taml" typeface="Latha"/>
        <a:font script="Syrc" typeface="Estrangelo  Edessa"/>
        <a:font script="Orya" typeface="Kalinga"/>
        <a:font script="Mlym" typeface="Kartika"/>
        <a:font script="Laoo" typeface="DokChampa"/>
        <a:font script="Sinh" typeface="Iskoola Pota"/>
        <a:font script="Mong" typeface="Mongolian  Baiti"/>
        <a:font script="Viet" typeface="Times New  Roman"/>
        <a:font script="Uigh" typeface="Microsoft  Uighur"/>
      </a:majorFont>
      <a:min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imes New  Roman"/>
        <a:font script="Hebr" typeface="Times New 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 Cherokee"/>
        <a:font script="Yiii" typeface="Microsoft Yi  Baiti"/>
        <a:font script="Tibt" typeface="Microsoft  Himalaya"/>
        <a:font script="Thaa" typeface="MV Boli"/>
        <a:font script="Deva" typeface="Mangal"/>
        <a:font script="Telu" typeface="Gautami"/>
        <a:font script="Taml" typeface="Latha"/>
        <a:font script="Syrc" typeface="Estrangelo  Edessa"/>
        <a:font script="Orya" typeface="Kalinga"/>
        <a:font script="Mlym" typeface="Kartika"/>
        <a:font script="Laoo" typeface="DokChampa"/>
        <a:font script="Sinh" typeface="Iskoola Pota"/>
        <a:font script="Mong" typeface="Mongolian  Baiti"/>
        <a:font script="Viet" typeface="Times New  Roman"/>
        <a:font script="Uigh" typeface="Microsoft  Uighur"/>
      </a:minorFont>
    </a:fontScheme>
    <a:fmtScheme name="Welcome">
      <a:fillStyleLst>
        <a:solidFill>
          <a:schemeClr val="phClr">
            <a:tint val="100000"/>
            <a:shade val="100000"/>
            <a:hueMod val="100000"/>
            <a:satMod val="150000"/>
          </a:schemeClr>
        </a:solidFill>
        <a:gradFill rotWithShape="1">
          <a:gsLst>
            <a:gs pos="0">
              <a:schemeClr val="phClr">
                <a:tint val="10000"/>
                <a:shade val="100000"/>
                <a:hueMod val="100000"/>
                <a:satMod val="10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300000"/>
              </a:schemeClr>
            </a:gs>
          </a:gsLst>
          <a:lin ang="16200000" scaled="1"/>
        </a:gradFill>
        <a:gradFill flip="none" rotWithShape="1">
          <a:gsLst>
            <a:gs pos="0">
              <a:schemeClr val="phClr">
                <a:tint val="70000"/>
              </a:schemeClr>
            </a:gs>
            <a:gs pos="30000">
              <a:schemeClr val="phClr">
                <a:tint val="90000"/>
              </a:schemeClr>
            </a:gs>
            <a:gs pos="88000">
              <a:schemeClr val="phClr">
                <a:shade val="30000"/>
              </a:schemeClr>
            </a:gs>
            <a:gs pos="100000">
              <a:schemeClr val="phClr">
                <a:shade val="20000"/>
              </a:schemeClr>
            </a:gs>
          </a:gsLst>
          <a:lin ang="5400000" scaled="1"/>
          <a:tileRect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</a:effectStyle>
        <a:effectStyle>
          <a:effectLst>
            <a:outerShdw blurRad="39000" dist="25400" dir="5400000">
              <a:srgbClr val="000000">
                <a:alpha val="40000"/>
              </a:srgbClr>
            </a:outerShdw>
          </a:effectLst>
        </a:effectStyle>
        <a:effectStyle>
          <a:effectLst>
            <a:outerShdw blurRad="39000" dist="25400" dir="5400000">
              <a:srgbClr val="000000">
                <a:alpha val="3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30000"/>
                <a:hueMod val="100000"/>
              </a:schemeClr>
            </a:gs>
            <a:gs pos="20000">
              <a:schemeClr val="phClr">
                <a:tint val="100000"/>
                <a:shade val="100000"/>
                <a:hueMod val="100000"/>
              </a:schemeClr>
            </a:gs>
            <a:gs pos="100000">
              <a:schemeClr val="phClr">
                <a:tint val="90000"/>
                <a:shade val="100000"/>
                <a:hueMod val="100000"/>
                <a:satMod val="16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30000"/>
                <a:hueMod val="100000"/>
                <a:satMod val="1600000"/>
              </a:schemeClr>
            </a:gs>
            <a:gs pos="20000">
              <a:schemeClr val="phClr">
                <a:tint val="100000"/>
                <a:shade val="100000"/>
                <a:hueMod val="100000"/>
                <a:satMod val="500000"/>
              </a:schemeClr>
            </a:gs>
            <a:gs pos="100000">
              <a:schemeClr val="phClr">
                <a:tint val="90000"/>
                <a:shade val="100000"/>
                <a:hueMod val="100000"/>
                <a:satMod val="160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Smetana</Template>
  <TotalTime>1000</TotalTime>
  <Words>616</Words>
  <Application>Microsoft Office PowerPoint</Application>
  <PresentationFormat>Předvádění na obrazovce (4:3)</PresentationFormat>
  <Paragraphs>106</Paragraphs>
  <Slides>15</Slides>
  <Notes>0</Notes>
  <HiddenSlides>0</HiddenSlides>
  <MMClips>4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Smetana</vt:lpstr>
      <vt:lpstr>Prezentace aplikace PowerPoint</vt:lpstr>
      <vt:lpstr>Antonín Dvořák</vt:lpstr>
      <vt:lpstr>Antonín Dvořák</vt:lpstr>
      <vt:lpstr>Dětství</vt:lpstr>
      <vt:lpstr>Mládí</vt:lpstr>
      <vt:lpstr>Dospělost</vt:lpstr>
      <vt:lpstr>Prezentace aplikace PowerPoint</vt:lpstr>
      <vt:lpstr>Poslední léta</vt:lpstr>
      <vt:lpstr>Prezentace aplikace PowerPoint</vt:lpstr>
      <vt:lpstr>Prezentace aplikace PowerPoint</vt:lpstr>
      <vt:lpstr>Dílo</vt:lpstr>
      <vt:lpstr>Tři umělecká  období</vt:lpstr>
      <vt:lpstr>Prezentace aplikace PowerPoint</vt:lpstr>
      <vt:lpstr>Víš jaké opery složil A. Dvořák?</vt:lpstr>
      <vt:lpstr>Použité odkazy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A. Dvořák</dc:title>
  <dc:creator>OEM; Jana Malá</dc:creator>
  <cp:lastModifiedBy>OEM</cp:lastModifiedBy>
  <cp:revision>31</cp:revision>
  <dcterms:created xsi:type="dcterms:W3CDTF">2011-08-30T08:51:00Z</dcterms:created>
  <dcterms:modified xsi:type="dcterms:W3CDTF">2012-07-22T18:32:56Z</dcterms:modified>
</cp:coreProperties>
</file>