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87" r:id="rId2"/>
    <p:sldId id="266" r:id="rId3"/>
    <p:sldId id="284" r:id="rId4"/>
    <p:sldId id="275" r:id="rId5"/>
    <p:sldId id="258" r:id="rId6"/>
    <p:sldId id="283" r:id="rId7"/>
    <p:sldId id="259" r:id="rId8"/>
    <p:sldId id="260" r:id="rId9"/>
    <p:sldId id="279" r:id="rId10"/>
    <p:sldId id="282" r:id="rId11"/>
    <p:sldId id="274" r:id="rId12"/>
    <p:sldId id="286" r:id="rId13"/>
    <p:sldId id="269" r:id="rId14"/>
    <p:sldId id="28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FC4E9-8DA6-4DBD-B42B-7CAAD4C62F2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02579-A2B8-40B5-A95F-E2CE1599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02579-A2B8-40B5-A95F-E2CE1599D12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34023190"/>
              </p:ext>
            </p:extLst>
          </p:nvPr>
        </p:nvGraphicFramePr>
        <p:xfrm>
          <a:off x="611560" y="2276870"/>
          <a:ext cx="7920880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0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b="0" dirty="0" smtClean="0"/>
                        <a:t>Bc.</a:t>
                      </a:r>
                      <a:r>
                        <a:rPr lang="cs-CZ" sz="2400" b="0" baseline="0" dirty="0" smtClean="0"/>
                        <a:t> Renáta Bojarská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14.2.2012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VY_32_INOVACE_18_PŘÍRODOPIS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Anatomie</a:t>
                      </a:r>
                      <a:r>
                        <a:rPr lang="cs-CZ" sz="2400" b="0" baseline="0" dirty="0" smtClean="0"/>
                        <a:t> a fyziologie člověka- </a:t>
                      </a:r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Mužské pohlavní orgány</a:t>
                      </a:r>
                      <a:endParaRPr lang="cs-CZ" sz="2400" b="0" baseline="0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8.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Mužské pohlavní orgány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52596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Mužské pohlavní orgány se dělí na zevní: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–šourek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- pyj-penis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vnitřní pohlavní orgány: – varle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- nadvarle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- chámovod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- semenné váčky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- předstojná žláza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p. Bojarský\AppData\Local\Microsoft\Windows\Temporary Internet Files\Content.IE5\1VUYVV6U\MP900430714[1].jpg"/>
          <p:cNvPicPr>
            <a:picLocks noChangeAspect="1" noChangeArrowheads="1"/>
          </p:cNvPicPr>
          <p:nvPr/>
        </p:nvPicPr>
        <p:blipFill>
          <a:blip r:embed="rId2" cstate="print"/>
          <a:srcRect l="38948" t="21883" r="7368"/>
          <a:stretch>
            <a:fillRect/>
          </a:stretch>
        </p:blipFill>
        <p:spPr bwMode="auto">
          <a:xfrm>
            <a:off x="1643042" y="4000504"/>
            <a:ext cx="1966607" cy="1927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00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5288"/>
          <a:stretch>
            <a:fillRect/>
          </a:stretch>
        </p:blipFill>
        <p:spPr>
          <a:xfrm>
            <a:off x="1188000" y="392378"/>
            <a:ext cx="7097207" cy="624177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Varlata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Varlata jsou párový pohlavní orgán.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Jsou uložena v šourku.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Varlata produkují mužský pohlavní hormon –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testosteron –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zajišťuje vývoj druhotných pohlavních znaků typických pro muže.</a:t>
            </a:r>
            <a:endParaRPr lang="cs-CZ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Varlata jsou velká jako švestky. </a:t>
            </a: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Tvoří se zde spermie.</a:t>
            </a: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Spermie dozrávají zhruba dva měsíce. </a:t>
            </a:r>
          </a:p>
          <a:p>
            <a:pPr>
              <a:buNone/>
            </a:pPr>
            <a:endParaRPr lang="cs-CZ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p. Bojarský\AppData\Local\Microsoft\Windows\Temporary Internet Files\Content.IE5\ZINTVM2P\MP9004306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0" y="0"/>
            <a:ext cx="2714620" cy="2714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Šourek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Šourek je kožený váček</a:t>
            </a:r>
          </a:p>
          <a:p>
            <a:pPr>
              <a:buNone/>
            </a:pP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Varlata jsou uložena v šourku.</a:t>
            </a:r>
          </a:p>
          <a:p>
            <a:pPr>
              <a:buNone/>
            </a:pP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Varlata tak leží mimo tělo člověka, protože spermie vznikají při teplotě o 2 stupně nižší než je teplota těla. </a:t>
            </a:r>
          </a:p>
        </p:txBody>
      </p:sp>
      <p:pic>
        <p:nvPicPr>
          <p:cNvPr id="3075" name="Picture 3" descr="C:\Users\p. Bojarský\AppData\Local\Microsoft\Windows\Temporary Internet Files\Content.IE5\5P7DQ0AY\MP900430603[1].jpg"/>
          <p:cNvPicPr>
            <a:picLocks noChangeAspect="1" noChangeArrowheads="1"/>
          </p:cNvPicPr>
          <p:nvPr/>
        </p:nvPicPr>
        <p:blipFill>
          <a:blip r:embed="rId2" cstate="print"/>
          <a:srcRect r="10588" b="18505"/>
          <a:stretch>
            <a:fillRect/>
          </a:stretch>
        </p:blipFill>
        <p:spPr bwMode="auto">
          <a:xfrm>
            <a:off x="5544106" y="285728"/>
            <a:ext cx="3599894" cy="21788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00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5249"/>
          <a:stretch>
            <a:fillRect/>
          </a:stretch>
        </p:blipFill>
        <p:spPr>
          <a:xfrm>
            <a:off x="1188000" y="309507"/>
            <a:ext cx="7113300" cy="6290002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Nadvarlata a chámovody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V nadvarlatech se shromažďují vytvořené spermie z varlete a dozrávají zde. 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Chámovody – vedou z nadvarlat do penisu. 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Jsou asi  40 cm dlouhé.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Prostupují předstojnou žlázou a ústí do močové trubice společně s vývody dvou semenných váčků. </a:t>
            </a:r>
          </a:p>
          <a:p>
            <a:pPr>
              <a:buNone/>
            </a:pPr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Semenné váčky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produkují tekutinu dodávající spermiím energii. 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 descr="C:\Users\p. Bojarský\AppData\Local\Microsoft\Windows\Temporary Internet Files\Content.IE5\ZINTVM2P\MC90023343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2071678"/>
            <a:ext cx="1400670" cy="1801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Močová trubice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52596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Mužská močová trubice je delší než ženská.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Na rozdíl od ženské močové trubice má dvě funkce 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1. odvádí moč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2. odvádí ejakulát při pohlavním vyvrcholení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pic>
        <p:nvPicPr>
          <p:cNvPr id="5124" name="Picture 4" descr="C:\Users\p. Bojarský\AppData\Local\Microsoft\Windows\Temporary Internet Files\Content.IE5\ZINTVM2P\MC90035125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785794"/>
            <a:ext cx="884222" cy="179711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Penis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Penis je válcovitý  mužský pohlavní  orgán.</a:t>
            </a: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Penis je kryt tenkou kůží – v přední části na žaludu je kůže pohyblivá – předkožka.</a:t>
            </a: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Penis je asi 5 – 10 cm dlouhý.</a:t>
            </a: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Zvětšení penisu umožňují houbovitá topořivá tělesa. </a:t>
            </a: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Při pohlavním vzrušení dochází k naplnění topořivých těles krví – erekce.</a:t>
            </a: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Při vyvrcholení je vystříknuto z močové trubice asi 3-5 ml ejakulátu – obsahuje 100-200 milionů spermií.</a:t>
            </a:r>
          </a:p>
          <a:p>
            <a:pPr>
              <a:buNone/>
            </a:pP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9" name="Picture 5" descr="C:\Users\p. Bojarský\AppData\Local\Microsoft\Windows\Temporary Internet Files\Content.IE5\7AAO5DI3\MC90007877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1487" y="214290"/>
            <a:ext cx="2322513" cy="187801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Onemocnění mužských pohlavních orgánů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zúžení předkožky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nesestouplé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varla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zvětšení prostaty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nádorová onemocnění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 descr="C:\Users\p. Bojarský\AppData\Local\Microsoft\Windows\Temporary Internet Files\Content.IE5\1VUYVV6U\MC9002871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2928934"/>
            <a:ext cx="2347865" cy="251686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Otázky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Co patří k zevnímu pohlavnímu ústrojí muže?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2. Kde se tvoří spermie 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3. Jaké jsou druhotné pohlavní znaky u muže 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4. Vyhledejte na internetu, co obsahuje ejakulát ?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Odpovědi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prezentace str. 1 – šourek a pyj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prezentace str. 3 – ve varlatech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typický tvar ochlupení do trojúhelníku s vrcholem u pupku, změna hlasu, růst penisu, růst vousů, tzv. ohryzek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Cíl hodiny: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seznámení se stavbou a funkcí pohlavních orgánů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zdůraznit důležitost prevence nákazy pohlavními 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nemocemi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 antikoncepce a plánované rodičovství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- práce s prezentací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Znalosti lze využít v dalších předmětech: výchově ke zdraví, chemii.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 bwMode="auto">
          <a:xfrm>
            <a:off x="457200" y="503237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Použitá literatura, zdroje</a:t>
            </a: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 bwMode="auto">
          <a:xfrm>
            <a:off x="457200" y="182879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LUDĚK  J. DOBROURUKA, BLANKA VACKOVÁ, REGINA KRÁLOVÁ, PAVEL BARTOŠ.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Přírodopis III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Scientia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1999. ISBN 80-7183-246-4.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IVAN DYLEVSKÝ.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Anatomie a fyziologie člověka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Olomouc: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Epava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1998. ISBN 80-901 667-0-9.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JAN KANTOREK, JAROSLAV JURČÁK,JIŘÍ FRONĚK A KOL.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Přírodopis 8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Olomouc: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Prodos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1999. ISBN 80-7230-040-7.</a:t>
            </a:r>
          </a:p>
          <a:p>
            <a:pPr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EDUARD KOČÁREK, EDUARD KOČÁREK.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Přírodopis pro </a:t>
            </a:r>
            <a:r>
              <a:rPr lang="cs-CZ" sz="2000" i="1" dirty="0" smtClean="0">
                <a:latin typeface="Monotype Corsiva" pitchFamily="66" charset="0"/>
                <a:cs typeface="Times New Roman" pitchFamily="18" charset="0"/>
              </a:rPr>
              <a:t>8</a:t>
            </a:r>
            <a:r>
              <a:rPr lang="cs-CZ" sz="2000" dirty="0" smtClean="0">
                <a:latin typeface="Monotype Corsiva" pitchFamily="66" charset="0"/>
                <a:cs typeface="Times New Roman" pitchFamily="18" charset="0"/>
              </a:rPr>
              <a:t>. ročník základní školy.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Praha: Jinan, 2000.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JIŘÍ FRONĚK.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Lidské tělo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Blug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1999. ISBN 80-85635-97-6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Zdroje : Vlastní tvorba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1388</TotalTime>
  <Words>577</Words>
  <Application>Microsoft Office PowerPoint</Application>
  <PresentationFormat>Předvádění na obrazovce (4:3)</PresentationFormat>
  <Paragraphs>100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Mužské pohlavní orgány</vt:lpstr>
      <vt:lpstr>Snímek 3</vt:lpstr>
      <vt:lpstr>Varlata</vt:lpstr>
      <vt:lpstr>Šourek</vt:lpstr>
      <vt:lpstr>Snímek 6</vt:lpstr>
      <vt:lpstr>Nadvarlata a chámovody</vt:lpstr>
      <vt:lpstr>Močová trubice</vt:lpstr>
      <vt:lpstr>Penis</vt:lpstr>
      <vt:lpstr>Onemocnění mužských pohlavních orgánů</vt:lpstr>
      <vt:lpstr>Otázky</vt:lpstr>
      <vt:lpstr>Odpovědi</vt:lpstr>
      <vt:lpstr>ANOTACE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KOSTRA</dc:title>
  <dc:creator>Jarda</dc:creator>
  <cp:lastModifiedBy>Uživatel</cp:lastModifiedBy>
  <cp:revision>123</cp:revision>
  <dcterms:created xsi:type="dcterms:W3CDTF">2011-12-12T09:29:43Z</dcterms:created>
  <dcterms:modified xsi:type="dcterms:W3CDTF">2012-03-05T16:31:05Z</dcterms:modified>
</cp:coreProperties>
</file>