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67" r:id="rId3"/>
    <p:sldId id="257" r:id="rId4"/>
    <p:sldId id="258" r:id="rId5"/>
    <p:sldId id="259" r:id="rId6"/>
    <p:sldId id="260" r:id="rId7"/>
    <p:sldId id="261" r:id="rId8"/>
    <p:sldId id="269" r:id="rId9"/>
    <p:sldId id="270" r:id="rId10"/>
    <p:sldId id="262" r:id="rId11"/>
    <p:sldId id="263" r:id="rId12"/>
    <p:sldId id="264" r:id="rId13"/>
    <p:sldId id="27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15.11.2011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microsoft.com/office/2007/relationships/hdphoto" Target="../media/hdphoto1.wdp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033739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VY_32_INOVACE_20_Odčítání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od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 10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3302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>
            <a:grpSpLocks noChangeAspect="1"/>
          </p:cNvGrpSpPr>
          <p:nvPr/>
        </p:nvGrpSpPr>
        <p:grpSpPr bwMode="auto">
          <a:xfrm>
            <a:off x="691428" y="1621252"/>
            <a:ext cx="7836652" cy="799636"/>
            <a:chOff x="1583" y="1984"/>
            <a:chExt cx="7632" cy="720"/>
          </a:xfrm>
        </p:grpSpPr>
        <p:sp>
          <p:nvSpPr>
            <p:cNvPr id="3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14" name="tower"/>
          <p:cNvSpPr>
            <a:spLocks noEditPoints="1" noChangeArrowheads="1"/>
          </p:cNvSpPr>
          <p:nvPr/>
        </p:nvSpPr>
        <p:spPr bwMode="auto">
          <a:xfrm>
            <a:off x="877923" y="1347913"/>
            <a:ext cx="114300" cy="121034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1133237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91058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617190" y="1679538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347865" y="1697904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06945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4795585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14303" y="169790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6247848" y="1697904"/>
            <a:ext cx="4843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73980" y="169082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7640912" y="1710315"/>
            <a:ext cx="8871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Podnadpis 2"/>
          <p:cNvSpPr txBox="1">
            <a:spLocks/>
          </p:cNvSpPr>
          <p:nvPr/>
        </p:nvSpPr>
        <p:spPr>
          <a:xfrm>
            <a:off x="1339552" y="5661248"/>
            <a:ext cx="6400800" cy="769640"/>
          </a:xfrm>
          <a:prstGeom prst="rect">
            <a:avLst/>
          </a:prstGeom>
        </p:spPr>
        <p:txBody>
          <a:bodyPr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PaedDr. Zdeňka Kofroňová, 2. ZŠ Dobříš</a:t>
            </a:r>
            <a:endParaRPr lang="cs-CZ" dirty="0"/>
          </a:p>
        </p:txBody>
      </p:sp>
      <p:sp>
        <p:nvSpPr>
          <p:cNvPr id="30" name="tower"/>
          <p:cNvSpPr>
            <a:spLocks noEditPoints="1" noChangeArrowheads="1"/>
          </p:cNvSpPr>
          <p:nvPr/>
        </p:nvSpPr>
        <p:spPr bwMode="auto">
          <a:xfrm>
            <a:off x="8394071" y="1347913"/>
            <a:ext cx="114300" cy="121034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1564363" y="274638"/>
            <a:ext cx="6829707" cy="12245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9600" b="1" dirty="0" smtClean="0">
                <a:solidFill>
                  <a:srgbClr val="0070C0"/>
                </a:solidFill>
              </a:rPr>
              <a:t/>
            </a:r>
            <a:br>
              <a:rPr lang="cs-CZ" sz="9600" b="1" dirty="0" smtClean="0">
                <a:solidFill>
                  <a:srgbClr val="0070C0"/>
                </a:solidFill>
              </a:rPr>
            </a:br>
            <a:r>
              <a:rPr lang="cs-CZ" sz="19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ODČÍTÁNÍ  OD  10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1539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6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>
            <a:spLocks noEditPoints="1" noChangeArrowheads="1"/>
          </p:cNvSpPr>
          <p:nvPr/>
        </p:nvSpPr>
        <p:spPr bwMode="auto">
          <a:xfrm>
            <a:off x="539552" y="723256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3"/>
          <p:cNvSpPr>
            <a:spLocks noEditPoints="1" noChangeArrowheads="1"/>
          </p:cNvSpPr>
          <p:nvPr/>
        </p:nvSpPr>
        <p:spPr bwMode="auto">
          <a:xfrm>
            <a:off x="8683320" y="769355"/>
            <a:ext cx="209160" cy="96202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25860" y="903883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310036" y="872715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517948" y="877368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102124" y="845196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94212" y="872714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309354" y="877368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686300" y="872715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478388" y="852835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891231" y="903883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887232" y="2060848"/>
            <a:ext cx="11881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10 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86300" y="2078278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9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06239" y="5321982"/>
            <a:ext cx="13691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latin typeface="Arial" pitchFamily="34" charset="0"/>
                <a:cs typeface="Arial" pitchFamily="34" charset="0"/>
              </a:rPr>
              <a:t>- 2</a:t>
            </a:r>
            <a:endParaRPr lang="cs-CZ" sz="4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AutoShape 2"/>
          <p:cNvSpPr>
            <a:spLocks noEditPoints="1" noChangeArrowheads="1"/>
          </p:cNvSpPr>
          <p:nvPr/>
        </p:nvSpPr>
        <p:spPr bwMode="auto">
          <a:xfrm>
            <a:off x="579612" y="4005064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2"/>
          <p:cNvSpPr>
            <a:spLocks noEditPoints="1" noChangeArrowheads="1"/>
          </p:cNvSpPr>
          <p:nvPr/>
        </p:nvSpPr>
        <p:spPr bwMode="auto">
          <a:xfrm>
            <a:off x="8787900" y="4109609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85122" y="4177486"/>
            <a:ext cx="792088" cy="746001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995812" y="428014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203724" y="428014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385826" y="424067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579808" y="424067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887232" y="5291770"/>
            <a:ext cx="14687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10 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793572" y="2112776"/>
            <a:ext cx="125361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latin typeface="Arial" pitchFamily="34" charset="0"/>
                <a:cs typeface="Arial" pitchFamily="34" charset="0"/>
              </a:rPr>
              <a:t>- 1</a:t>
            </a:r>
            <a:endParaRPr lang="cs-CZ" sz="4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691540" y="5291770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8</a:t>
            </a:r>
          </a:p>
          <a:p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7099143" y="877368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766692" y="4246959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959932" y="424067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167844" y="4219615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365982" y="4214234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579830" y="417850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578285" y="135293"/>
            <a:ext cx="3194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je červených kuliček ?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539552" y="3501008"/>
            <a:ext cx="31940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je modrých kuliček ?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87640" y="2816942"/>
            <a:ext cx="45947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je červených kuliček nyní ? Sestav příklad.</a:t>
            </a:r>
          </a:p>
        </p:txBody>
      </p:sp>
    </p:spTree>
    <p:extLst>
      <p:ext uri="{BB962C8B-B14F-4D97-AF65-F5344CB8AC3E}">
        <p14:creationId xmlns:p14="http://schemas.microsoft.com/office/powerpoint/2010/main" val="2686517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4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4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7" grpId="0"/>
      <p:bldP spid="30" grpId="0"/>
      <p:bldP spid="32" grpId="0"/>
      <p:bldP spid="33" grpId="0"/>
      <p:bldP spid="34" grpId="0"/>
      <p:bldP spid="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>
            <a:spLocks noEditPoints="1" noChangeArrowheads="1"/>
          </p:cNvSpPr>
          <p:nvPr/>
        </p:nvSpPr>
        <p:spPr bwMode="auto">
          <a:xfrm>
            <a:off x="539552" y="723256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3"/>
          <p:cNvSpPr>
            <a:spLocks noEditPoints="1" noChangeArrowheads="1"/>
          </p:cNvSpPr>
          <p:nvPr/>
        </p:nvSpPr>
        <p:spPr bwMode="auto">
          <a:xfrm>
            <a:off x="8683320" y="769355"/>
            <a:ext cx="209160" cy="96202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25860" y="872713"/>
            <a:ext cx="792088" cy="746001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310036" y="872715"/>
            <a:ext cx="792088" cy="746001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517948" y="877368"/>
            <a:ext cx="792088" cy="746001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102124" y="845196"/>
            <a:ext cx="792088" cy="746001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94212" y="872714"/>
            <a:ext cx="792088" cy="746001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70476" y="877368"/>
            <a:ext cx="792088" cy="746001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686300" y="872715"/>
            <a:ext cx="792088" cy="746001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478388" y="852835"/>
            <a:ext cx="792088" cy="746001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891231" y="903883"/>
            <a:ext cx="792088" cy="746001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706080" y="2060848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4800" b="1" i="1" dirty="0">
                <a:latin typeface="Arial" pitchFamily="34" charset="0"/>
                <a:cs typeface="Arial" pitchFamily="34" charset="0"/>
              </a:rPr>
              <a:t>-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686300" y="2078278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7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20344" y="5319086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4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AutoShape 2"/>
          <p:cNvSpPr>
            <a:spLocks noEditPoints="1" noChangeArrowheads="1"/>
          </p:cNvSpPr>
          <p:nvPr/>
        </p:nvSpPr>
        <p:spPr bwMode="auto">
          <a:xfrm>
            <a:off x="579612" y="4005064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2"/>
          <p:cNvSpPr>
            <a:spLocks noEditPoints="1" noChangeArrowheads="1"/>
          </p:cNvSpPr>
          <p:nvPr/>
        </p:nvSpPr>
        <p:spPr bwMode="auto">
          <a:xfrm>
            <a:off x="8787900" y="4109609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85122" y="4177486"/>
            <a:ext cx="792088" cy="746001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995812" y="4280141"/>
            <a:ext cx="792088" cy="746001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203724" y="4280141"/>
            <a:ext cx="792088" cy="746001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385826" y="4240671"/>
            <a:ext cx="792088" cy="746001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579808" y="4240671"/>
            <a:ext cx="792088" cy="746001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886488" y="5287472"/>
            <a:ext cx="18794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4800" b="1" i="1" dirty="0">
                <a:latin typeface="Arial" pitchFamily="34" charset="0"/>
                <a:cs typeface="Arial" pitchFamily="34" charset="0"/>
              </a:rPr>
              <a:t>-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044785" y="2123972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691540" y="5291770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6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7068380" y="903882"/>
            <a:ext cx="792088" cy="746001"/>
          </a:xfrm>
          <a:prstGeom prst="ellips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766692" y="4246959"/>
            <a:ext cx="792088" cy="746001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959932" y="4240671"/>
            <a:ext cx="792088" cy="746001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193469" y="4212583"/>
            <a:ext cx="792088" cy="746001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365982" y="4214234"/>
            <a:ext cx="792088" cy="746001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579830" y="4178501"/>
            <a:ext cx="792088" cy="746001"/>
          </a:xfrm>
          <a:prstGeom prst="ellips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158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32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>
            <a:spLocks noEditPoints="1" noChangeArrowheads="1"/>
          </p:cNvSpPr>
          <p:nvPr/>
        </p:nvSpPr>
        <p:spPr bwMode="auto">
          <a:xfrm>
            <a:off x="539552" y="723256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3"/>
          <p:cNvSpPr>
            <a:spLocks noEditPoints="1" noChangeArrowheads="1"/>
          </p:cNvSpPr>
          <p:nvPr/>
        </p:nvSpPr>
        <p:spPr bwMode="auto">
          <a:xfrm>
            <a:off x="8683320" y="769355"/>
            <a:ext cx="209160" cy="96202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25860" y="872713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310036" y="872715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517948" y="877368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102124" y="845196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94212" y="872714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70476" y="877368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686300" y="872715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478388" y="852835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891231" y="903883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706080" y="2060848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4800" b="1" i="1" dirty="0">
                <a:latin typeface="Arial" pitchFamily="34" charset="0"/>
                <a:cs typeface="Arial" pitchFamily="34" charset="0"/>
              </a:rPr>
              <a:t>-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686300" y="2078278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5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20344" y="5319086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18" name="AutoShape 2"/>
          <p:cNvSpPr>
            <a:spLocks noEditPoints="1" noChangeArrowheads="1"/>
          </p:cNvSpPr>
          <p:nvPr/>
        </p:nvSpPr>
        <p:spPr bwMode="auto">
          <a:xfrm>
            <a:off x="579612" y="4005064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2"/>
          <p:cNvSpPr>
            <a:spLocks noEditPoints="1" noChangeArrowheads="1"/>
          </p:cNvSpPr>
          <p:nvPr/>
        </p:nvSpPr>
        <p:spPr bwMode="auto">
          <a:xfrm>
            <a:off x="8787900" y="4109609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85122" y="4177486"/>
            <a:ext cx="792088" cy="746001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995812" y="4280141"/>
            <a:ext cx="792088" cy="746001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203724" y="4280141"/>
            <a:ext cx="792088" cy="746001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411636" y="4240671"/>
            <a:ext cx="792088" cy="746001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579808" y="4240671"/>
            <a:ext cx="792088" cy="746001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954482" y="5276856"/>
            <a:ext cx="18794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4800" b="1" i="1" dirty="0">
                <a:latin typeface="Arial" pitchFamily="34" charset="0"/>
                <a:cs typeface="Arial" pitchFamily="34" charset="0"/>
              </a:rPr>
              <a:t>-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044785" y="2123972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691540" y="5291770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4</a:t>
            </a:r>
          </a:p>
          <a:p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7068380" y="903882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766692" y="4246959"/>
            <a:ext cx="792088" cy="746001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959932" y="4240671"/>
            <a:ext cx="792088" cy="746001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167844" y="4219615"/>
            <a:ext cx="792088" cy="746001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365982" y="4214234"/>
            <a:ext cx="792088" cy="746001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579830" y="4178501"/>
            <a:ext cx="792088" cy="746001"/>
          </a:xfrm>
          <a:prstGeom prst="ellipse">
            <a:avLst/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1233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32" grpId="0"/>
      <p:bldP spid="3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>
            <a:spLocks noEditPoints="1" noChangeArrowheads="1"/>
          </p:cNvSpPr>
          <p:nvPr/>
        </p:nvSpPr>
        <p:spPr bwMode="auto">
          <a:xfrm>
            <a:off x="539552" y="723256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3"/>
          <p:cNvSpPr>
            <a:spLocks noEditPoints="1" noChangeArrowheads="1"/>
          </p:cNvSpPr>
          <p:nvPr/>
        </p:nvSpPr>
        <p:spPr bwMode="auto">
          <a:xfrm>
            <a:off x="8683320" y="769355"/>
            <a:ext cx="209160" cy="96202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25860" y="872713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310036" y="872715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517948" y="877368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102124" y="845196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94212" y="872714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70476" y="877368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686300" y="872715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478388" y="852835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891231" y="903883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706080" y="2060848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10 -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86300" y="2078278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220344" y="5319086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latin typeface="Arial" pitchFamily="34" charset="0"/>
                <a:cs typeface="Arial" pitchFamily="34" charset="0"/>
              </a:rPr>
              <a:t>8</a:t>
            </a:r>
            <a:endParaRPr lang="cs-CZ" sz="4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AutoShape 2"/>
          <p:cNvSpPr>
            <a:spLocks noEditPoints="1" noChangeArrowheads="1"/>
          </p:cNvSpPr>
          <p:nvPr/>
        </p:nvSpPr>
        <p:spPr bwMode="auto">
          <a:xfrm>
            <a:off x="579612" y="4005064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2"/>
          <p:cNvSpPr>
            <a:spLocks noEditPoints="1" noChangeArrowheads="1"/>
          </p:cNvSpPr>
          <p:nvPr/>
        </p:nvSpPr>
        <p:spPr bwMode="auto">
          <a:xfrm>
            <a:off x="8787900" y="4109609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85122" y="4177486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995812" y="428014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203724" y="428014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385826" y="424067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579808" y="424067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941356" y="5257530"/>
            <a:ext cx="18794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4800" b="1" i="1" dirty="0">
                <a:latin typeface="Arial" pitchFamily="34" charset="0"/>
                <a:cs typeface="Arial" pitchFamily="34" charset="0"/>
              </a:rPr>
              <a:t>-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044785" y="2123972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691540" y="5291770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4800" b="1" i="1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7068380" y="903882"/>
            <a:ext cx="792088" cy="746001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766692" y="4246959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959932" y="424067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167844" y="4219615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365982" y="4214234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579830" y="417850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560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>
            <a:spLocks noEditPoints="1" noChangeArrowheads="1"/>
          </p:cNvSpPr>
          <p:nvPr/>
        </p:nvSpPr>
        <p:spPr bwMode="auto">
          <a:xfrm>
            <a:off x="539552" y="723256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3"/>
          <p:cNvSpPr>
            <a:spLocks noEditPoints="1" noChangeArrowheads="1"/>
          </p:cNvSpPr>
          <p:nvPr/>
        </p:nvSpPr>
        <p:spPr bwMode="auto">
          <a:xfrm>
            <a:off x="8683320" y="769355"/>
            <a:ext cx="209160" cy="962025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725860" y="872713"/>
            <a:ext cx="792088" cy="74600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310036" y="872715"/>
            <a:ext cx="792088" cy="74600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517948" y="877368"/>
            <a:ext cx="792088" cy="74600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102124" y="845196"/>
            <a:ext cx="792088" cy="74600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3894212" y="872714"/>
            <a:ext cx="792088" cy="74600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70476" y="877368"/>
            <a:ext cx="792088" cy="74600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686300" y="872715"/>
            <a:ext cx="792088" cy="74600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5478388" y="852835"/>
            <a:ext cx="792088" cy="74600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891231" y="903883"/>
            <a:ext cx="792088" cy="74600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2706080" y="2060848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4800" b="1" i="1" dirty="0">
                <a:latin typeface="Arial" pitchFamily="34" charset="0"/>
                <a:cs typeface="Arial" pitchFamily="34" charset="0"/>
              </a:rPr>
              <a:t>-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686300" y="2078278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1</a:t>
            </a:r>
          </a:p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79540" y="5291770"/>
            <a:ext cx="15988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44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AutoShape 2"/>
          <p:cNvSpPr>
            <a:spLocks noEditPoints="1" noChangeArrowheads="1"/>
          </p:cNvSpPr>
          <p:nvPr/>
        </p:nvSpPr>
        <p:spPr bwMode="auto">
          <a:xfrm>
            <a:off x="579612" y="4005064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AutoShape 2"/>
          <p:cNvSpPr>
            <a:spLocks noEditPoints="1" noChangeArrowheads="1"/>
          </p:cNvSpPr>
          <p:nvPr/>
        </p:nvSpPr>
        <p:spPr bwMode="auto">
          <a:xfrm>
            <a:off x="8787900" y="4109609"/>
            <a:ext cx="186308" cy="1008124"/>
          </a:xfrm>
          <a:custGeom>
            <a:avLst/>
            <a:gdLst>
              <a:gd name="T0" fmla="*/ 0 w 21600"/>
              <a:gd name="T1" fmla="*/ 2184 h 21600"/>
              <a:gd name="T2" fmla="*/ 6664 w 21600"/>
              <a:gd name="T3" fmla="*/ 0 h 21600"/>
              <a:gd name="T4" fmla="*/ 10800 w 21600"/>
              <a:gd name="T5" fmla="*/ 0 h 21600"/>
              <a:gd name="T6" fmla="*/ 21600 w 21600"/>
              <a:gd name="T7" fmla="*/ 0 h 21600"/>
              <a:gd name="T8" fmla="*/ 21600 w 21600"/>
              <a:gd name="T9" fmla="*/ 11649 h 21600"/>
              <a:gd name="T10" fmla="*/ 21600 w 21600"/>
              <a:gd name="T11" fmla="*/ 19416 h 21600"/>
              <a:gd name="T12" fmla="*/ 15166 w 21600"/>
              <a:gd name="T13" fmla="*/ 21600 h 21600"/>
              <a:gd name="T14" fmla="*/ 10570 w 21600"/>
              <a:gd name="T15" fmla="*/ 21600 h 21600"/>
              <a:gd name="T16" fmla="*/ 0 w 21600"/>
              <a:gd name="T17" fmla="*/ 21600 h 21600"/>
              <a:gd name="T18" fmla="*/ 0 w 21600"/>
              <a:gd name="T19" fmla="*/ 11528 h 21600"/>
              <a:gd name="T20" fmla="*/ 459 w 21600"/>
              <a:gd name="T21" fmla="*/ 22540 h 21600"/>
              <a:gd name="T22" fmla="*/ 21485 w 21600"/>
              <a:gd name="T23" fmla="*/ 270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T20" t="T21" r="T22" b="T23"/>
            <a:pathLst>
              <a:path w="21600" h="21600" extrusionOk="0">
                <a:moveTo>
                  <a:pt x="0" y="2184"/>
                </a:moveTo>
                <a:lnTo>
                  <a:pt x="6664" y="0"/>
                </a:lnTo>
                <a:lnTo>
                  <a:pt x="10800" y="0"/>
                </a:lnTo>
                <a:lnTo>
                  <a:pt x="21600" y="0"/>
                </a:lnTo>
                <a:lnTo>
                  <a:pt x="21600" y="11649"/>
                </a:lnTo>
                <a:lnTo>
                  <a:pt x="21600" y="19416"/>
                </a:lnTo>
                <a:lnTo>
                  <a:pt x="15166" y="21600"/>
                </a:lnTo>
                <a:lnTo>
                  <a:pt x="10570" y="21600"/>
                </a:lnTo>
                <a:lnTo>
                  <a:pt x="0" y="21600"/>
                </a:lnTo>
                <a:lnTo>
                  <a:pt x="0" y="11528"/>
                </a:lnTo>
                <a:lnTo>
                  <a:pt x="0" y="2184"/>
                </a:lnTo>
                <a:close/>
              </a:path>
              <a:path w="21600" h="21600" extrusionOk="0">
                <a:moveTo>
                  <a:pt x="0" y="2184"/>
                </a:moveTo>
                <a:lnTo>
                  <a:pt x="0" y="2184"/>
                </a:lnTo>
                <a:lnTo>
                  <a:pt x="14706" y="2184"/>
                </a:lnTo>
                <a:lnTo>
                  <a:pt x="21600" y="0"/>
                </a:lnTo>
                <a:moveTo>
                  <a:pt x="0" y="2184"/>
                </a:moveTo>
                <a:lnTo>
                  <a:pt x="14706" y="2184"/>
                </a:lnTo>
                <a:lnTo>
                  <a:pt x="14706" y="5339"/>
                </a:lnTo>
                <a:lnTo>
                  <a:pt x="14706" y="17474"/>
                </a:lnTo>
                <a:lnTo>
                  <a:pt x="14706" y="21600"/>
                </a:lnTo>
                <a:moveTo>
                  <a:pt x="1149" y="3034"/>
                </a:moveTo>
                <a:lnTo>
                  <a:pt x="13328" y="3034"/>
                </a:lnTo>
                <a:lnTo>
                  <a:pt x="13328" y="3519"/>
                </a:lnTo>
                <a:lnTo>
                  <a:pt x="1149" y="3519"/>
                </a:lnTo>
                <a:lnTo>
                  <a:pt x="1149" y="3034"/>
                </a:lnTo>
                <a:moveTo>
                  <a:pt x="1149" y="4490"/>
                </a:moveTo>
                <a:lnTo>
                  <a:pt x="13328" y="4490"/>
                </a:lnTo>
                <a:lnTo>
                  <a:pt x="13328" y="4854"/>
                </a:lnTo>
                <a:lnTo>
                  <a:pt x="1149" y="4854"/>
                </a:lnTo>
                <a:lnTo>
                  <a:pt x="1149" y="4490"/>
                </a:lnTo>
                <a:moveTo>
                  <a:pt x="1149" y="5946"/>
                </a:moveTo>
                <a:lnTo>
                  <a:pt x="13328" y="5946"/>
                </a:lnTo>
                <a:lnTo>
                  <a:pt x="13328" y="6310"/>
                </a:lnTo>
                <a:lnTo>
                  <a:pt x="1149" y="6310"/>
                </a:lnTo>
                <a:lnTo>
                  <a:pt x="1149" y="5946"/>
                </a:lnTo>
              </a:path>
            </a:pathLst>
          </a:custGeom>
          <a:solidFill>
            <a:srgbClr val="FFFFCC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85122" y="4177486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7995812" y="428014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203724" y="428014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385826" y="424067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579808" y="424067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706080" y="5230214"/>
            <a:ext cx="18794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4800" b="1" i="1" dirty="0">
                <a:latin typeface="Arial" pitchFamily="34" charset="0"/>
                <a:cs typeface="Arial" pitchFamily="34" charset="0"/>
              </a:rPr>
              <a:t>-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4044785" y="2123972"/>
            <a:ext cx="9423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4691540" y="5291770"/>
            <a:ext cx="190192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i="1" dirty="0">
                <a:latin typeface="Arial" pitchFamily="34" charset="0"/>
                <a:cs typeface="Arial" pitchFamily="34" charset="0"/>
              </a:rPr>
              <a:t>= 0</a:t>
            </a:r>
          </a:p>
          <a:p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7068380" y="903882"/>
            <a:ext cx="792088" cy="746001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766692" y="4246959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959932" y="424067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3167844" y="4219615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2365982" y="4214234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1579830" y="4178501"/>
            <a:ext cx="792088" cy="746001"/>
          </a:xfrm>
          <a:prstGeom prst="ellipse">
            <a:avLst/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3253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5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8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8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FF"/>
                                      </p:to>
                                    </p:animClr>
                                    <p:set>
                                      <p:cBhvr>
                                        <p:cTn id="9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32" grpId="0"/>
      <p:bldP spid="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59340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10 - 3 =                  10 - 10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10 - 8 =                  10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  6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10 - 2 =                  10 -   1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10 - 9 =                  10 -   </a:t>
            </a:r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 = 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 smtClean="0">
                <a:latin typeface="Arial" pitchFamily="34" charset="0"/>
                <a:cs typeface="Arial" pitchFamily="34" charset="0"/>
              </a:rPr>
              <a:t>10 - 4 =                  10 -   5 = 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83768" y="1859340"/>
            <a:ext cx="864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83768" y="2448849"/>
            <a:ext cx="7560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463584" y="3044280"/>
            <a:ext cx="9044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83768" y="3704990"/>
            <a:ext cx="810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83768" y="4295194"/>
            <a:ext cx="76044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7197828" y="4276534"/>
            <a:ext cx="8508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171606" y="3685721"/>
            <a:ext cx="8326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164745" y="3054607"/>
            <a:ext cx="94520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164745" y="2470184"/>
            <a:ext cx="9169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164745" y="1859340"/>
            <a:ext cx="11521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Group 1"/>
          <p:cNvGrpSpPr>
            <a:grpSpLocks noChangeAspect="1"/>
          </p:cNvGrpSpPr>
          <p:nvPr/>
        </p:nvGrpSpPr>
        <p:grpSpPr bwMode="auto">
          <a:xfrm>
            <a:off x="479241" y="548680"/>
            <a:ext cx="7836652" cy="799636"/>
            <a:chOff x="1583" y="1984"/>
            <a:chExt cx="7632" cy="720"/>
          </a:xfrm>
        </p:grpSpPr>
        <p:sp>
          <p:nvSpPr>
            <p:cNvPr id="15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974142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9241" y="1846337"/>
            <a:ext cx="820891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8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           10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           10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3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5                10 -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6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           10 -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 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10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-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9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                10 -     =  </a:t>
            </a:r>
            <a:r>
              <a:rPr lang="cs-CZ" sz="4000" b="1" i="1" u="sng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b="1" i="1" u="sng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64634" y="1857223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56443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8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507297" y="3044280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507297" y="369516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07297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99178" y="4290527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6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300192" y="3689193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300192" y="3065038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244884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247756" y="1842103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latin typeface="Arial" pitchFamily="34" charset="0"/>
                <a:cs typeface="Arial" pitchFamily="34" charset="0"/>
              </a:rPr>
              <a:t>0</a:t>
            </a:r>
          </a:p>
        </p:txBody>
      </p:sp>
      <p:sp>
        <p:nvSpPr>
          <p:cNvPr id="13" name="Veselý obličej 12"/>
          <p:cNvSpPr/>
          <p:nvPr/>
        </p:nvSpPr>
        <p:spPr>
          <a:xfrm>
            <a:off x="7020272" y="5032924"/>
            <a:ext cx="1477178" cy="1224136"/>
          </a:xfrm>
          <a:prstGeom prst="smileyFace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Group 1"/>
          <p:cNvGrpSpPr>
            <a:grpSpLocks noChangeAspect="1"/>
          </p:cNvGrpSpPr>
          <p:nvPr/>
        </p:nvGrpSpPr>
        <p:grpSpPr bwMode="auto">
          <a:xfrm>
            <a:off x="479241" y="548680"/>
            <a:ext cx="7836652" cy="799636"/>
            <a:chOff x="1583" y="1984"/>
            <a:chExt cx="7632" cy="720"/>
          </a:xfrm>
        </p:grpSpPr>
        <p:sp>
          <p:nvSpPr>
            <p:cNvPr id="17" name="Oval 10"/>
            <p:cNvSpPr>
              <a:spLocks noChangeArrowheads="1"/>
            </p:cNvSpPr>
            <p:nvPr/>
          </p:nvSpPr>
          <p:spPr bwMode="auto">
            <a:xfrm>
              <a:off x="18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AutoShape 12"/>
            <p:cNvSpPr>
              <a:spLocks noChangeAspect="1" noChangeArrowheads="1"/>
            </p:cNvSpPr>
            <p:nvPr/>
          </p:nvSpPr>
          <p:spPr bwMode="auto">
            <a:xfrm>
              <a:off x="1583" y="1984"/>
              <a:ext cx="7632" cy="7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Oval 11"/>
            <p:cNvSpPr>
              <a:spLocks noChangeArrowheads="1"/>
            </p:cNvSpPr>
            <p:nvPr/>
          </p:nvSpPr>
          <p:spPr bwMode="auto">
            <a:xfrm>
              <a:off x="83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Oval 9"/>
            <p:cNvSpPr>
              <a:spLocks noChangeArrowheads="1"/>
            </p:cNvSpPr>
            <p:nvPr/>
          </p:nvSpPr>
          <p:spPr bwMode="auto">
            <a:xfrm>
              <a:off x="25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Oval 8"/>
            <p:cNvSpPr>
              <a:spLocks noChangeArrowheads="1"/>
            </p:cNvSpPr>
            <p:nvPr/>
          </p:nvSpPr>
          <p:spPr bwMode="auto">
            <a:xfrm>
              <a:off x="547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Oval 7"/>
            <p:cNvSpPr>
              <a:spLocks noChangeArrowheads="1"/>
            </p:cNvSpPr>
            <p:nvPr/>
          </p:nvSpPr>
          <p:spPr bwMode="auto">
            <a:xfrm>
              <a:off x="475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Oval 6"/>
            <p:cNvSpPr>
              <a:spLocks noChangeArrowheads="1"/>
            </p:cNvSpPr>
            <p:nvPr/>
          </p:nvSpPr>
          <p:spPr bwMode="auto">
            <a:xfrm>
              <a:off x="76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Oval 5"/>
            <p:cNvSpPr>
              <a:spLocks noChangeArrowheads="1"/>
            </p:cNvSpPr>
            <p:nvPr/>
          </p:nvSpPr>
          <p:spPr bwMode="auto">
            <a:xfrm>
              <a:off x="403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Oval 4"/>
            <p:cNvSpPr>
              <a:spLocks noChangeArrowheads="1"/>
            </p:cNvSpPr>
            <p:nvPr/>
          </p:nvSpPr>
          <p:spPr bwMode="auto">
            <a:xfrm>
              <a:off x="33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Oval 3"/>
            <p:cNvSpPr>
              <a:spLocks noChangeArrowheads="1"/>
            </p:cNvSpPr>
            <p:nvPr/>
          </p:nvSpPr>
          <p:spPr bwMode="auto">
            <a:xfrm>
              <a:off x="691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Oval 2"/>
            <p:cNvSpPr>
              <a:spLocks noChangeArrowheads="1"/>
            </p:cNvSpPr>
            <p:nvPr/>
          </p:nvSpPr>
          <p:spPr bwMode="auto">
            <a:xfrm>
              <a:off x="6191" y="1984"/>
              <a:ext cx="720" cy="720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26" name="TextovéPole 25"/>
          <p:cNvSpPr txBox="1"/>
          <p:nvPr/>
        </p:nvSpPr>
        <p:spPr>
          <a:xfrm>
            <a:off x="941722" y="59455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443210" y="601206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08650" y="601206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151618" y="601206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921824" y="594555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661131" y="61182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400437" y="61182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139744" y="61182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879051" y="611824"/>
            <a:ext cx="3600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7427655" y="594555"/>
            <a:ext cx="10697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sz="4000" b="1" i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9335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200" y="1628800"/>
            <a:ext cx="793273" cy="160786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1688" y="1417537"/>
            <a:ext cx="793273" cy="1607861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4961" y="1218336"/>
            <a:ext cx="793273" cy="160786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3298" y="824869"/>
            <a:ext cx="793273" cy="1607861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3422" y="597649"/>
            <a:ext cx="793273" cy="1607861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63287" y="414405"/>
            <a:ext cx="793273" cy="160786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6177" y="824868"/>
            <a:ext cx="793273" cy="1607861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4721" y="717132"/>
            <a:ext cx="793273" cy="1607861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7994" y="613606"/>
            <a:ext cx="793273" cy="160786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629016"/>
            <a:ext cx="793273" cy="1607861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238682" y="208500"/>
            <a:ext cx="29192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lesa se páslo 10 zajíců.</a:t>
            </a:r>
          </a:p>
          <a:p>
            <a:r>
              <a:rPr lang="cs-CZ" dirty="0" smtClean="0"/>
              <a:t>Jeden odběhl. </a:t>
            </a:r>
          </a:p>
          <a:p>
            <a:r>
              <a:rPr lang="cs-CZ" dirty="0" smtClean="0"/>
              <a:t>Kolik zajíců zůstalo u lesa ?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113578" y="2826197"/>
            <a:ext cx="37444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10 – 1 = 9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879703" y="3933056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U lesa zůstalo 9 zajíců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9656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44444E-6 L 0.00191 0.6335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7" y="31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7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7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ovéPole 19"/>
          <p:cNvSpPr txBox="1"/>
          <p:nvPr/>
        </p:nvSpPr>
        <p:spPr>
          <a:xfrm>
            <a:off x="238682" y="208500"/>
            <a:ext cx="29192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rybníka bylo 10 žab.</a:t>
            </a:r>
          </a:p>
          <a:p>
            <a:r>
              <a:rPr lang="cs-CZ" dirty="0" smtClean="0"/>
              <a:t>3 žáby skočily do vody. </a:t>
            </a:r>
          </a:p>
          <a:p>
            <a:r>
              <a:rPr lang="cs-CZ" dirty="0" smtClean="0"/>
              <a:t>Kolik žab zůstalo na břehu ?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98449" y="2636912"/>
            <a:ext cx="37444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10 – 3 = 7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43132" y="2462970"/>
            <a:ext cx="998690" cy="109176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78337" y="1248421"/>
            <a:ext cx="998690" cy="1091761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42477" y="3432268"/>
            <a:ext cx="998690" cy="1091761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547664" y="2280316"/>
            <a:ext cx="998690" cy="109176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941167" y="1248421"/>
            <a:ext cx="998690" cy="1091761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958066" y="1072285"/>
            <a:ext cx="998690" cy="1091761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987096" y="1033640"/>
            <a:ext cx="998690" cy="1091761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148064" y="825328"/>
            <a:ext cx="998690" cy="1091761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228184" y="1071194"/>
            <a:ext cx="998690" cy="109176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6336" y="1371209"/>
            <a:ext cx="1008112" cy="1091761"/>
          </a:xfrm>
          <a:prstGeom prst="rect">
            <a:avLst/>
          </a:prstGeom>
        </p:spPr>
      </p:pic>
      <p:sp>
        <p:nvSpPr>
          <p:cNvPr id="3" name="Ovál 2"/>
          <p:cNvSpPr/>
          <p:nvPr/>
        </p:nvSpPr>
        <p:spPr>
          <a:xfrm>
            <a:off x="2546354" y="4941168"/>
            <a:ext cx="5410022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755047" y="3933714"/>
            <a:ext cx="44614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Na břehu </a:t>
            </a:r>
            <a:r>
              <a:rPr lang="cs-CZ" sz="3200" dirty="0">
                <a:latin typeface="Arial" pitchFamily="34" charset="0"/>
                <a:cs typeface="Arial" pitchFamily="34" charset="0"/>
              </a:rPr>
              <a:t>zůstalo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7 žab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4949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5 0 C 0.181 0 0.25 0.069 0.25 0.125 L 0.25 0.25 E" pathEditMode="relative" ptsTypes="">
                                      <p:cBhvr>
                                        <p:cTn id="2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73472E-18 1.48148E-6 C 0.02934 -0.0125 0.05608 -0.01019 0.0882 -0.01112 C 0.13802 -0.01019 0.16719 -0.01042 0.20955 -0.00463 C 0.21979 1.48148E-6 0.20903 -0.0044 0.23212 -0.00162 C 0.23889 -0.0007 0.24583 0.00277 0.25243 0.00486 C 0.26545 0.00879 0.27847 0.01203 0.29167 0.01435 C 0.29913 0.01921 0.30156 0.01944 0.31077 0.0206 C 0.31788 0.02407 0.32344 0.02939 0.3309 0.03171 C 0.33386 0.03356 0.33629 0.03634 0.33924 0.03819 C 0.3467 0.04259 0.34566 0.03981 0.35243 0.04444 C 0.3599 0.04953 0.36702 0.05671 0.375 0.06041 C 0.38438 0.06921 0.38004 0.06689 0.38698 0.0699 C 0.39167 0.0743 0.39566 0.07754 0.40122 0.07939 C 0.40781 0.08495 0.41528 0.08888 0.42153 0.09537 C 0.43021 0.10416 0.43993 0.11388 0.45 0.1206 C 0.45573 0.1243 0.46129 0.12916 0.46667 0.13333 C 0.4691 0.13518 0.47379 0.13981 0.47379 0.13981 C 0.47691 0.14583 0.48177 0.15185 0.48698 0.15393 C 0.49219 0.15926 0.49653 0.16898 0.50243 0.17152 C 0.50469 0.17361 0.50764 0.175 0.50955 0.17777 C 0.51736 0.19004 0.50677 0.17963 0.51545 0.18726 C 0.51945 0.19537 0.52552 0.19907 0.52986 0.20648 C 0.53733 0.21944 0.53108 0.21296 0.5382 0.21921 C 0.54167 0.22615 0.54618 0.23171 0.55 0.23819 C 0.55712 0.25046 0.55156 0.24537 0.55955 0.25092 C 0.56268 0.25694 0.56406 0.26365 0.56667 0.2699 C 0.56684 0.27013 0.57274 0.28148 0.57379 0.28426 C 0.57552 0.28912 0.57986 0.29838 0.57986 0.29838 C 0.58143 0.30601 0.58229 0.31412 0.58577 0.3206 C 0.58768 0.33055 0.59288 0.34328 0.59288 0.35254 " pathEditMode="relative" ptsTypes="fffffffffffffffffffffffffffffA">
                                      <p:cBhvr>
                                        <p:cTn id="2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7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7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843" y="1855641"/>
            <a:ext cx="2544283" cy="381642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13478" y="1014955"/>
            <a:ext cx="3038623" cy="168137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17257">
            <a:off x="3921758" y="685495"/>
            <a:ext cx="1261860" cy="26758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4096345"/>
            <a:ext cx="1787785" cy="86409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124237"/>
            <a:ext cx="1296144" cy="97210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607614">
            <a:off x="926259" y="1562047"/>
            <a:ext cx="1222373" cy="80676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83019">
            <a:off x="6732848" y="3561632"/>
            <a:ext cx="1654449" cy="164341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67544" y="332656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Vytvářej </a:t>
            </a:r>
            <a:r>
              <a:rPr lang="cs-CZ" dirty="0" smtClean="0"/>
              <a:t>další slovní úlohy. Využij nabízené obrázky.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8271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620688"/>
            <a:ext cx="683001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:</a:t>
            </a:r>
          </a:p>
          <a:p>
            <a:pPr marL="571500" indent="-571500">
              <a:buFont typeface="Courier New" pitchFamily="49" charset="0"/>
              <a:buChar char="o"/>
            </a:pPr>
            <a:r>
              <a:rPr lang="cs-CZ" sz="4000" dirty="0"/>
              <a:t>v</a:t>
            </a:r>
            <a:r>
              <a:rPr lang="cs-CZ" sz="4000" dirty="0" smtClean="0"/>
              <a:t>lastní </a:t>
            </a:r>
            <a:r>
              <a:rPr lang="cs-CZ" sz="4000" dirty="0" smtClean="0"/>
              <a:t>zdroje </a:t>
            </a:r>
            <a:r>
              <a:rPr lang="cs-CZ" sz="4000" dirty="0" smtClean="0"/>
              <a:t>autora</a:t>
            </a:r>
          </a:p>
          <a:p>
            <a:pPr marL="571500" indent="-571500">
              <a:buFont typeface="Courier New" pitchFamily="49" charset="0"/>
              <a:buChar char="o"/>
            </a:pPr>
            <a:r>
              <a:rPr lang="cs-CZ" sz="4000" dirty="0"/>
              <a:t>http://www.clker.com/clipart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767617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vortex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856</TotalTime>
  <Words>291</Words>
  <Application>Microsoft Office PowerPoint</Application>
  <PresentationFormat>Předvádění na obrazovce (4:3)</PresentationFormat>
  <Paragraphs>109</Paragraphs>
  <Slides>13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OEM</dc:creator>
  <cp:lastModifiedBy>Zdena</cp:lastModifiedBy>
  <cp:revision>34</cp:revision>
  <dcterms:created xsi:type="dcterms:W3CDTF">2011-05-07T19:32:38Z</dcterms:created>
  <dcterms:modified xsi:type="dcterms:W3CDTF">2011-11-15T15:47:08Z</dcterms:modified>
</cp:coreProperties>
</file>