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6" r:id="rId3"/>
    <p:sldId id="256" r:id="rId4"/>
    <p:sldId id="257" r:id="rId5"/>
    <p:sldId id="266" r:id="rId6"/>
    <p:sldId id="258" r:id="rId7"/>
    <p:sldId id="260" r:id="rId8"/>
    <p:sldId id="261" r:id="rId9"/>
    <p:sldId id="262" r:id="rId10"/>
    <p:sldId id="263" r:id="rId11"/>
    <p:sldId id="264" r:id="rId12"/>
    <p:sldId id="268" r:id="rId13"/>
    <p:sldId id="269" r:id="rId14"/>
    <p:sldId id="265" r:id="rId15"/>
    <p:sldId id="270" r:id="rId16"/>
    <p:sldId id="271" r:id="rId17"/>
    <p:sldId id="272" r:id="rId18"/>
    <p:sldId id="273" r:id="rId19"/>
    <p:sldId id="274" r:id="rId20"/>
    <p:sldId id="259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  <a:srgbClr val="FFFF00"/>
    <a:srgbClr val="CCFF33"/>
    <a:srgbClr val="FF0066"/>
    <a:srgbClr val="C4004F"/>
    <a:srgbClr val="FF99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15" autoAdjust="0"/>
    <p:restoredTop sz="94660"/>
  </p:normalViewPr>
  <p:slideViewPr>
    <p:cSldViewPr>
      <p:cViewPr varScale="1">
        <p:scale>
          <a:sx n="103" d="100"/>
          <a:sy n="103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F0397-9E16-4EC5-8CDC-8357533DAD2C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F6A719-C244-4F10-9821-5FB5981FB3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E917BD-2AE7-4F02-8633-65DE27B457AC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86EC3-A800-47F4-8CF8-874E919DC7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119E1-445B-4587-B556-E51F714FAE56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57AAA-E188-4E17-AC6E-0A5DA04CDB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E55C4D-0E8A-4C17-AF8C-79E543495609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895BF-1F03-4F6C-88D2-7C957AF9E5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4B2070-A063-4E72-B1A3-5DFA202229E1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396A4-91A5-4D9F-A7B3-C102934BAB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B2DEC4-8DDF-4274-9C49-60ED5D6F9C70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36225-2FE9-44DC-9679-F006B5D2D4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878107-8E9D-4FDE-89A6-EF8660F4D7D2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AC911F-A0C4-4AEA-A5A5-D5E86857D0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9E2AA-AFD2-468F-8043-458D31851297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CB2831-48CF-4D7A-95F9-FCC4E6FAFC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B66638-F888-4283-A92D-3C5E9F1A31E7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78874D-2A3F-4C8B-B655-398A2CD922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93F28B-3C03-4868-9233-68637554C6A5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4B61D-6E7C-4D3F-A620-F0B1F02780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EA8CD-030F-4832-B4B3-E296220A2724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889835-5A6A-47FD-A97D-79AA06CC84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A3F2A06-BBFE-4AD8-B5BC-B73911A41517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9A17F38-0177-451B-A1C3-40B79D25F4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slow">
    <p:fad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Text Box 203"/>
          <p:cNvSpPr txBox="1">
            <a:spLocks noChangeArrowheads="1"/>
          </p:cNvSpPr>
          <p:nvPr/>
        </p:nvSpPr>
        <p:spPr bwMode="auto">
          <a:xfrm>
            <a:off x="1512888" y="3284538"/>
            <a:ext cx="6119812" cy="366712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VY_32_INOVACE_10_PR_ZRAK</a:t>
            </a:r>
          </a:p>
        </p:txBody>
      </p:sp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969963" y="5329238"/>
            <a:ext cx="7204075" cy="54927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anchor="ctr">
            <a:spAutoFit/>
          </a:bodyPr>
          <a:lstStyle/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b="1" kern="0" dirty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 kern="0" dirty="0">
              <a:solidFill>
                <a:sysClr val="windowText" lastClr="000000"/>
              </a:solidFill>
              <a:latin typeface="Times New Roman" pitchFamily="18" charset="0"/>
            </a:endParaRPr>
          </a:p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endParaRPr lang="cs-CZ" kern="0" dirty="0">
              <a:solidFill>
                <a:sysClr val="windowText" lastClr="000000"/>
              </a:solidFill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3"/>
          <p:cNvSpPr txBox="1">
            <a:spLocks noChangeArrowheads="1"/>
          </p:cNvSpPr>
          <p:nvPr/>
        </p:nvSpPr>
        <p:spPr bwMode="auto">
          <a:xfrm>
            <a:off x="3276600" y="188913"/>
            <a:ext cx="2592388" cy="366712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>
            <a:spAutoFit/>
          </a:bodyPr>
          <a:lstStyle/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dirty="0">
                <a:solidFill>
                  <a:sysClr val="windowText" lastClr="000000"/>
                </a:solidFill>
                <a:latin typeface="+mn-lt"/>
              </a:rPr>
              <a:t>ANOTACE</a:t>
            </a:r>
            <a:endParaRPr lang="cs-CZ" kern="0" dirty="0">
              <a:solidFill>
                <a:sysClr val="windowText" lastClr="000000"/>
              </a:solidFill>
              <a:latin typeface="+mn-lt"/>
            </a:endParaRPr>
          </a:p>
        </p:txBody>
      </p:sp>
      <p:graphicFrame>
        <p:nvGraphicFramePr>
          <p:cNvPr id="14391" name="Group 5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47158490"/>
              </p:ext>
            </p:extLst>
          </p:nvPr>
        </p:nvGraphicFramePr>
        <p:xfrm>
          <a:off x="430213" y="908050"/>
          <a:ext cx="8281987" cy="5674043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Zrak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Cílem prezentace je seznámit žáky se stavbou a činností zrakového ústrojí člověka.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Žák určí polohu a objasní stavbu a funkci orgánů a orgánových soustav lidského těla, vysvětlí jejich vztahy.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Oko, akomodace, oční vady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Petra Stixová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stupeň ZŠ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8.- 9. 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snímků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97000"/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0825" y="908050"/>
            <a:ext cx="7921625" cy="1944688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SMYSLOVÁ SOUSTAVA</a:t>
            </a:r>
            <a:endParaRPr lang="cs-CZ" sz="7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2138" y="4508500"/>
            <a:ext cx="6400800" cy="17526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ZRAK</a:t>
            </a:r>
            <a:endParaRPr lang="cs-CZ" sz="11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260350"/>
            <a:ext cx="4681538" cy="6165850"/>
          </a:xfrm>
        </p:spPr>
        <p:txBody>
          <a:bodyPr rtlCol="0">
            <a:normAutofit fontScale="925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latin typeface="Comic Sans MS" pitchFamily="66" charset="0"/>
              </a:rPr>
              <a:t>ZRAK JE PRO ČLOVĚKA NEJDŮLEŽITĚJ-ŠÍM SMYSLEM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latin typeface="Comic Sans MS" pitchFamily="66" charset="0"/>
              </a:rPr>
              <a:t>(asi 80% všech informací o okolním světě získáváme prostřednictvím zraku)</a:t>
            </a:r>
            <a:endParaRPr lang="cs-CZ" sz="4000" b="1" dirty="0">
              <a:latin typeface="Comic Sans MS" pitchFamily="66" charset="0"/>
            </a:endParaRPr>
          </a:p>
        </p:txBody>
      </p:sp>
      <p:pic>
        <p:nvPicPr>
          <p:cNvPr id="2051" name="Picture 3" descr="C:\Users\Acer\Downloads\MP90043875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274638"/>
            <a:ext cx="4151312" cy="616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93988"/>
            <a:ext cx="7772400" cy="1470025"/>
          </a:xfrm>
        </p:spPr>
        <p:txBody>
          <a:bodyPr/>
          <a:lstStyle/>
          <a:p>
            <a:r>
              <a:rPr lang="cs-CZ" sz="11100" b="1" smtClean="0">
                <a:latin typeface="Comic Sans MS" pitchFamily="66" charset="0"/>
              </a:rPr>
              <a:t>STAVBA OKA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15888"/>
            <a:ext cx="8813800" cy="6697662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>
                <a:latin typeface="Comic Sans MS" pitchFamily="66" charset="0"/>
              </a:rPr>
              <a:t>O</a:t>
            </a:r>
            <a:r>
              <a:rPr lang="cs-CZ" sz="3600" b="1" dirty="0" smtClean="0">
                <a:latin typeface="Comic Sans MS" pitchFamily="66" charset="0"/>
              </a:rPr>
              <a:t>rgánem zraku je </a:t>
            </a:r>
            <a:r>
              <a:rPr lang="cs-CZ" sz="3600" b="1" u="sng" dirty="0" smtClean="0">
                <a:latin typeface="Comic Sans MS" pitchFamily="66" charset="0"/>
              </a:rPr>
              <a:t>oko</a:t>
            </a:r>
            <a:r>
              <a:rPr lang="cs-CZ" sz="3600" b="1" dirty="0" smtClean="0">
                <a:latin typeface="Comic Sans MS" pitchFamily="66" charset="0"/>
              </a:rPr>
              <a:t>, uložené                  v dutině, která se nazývá očnice.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b="1" dirty="0" smtClean="0">
              <a:latin typeface="Comic Sans MS" pitchFamily="66" charset="0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latin typeface="Comic Sans MS" pitchFamily="66" charset="0"/>
              </a:rPr>
              <a:t>Oko je složeno ze 6 základních částí: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b="1" dirty="0" smtClean="0">
                <a:latin typeface="Comic Sans MS" pitchFamily="66" charset="0"/>
              </a:rPr>
              <a:t>BĚLIMA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b="1" dirty="0" smtClean="0">
                <a:latin typeface="Comic Sans MS" pitchFamily="66" charset="0"/>
              </a:rPr>
              <a:t>CÉVNATKA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b="1" dirty="0" smtClean="0">
                <a:latin typeface="Comic Sans MS" pitchFamily="66" charset="0"/>
              </a:rPr>
              <a:t>DUHOVKA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b="1" dirty="0" smtClean="0">
                <a:latin typeface="Comic Sans MS" pitchFamily="66" charset="0"/>
              </a:rPr>
              <a:t>ČOČKA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b="1" dirty="0" smtClean="0">
                <a:latin typeface="Comic Sans MS" pitchFamily="66" charset="0"/>
              </a:rPr>
              <a:t>SKLIVEC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b="1" dirty="0" smtClean="0">
                <a:latin typeface="Comic Sans MS" pitchFamily="66" charset="0"/>
              </a:rPr>
              <a:t>SÍTNICE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36938" y="2649538"/>
            <a:ext cx="5016500" cy="39989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56463" y="2565400"/>
            <a:ext cx="1390650" cy="7239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56463" y="3443288"/>
            <a:ext cx="1857375" cy="657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10475" y="4181475"/>
            <a:ext cx="1495425" cy="533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1000" y="5876925"/>
            <a:ext cx="1409700" cy="4572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43213" y="4349750"/>
            <a:ext cx="1152525" cy="6000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179763" y="2974975"/>
            <a:ext cx="1676400" cy="6286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0402586">
            <a:off x="298450" y="452438"/>
            <a:ext cx="2232025" cy="15113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BĚLIMA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4005263"/>
            <a:ext cx="8207375" cy="2736850"/>
          </a:xfrm>
        </p:spPr>
        <p:txBody>
          <a:bodyPr/>
          <a:lstStyle/>
          <a:p>
            <a:pPr>
              <a:buFont typeface="Webdings" pitchFamily="18" charset="2"/>
              <a:buChar char="N"/>
            </a:pPr>
            <a:r>
              <a:rPr lang="cs-CZ" b="1" smtClean="0">
                <a:latin typeface="Comic Sans MS" pitchFamily="66" charset="0"/>
              </a:rPr>
              <a:t>vazivová blána tvořící vnější vrstvu oka,</a:t>
            </a:r>
          </a:p>
          <a:p>
            <a:pPr>
              <a:buFont typeface="Webdings" pitchFamily="18" charset="2"/>
              <a:buChar char="N"/>
            </a:pPr>
            <a:r>
              <a:rPr lang="cs-CZ" b="1" smtClean="0">
                <a:latin typeface="Comic Sans MS" pitchFamily="66" charset="0"/>
              </a:rPr>
              <a:t>udržuje tvar oční koule,</a:t>
            </a:r>
          </a:p>
          <a:p>
            <a:pPr>
              <a:buFont typeface="Webdings" pitchFamily="18" charset="2"/>
              <a:buChar char="N"/>
            </a:pPr>
            <a:r>
              <a:rPr lang="cs-CZ" b="1" smtClean="0">
                <a:latin typeface="Comic Sans MS" pitchFamily="66" charset="0"/>
              </a:rPr>
              <a:t>v přední části přechází v průhlednou </a:t>
            </a:r>
            <a:r>
              <a:rPr lang="cs-CZ" b="1" u="sng" smtClean="0">
                <a:latin typeface="Comic Sans MS" pitchFamily="66" charset="0"/>
              </a:rPr>
              <a:t>rohovku</a:t>
            </a:r>
          </a:p>
        </p:txBody>
      </p:sp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275" y="266700"/>
            <a:ext cx="4210050" cy="35067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750" y="339725"/>
            <a:ext cx="1438275" cy="6953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00338" y="1673225"/>
            <a:ext cx="1524000" cy="6953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3" dur="2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0157085">
            <a:off x="425450" y="755650"/>
            <a:ext cx="3024188" cy="1143000"/>
          </a:xfrm>
          <a:solidFill>
            <a:schemeClr val="bg1"/>
          </a:solidFill>
          <a:ln w="25400">
            <a:solidFill>
              <a:schemeClr val="tx1"/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CÉVNATKA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11863" y="260350"/>
            <a:ext cx="2952750" cy="6034088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Webdings" pitchFamily="18" charset="2"/>
              <a:buChar char="N"/>
              <a:defRPr/>
            </a:pPr>
            <a:r>
              <a:rPr lang="cs-CZ" b="1" dirty="0" smtClean="0">
                <a:latin typeface="Comic Sans MS" pitchFamily="66" charset="0"/>
              </a:rPr>
              <a:t>tvoří vnitřní vrstvu oční koule,</a:t>
            </a:r>
          </a:p>
          <a:p>
            <a:pPr fontAlgn="auto">
              <a:spcAft>
                <a:spcPts val="0"/>
              </a:spcAft>
              <a:buFont typeface="Webdings" pitchFamily="18" charset="2"/>
              <a:buChar char="N"/>
              <a:defRPr/>
            </a:pPr>
            <a:r>
              <a:rPr lang="cs-CZ" b="1" dirty="0" smtClean="0">
                <a:latin typeface="Comic Sans MS" pitchFamily="66" charset="0"/>
              </a:rPr>
              <a:t>je bohatě prokrvená,</a:t>
            </a:r>
          </a:p>
          <a:p>
            <a:pPr fontAlgn="auto">
              <a:spcAft>
                <a:spcPts val="0"/>
              </a:spcAft>
              <a:buFont typeface="Webdings" pitchFamily="18" charset="2"/>
              <a:buChar char="N"/>
              <a:defRPr/>
            </a:pPr>
            <a:r>
              <a:rPr lang="cs-CZ" b="1" dirty="0" smtClean="0">
                <a:latin typeface="Comic Sans MS" pitchFamily="66" charset="0"/>
              </a:rPr>
              <a:t>vpředu přechází                v </a:t>
            </a:r>
            <a:r>
              <a:rPr lang="cs-CZ" b="1" u="sng" dirty="0" smtClean="0">
                <a:latin typeface="Comic Sans MS" pitchFamily="66" charset="0"/>
              </a:rPr>
              <a:t>řasnaté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u="sng" dirty="0" smtClean="0">
                <a:latin typeface="Comic Sans MS" pitchFamily="66" charset="0"/>
              </a:rPr>
              <a:t>těleso</a:t>
            </a:r>
            <a:r>
              <a:rPr lang="cs-CZ" b="1" dirty="0" smtClean="0">
                <a:latin typeface="Comic Sans MS" pitchFamily="66" charset="0"/>
              </a:rPr>
              <a:t>, jehož funkcí je měnit zakřivení oční čočky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0700" y="2709863"/>
            <a:ext cx="4679950" cy="35861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950" y="4221163"/>
            <a:ext cx="1298575" cy="8270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538" y="3213100"/>
            <a:ext cx="1847850" cy="5524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313" y="274638"/>
            <a:ext cx="3889375" cy="1143000"/>
          </a:xfrm>
          <a:solidFill>
            <a:schemeClr val="bg1"/>
          </a:solidFill>
          <a:ln w="25400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DUHOVKA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178175" cy="4525963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Webdings" pitchFamily="18" charset="2"/>
              <a:buChar char="N"/>
              <a:defRPr/>
            </a:pPr>
            <a:r>
              <a:rPr lang="cs-CZ" b="1" dirty="0" smtClean="0">
                <a:latin typeface="Comic Sans MS" pitchFamily="66" charset="0"/>
              </a:rPr>
              <a:t>je tvořena hladkou svalovinou, uprostřed otvor = </a:t>
            </a:r>
            <a:r>
              <a:rPr lang="cs-CZ" b="1" u="sng" dirty="0" smtClean="0">
                <a:latin typeface="Comic Sans MS" pitchFamily="66" charset="0"/>
              </a:rPr>
              <a:t>zornice</a:t>
            </a:r>
            <a:r>
              <a:rPr lang="cs-CZ" b="1" dirty="0" smtClean="0">
                <a:latin typeface="Comic Sans MS" pitchFamily="66" charset="0"/>
              </a:rPr>
              <a:t>,</a:t>
            </a:r>
          </a:p>
          <a:p>
            <a:pPr fontAlgn="auto">
              <a:spcAft>
                <a:spcPts val="0"/>
              </a:spcAft>
              <a:buFont typeface="Webdings" pitchFamily="18" charset="2"/>
              <a:buChar char="N"/>
              <a:defRPr/>
            </a:pPr>
            <a:r>
              <a:rPr lang="cs-CZ" b="1" dirty="0" smtClean="0">
                <a:latin typeface="Comic Sans MS" pitchFamily="66" charset="0"/>
              </a:rPr>
              <a:t>jsou v ní uloženy buňky obsahující pigment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84613" y="1741488"/>
            <a:ext cx="4937125" cy="43799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17838" y="2205038"/>
            <a:ext cx="1733550" cy="6667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33700" y="3602038"/>
            <a:ext cx="1638300" cy="657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9425" y="333375"/>
            <a:ext cx="310515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ČOČKA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600200"/>
            <a:ext cx="3671888" cy="452596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Webdings" pitchFamily="18" charset="2"/>
              <a:buChar char="N"/>
              <a:defRPr/>
            </a:pPr>
            <a:r>
              <a:rPr lang="cs-CZ" b="1" dirty="0" smtClean="0">
                <a:latin typeface="Comic Sans MS" pitchFamily="66" charset="0"/>
              </a:rPr>
              <a:t>je zavěšena                    na vláknech vycházejících       z řasnatého tělesa,</a:t>
            </a:r>
          </a:p>
          <a:p>
            <a:pPr fontAlgn="auto">
              <a:spcAft>
                <a:spcPts val="0"/>
              </a:spcAft>
              <a:buFont typeface="Webdings" pitchFamily="18" charset="2"/>
              <a:buChar char="N"/>
              <a:defRPr/>
            </a:pPr>
            <a:r>
              <a:rPr lang="cs-CZ" b="1" dirty="0" smtClean="0">
                <a:latin typeface="Comic Sans MS" pitchFamily="66" charset="0"/>
              </a:rPr>
              <a:t>je tvořena průhlednou rosolovitou hmotou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1773238"/>
            <a:ext cx="4892675" cy="42005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3429000"/>
            <a:ext cx="1381125" cy="5715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92388" y="274638"/>
            <a:ext cx="3959225" cy="1143000"/>
          </a:xfrm>
          <a:solidFill>
            <a:schemeClr val="bg1"/>
          </a:solidFill>
          <a:ln w="25400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SKLIVEC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ebdings" pitchFamily="18" charset="2"/>
              <a:buChar char="N"/>
            </a:pPr>
            <a:r>
              <a:rPr lang="cs-CZ" smtClean="0">
                <a:latin typeface="Comic Sans MS" pitchFamily="66" charset="0"/>
              </a:rPr>
              <a:t> </a:t>
            </a:r>
            <a:r>
              <a:rPr lang="cs-CZ" b="1" smtClean="0">
                <a:latin typeface="Comic Sans MS" pitchFamily="66" charset="0"/>
              </a:rPr>
              <a:t>rosolovitá hmota vyplňující oční kouli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22500" y="2276475"/>
            <a:ext cx="4700588" cy="43799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638" y="3810000"/>
            <a:ext cx="1647825" cy="762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513" y="274638"/>
            <a:ext cx="4752975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atin typeface="Comic Sans MS" pitchFamily="66" charset="0"/>
              </a:rPr>
              <a:t>SÍTNICE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ebdings" pitchFamily="18" charset="2"/>
              <a:buChar char="N"/>
            </a:pPr>
            <a:r>
              <a:rPr lang="cs-CZ" b="1" smtClean="0">
                <a:latin typeface="Comic Sans MS" pitchFamily="66" charset="0"/>
              </a:rPr>
              <a:t>nejvnitřnější vrstva oční koule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2420938"/>
            <a:ext cx="5108575" cy="403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3783013"/>
            <a:ext cx="1495425" cy="5905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333375"/>
            <a:ext cx="4968875" cy="626427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Webdings" pitchFamily="18" charset="2"/>
              <a:buChar char="N"/>
              <a:defRPr/>
            </a:pPr>
            <a:r>
              <a:rPr lang="cs-CZ" b="1" dirty="0">
                <a:latin typeface="Comic Sans MS" pitchFamily="66" charset="0"/>
              </a:rPr>
              <a:t>jsou v ní uloženy buňky pro vnímání světla – </a:t>
            </a:r>
            <a:r>
              <a:rPr lang="cs-CZ" b="1" u="sng" dirty="0">
                <a:latin typeface="Comic Sans MS" pitchFamily="66" charset="0"/>
              </a:rPr>
              <a:t>TYČINKY</a:t>
            </a:r>
            <a:r>
              <a:rPr lang="cs-CZ" b="1" dirty="0">
                <a:latin typeface="Comic Sans MS" pitchFamily="66" charset="0"/>
              </a:rPr>
              <a:t> (černobílé vidění) </a:t>
            </a:r>
            <a:r>
              <a:rPr lang="cs-CZ" b="1" dirty="0" smtClean="0">
                <a:latin typeface="Comic Sans MS" pitchFamily="66" charset="0"/>
              </a:rPr>
              <a:t>               a </a:t>
            </a:r>
            <a:r>
              <a:rPr lang="cs-CZ" b="1" u="sng" dirty="0">
                <a:latin typeface="Comic Sans MS" pitchFamily="66" charset="0"/>
              </a:rPr>
              <a:t>ČÍPKY</a:t>
            </a:r>
            <a:r>
              <a:rPr lang="cs-CZ" b="1" dirty="0">
                <a:latin typeface="Comic Sans MS" pitchFamily="66" charset="0"/>
              </a:rPr>
              <a:t> (barevné vidění),</a:t>
            </a:r>
          </a:p>
          <a:p>
            <a:pPr fontAlgn="auto">
              <a:spcAft>
                <a:spcPts val="0"/>
              </a:spcAft>
              <a:buFont typeface="Webdings" pitchFamily="18" charset="2"/>
              <a:buChar char="N"/>
              <a:defRPr/>
            </a:pPr>
            <a:r>
              <a:rPr lang="cs-CZ" b="1" dirty="0">
                <a:latin typeface="Comic Sans MS" pitchFamily="66" charset="0"/>
              </a:rPr>
              <a:t>místo s největším množstvím čípků </a:t>
            </a:r>
            <a:r>
              <a:rPr lang="cs-CZ" b="1" dirty="0" smtClean="0">
                <a:latin typeface="Comic Sans MS" pitchFamily="66" charset="0"/>
              </a:rPr>
              <a:t>           = </a:t>
            </a:r>
            <a:r>
              <a:rPr lang="cs-CZ" b="1" u="sng" dirty="0">
                <a:latin typeface="Comic Sans MS" pitchFamily="66" charset="0"/>
              </a:rPr>
              <a:t>žlutá skvrna</a:t>
            </a:r>
            <a:r>
              <a:rPr lang="cs-CZ" b="1" dirty="0">
                <a:latin typeface="Comic Sans MS" pitchFamily="66" charset="0"/>
              </a:rPr>
              <a:t> (místo nejostřejšího vidění),</a:t>
            </a:r>
          </a:p>
          <a:p>
            <a:pPr fontAlgn="auto">
              <a:spcAft>
                <a:spcPts val="0"/>
              </a:spcAft>
              <a:buFont typeface="Webdings" pitchFamily="18" charset="2"/>
              <a:buChar char="N"/>
              <a:defRPr/>
            </a:pPr>
            <a:r>
              <a:rPr lang="cs-CZ" b="1" dirty="0">
                <a:latin typeface="Comic Sans MS" pitchFamily="66" charset="0"/>
              </a:rPr>
              <a:t>místo, kde ze sítnice vystupuje zrakový nerv = </a:t>
            </a:r>
            <a:r>
              <a:rPr lang="cs-CZ" b="1" u="sng" dirty="0">
                <a:latin typeface="Comic Sans MS" pitchFamily="66" charset="0"/>
              </a:rPr>
              <a:t>slepá skvrna</a:t>
            </a:r>
          </a:p>
          <a:p>
            <a:pPr fontAlgn="auto">
              <a:spcAft>
                <a:spcPts val="0"/>
              </a:spcAft>
              <a:buFont typeface="Comic Sans MS" pitchFamily="66" charset="0"/>
              <a:buChar char="−"/>
              <a:defRPr/>
            </a:pPr>
            <a:endParaRPr lang="cs-CZ" b="1" dirty="0"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10481"/>
          <a:stretch>
            <a:fillRect/>
          </a:stretch>
        </p:blipFill>
        <p:spPr bwMode="auto">
          <a:xfrm>
            <a:off x="4824413" y="1233488"/>
            <a:ext cx="3975100" cy="444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atin typeface="Comic Sans MS" pitchFamily="66" charset="0"/>
              </a:rPr>
              <a:t>PŘÍDATNÉ ORGÁNY OKA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Webdings" pitchFamily="18" charset="2"/>
              <a:buChar char=""/>
              <a:defRPr/>
            </a:pPr>
            <a:r>
              <a:rPr lang="cs-CZ" dirty="0" smtClean="0"/>
              <a:t> </a:t>
            </a:r>
            <a:r>
              <a:rPr lang="cs-CZ" sz="3500" b="1" u="sng" dirty="0" smtClean="0">
                <a:latin typeface="Comic Sans MS" pitchFamily="66" charset="0"/>
              </a:rPr>
              <a:t>VÍČKA</a:t>
            </a:r>
            <a:r>
              <a:rPr lang="cs-CZ" sz="3500" b="1" dirty="0" smtClean="0">
                <a:latin typeface="Comic Sans MS" pitchFamily="66" charset="0"/>
              </a:rPr>
              <a:t> – chrání oko, jejich mrkání zvlhčuje oko slzami a brání tak jeho vysoušení,</a:t>
            </a:r>
          </a:p>
          <a:p>
            <a:pPr fontAlgn="auto">
              <a:spcAft>
                <a:spcPts val="0"/>
              </a:spcAft>
              <a:buFont typeface="Webdings" pitchFamily="18" charset="2"/>
              <a:buChar char=""/>
              <a:defRPr/>
            </a:pPr>
            <a:r>
              <a:rPr lang="cs-CZ" sz="3500" b="1" u="sng" dirty="0" smtClean="0">
                <a:latin typeface="Comic Sans MS" pitchFamily="66" charset="0"/>
              </a:rPr>
              <a:t>SPOJIVKA</a:t>
            </a:r>
            <a:r>
              <a:rPr lang="cs-CZ" sz="3500" b="1" dirty="0" smtClean="0">
                <a:latin typeface="Comic Sans MS" pitchFamily="66" charset="0"/>
              </a:rPr>
              <a:t> – tenká blána vystýlající vnitřek víček,</a:t>
            </a:r>
          </a:p>
          <a:p>
            <a:pPr fontAlgn="auto">
              <a:spcAft>
                <a:spcPts val="0"/>
              </a:spcAft>
              <a:buFont typeface="Webdings" pitchFamily="18" charset="2"/>
              <a:buChar char=""/>
              <a:defRPr/>
            </a:pPr>
            <a:r>
              <a:rPr lang="cs-CZ" sz="3500" b="1" u="sng" dirty="0" smtClean="0">
                <a:latin typeface="Comic Sans MS" pitchFamily="66" charset="0"/>
              </a:rPr>
              <a:t>SLZNÉ ŽLÁZY</a:t>
            </a:r>
            <a:r>
              <a:rPr lang="cs-CZ" sz="3500" b="1" dirty="0" smtClean="0">
                <a:latin typeface="Comic Sans MS" pitchFamily="66" charset="0"/>
              </a:rPr>
              <a:t> – vytvářejí slzy, které z vnitřního koutku odtékají do dutiny nosní,</a:t>
            </a:r>
          </a:p>
          <a:p>
            <a:pPr fontAlgn="auto">
              <a:spcAft>
                <a:spcPts val="0"/>
              </a:spcAft>
              <a:buFont typeface="Webdings" pitchFamily="18" charset="2"/>
              <a:buChar char=""/>
              <a:defRPr/>
            </a:pPr>
            <a:r>
              <a:rPr lang="cs-CZ" sz="3500" b="1" u="sng" dirty="0" smtClean="0">
                <a:latin typeface="Comic Sans MS" pitchFamily="66" charset="0"/>
              </a:rPr>
              <a:t>OKOHYBNÉ SVALY</a:t>
            </a:r>
            <a:r>
              <a:rPr lang="cs-CZ" sz="3500" b="1" dirty="0" smtClean="0">
                <a:latin typeface="Comic Sans MS" pitchFamily="66" charset="0"/>
              </a:rPr>
              <a:t> – zajišťují pohyby očí</a:t>
            </a:r>
            <a:endParaRPr lang="cs-CZ" sz="3500" b="1" dirty="0"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93988"/>
            <a:ext cx="7772400" cy="1470025"/>
          </a:xfrm>
        </p:spPr>
        <p:txBody>
          <a:bodyPr/>
          <a:lstStyle/>
          <a:p>
            <a:r>
              <a:rPr lang="cs-CZ" sz="11100" b="1" smtClean="0">
                <a:latin typeface="Comic Sans MS" pitchFamily="66" charset="0"/>
              </a:rPr>
              <a:t>ČINNOST OKA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světelné paprsky procházejí </a:t>
            </a:r>
            <a:r>
              <a:rPr lang="cs-CZ" b="1" u="sng" dirty="0" smtClean="0">
                <a:latin typeface="Comic Sans MS" pitchFamily="66" charset="0"/>
              </a:rPr>
              <a:t>optickým zařízením oka</a:t>
            </a:r>
            <a:r>
              <a:rPr lang="cs-CZ" b="1" dirty="0" smtClean="0">
                <a:latin typeface="Comic Sans MS" pitchFamily="66" charset="0"/>
              </a:rPr>
              <a:t> (rohovkou, zornicí                 a čočkou) a dopadají na </a:t>
            </a:r>
            <a:r>
              <a:rPr lang="cs-CZ" b="1" u="sng" dirty="0" smtClean="0">
                <a:latin typeface="Comic Sans MS" pitchFamily="66" charset="0"/>
              </a:rPr>
              <a:t>sítnici</a:t>
            </a:r>
            <a:r>
              <a:rPr lang="cs-CZ" b="1" dirty="0" smtClean="0">
                <a:latin typeface="Comic Sans MS" pitchFamily="66" charset="0"/>
              </a:rPr>
              <a:t>,</a:t>
            </a:r>
          </a:p>
          <a:p>
            <a:r>
              <a:rPr lang="cs-CZ" b="1" dirty="0" smtClean="0">
                <a:latin typeface="Comic Sans MS" pitchFamily="66" charset="0"/>
              </a:rPr>
              <a:t>zaostřování je prováděno pružnou </a:t>
            </a:r>
            <a:r>
              <a:rPr lang="cs-CZ" b="1" u="sng" dirty="0" smtClean="0">
                <a:latin typeface="Comic Sans MS" pitchFamily="66" charset="0"/>
              </a:rPr>
              <a:t>čočkou</a:t>
            </a:r>
            <a:r>
              <a:rPr lang="cs-CZ" b="1" dirty="0" smtClean="0">
                <a:latin typeface="Comic Sans MS" pitchFamily="66" charset="0"/>
              </a:rPr>
              <a:t> (tzv. AKOMODACE),</a:t>
            </a:r>
          </a:p>
          <a:p>
            <a:r>
              <a:rPr lang="cs-CZ" b="1" dirty="0" smtClean="0">
                <a:latin typeface="Comic Sans MS" pitchFamily="66" charset="0"/>
              </a:rPr>
              <a:t>světlo podráždí </a:t>
            </a:r>
            <a:r>
              <a:rPr lang="cs-CZ" b="1" u="sng" dirty="0" smtClean="0">
                <a:latin typeface="Comic Sans MS" pitchFamily="66" charset="0"/>
              </a:rPr>
              <a:t>světločivné buňky</a:t>
            </a:r>
            <a:r>
              <a:rPr lang="cs-CZ" b="1" dirty="0" smtClean="0">
                <a:latin typeface="Comic Sans MS" pitchFamily="66" charset="0"/>
              </a:rPr>
              <a:t>                    a vzniklé vzruchy jsou vedeny </a:t>
            </a:r>
            <a:r>
              <a:rPr lang="cs-CZ" b="1" u="sng" dirty="0" smtClean="0">
                <a:latin typeface="Comic Sans MS" pitchFamily="66" charset="0"/>
              </a:rPr>
              <a:t>zrakovým nervem</a:t>
            </a:r>
            <a:r>
              <a:rPr lang="cs-CZ" b="1" dirty="0" smtClean="0">
                <a:latin typeface="Comic Sans MS" pitchFamily="66" charset="0"/>
              </a:rPr>
              <a:t> do mozku,</a:t>
            </a:r>
          </a:p>
          <a:p>
            <a:r>
              <a:rPr lang="cs-CZ" b="1" dirty="0" smtClean="0">
                <a:latin typeface="Comic Sans MS" pitchFamily="66" charset="0"/>
              </a:rPr>
              <a:t>spolupráce obou očí umožňuje prostorové vidění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3663" y="4581525"/>
            <a:ext cx="2359025" cy="235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93988"/>
            <a:ext cx="7772400" cy="1470025"/>
          </a:xfrm>
        </p:spPr>
        <p:txBody>
          <a:bodyPr/>
          <a:lstStyle/>
          <a:p>
            <a:r>
              <a:rPr lang="cs-CZ" sz="11100" b="1" smtClean="0">
                <a:latin typeface="Comic Sans MS" pitchFamily="66" charset="0"/>
              </a:rPr>
              <a:t>PORUCHY OKA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6000" y="324000"/>
          <a:ext cx="8229600" cy="6048978"/>
        </p:xfrm>
        <a:graphic>
          <a:graphicData uri="http://schemas.openxmlformats.org/drawingml/2006/table">
            <a:tbl>
              <a:tblPr firstRow="1" bandRow="1">
                <a:solidFill>
                  <a:srgbClr val="CCFF33"/>
                </a:solidFill>
                <a:tableStyleId>{073A0DAA-6AF3-43AB-8588-CEC1D06C72B9}</a:tableStyleId>
              </a:tblPr>
              <a:tblGrid>
                <a:gridCol w="3240360"/>
                <a:gridCol w="4989240"/>
              </a:tblGrid>
              <a:tr h="844038"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NĚKTERÉ PORUCHY VIDĚNÍ A VADY OKA</a:t>
                      </a:r>
                      <a:endParaRPr lang="cs-CZ" sz="2800" b="1" dirty="0"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44035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PORUCHA, VADA</a:t>
                      </a:r>
                      <a:endParaRPr lang="cs-CZ" sz="1800" b="1" dirty="0"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PŘÍČINY</a:t>
                      </a:r>
                      <a:endParaRPr lang="cs-CZ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84403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SLEPOTA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lphaUcParenR"/>
                      </a:pPr>
                      <a:r>
                        <a:rPr lang="cs-CZ" b="1" dirty="0" smtClean="0">
                          <a:latin typeface="Comic Sans MS" pitchFamily="66" charset="0"/>
                        </a:rPr>
                        <a:t>vážné poškození některé části oka</a:t>
                      </a:r>
                    </a:p>
                    <a:p>
                      <a:pPr marL="342900" indent="-342900">
                        <a:buAutoNum type="alphaUcParenR"/>
                      </a:pPr>
                      <a:r>
                        <a:rPr lang="cs-CZ" b="1" dirty="0" smtClean="0">
                          <a:latin typeface="Comic Sans MS" pitchFamily="66" charset="0"/>
                        </a:rPr>
                        <a:t>špatná funkce zrakového nervu</a:t>
                      </a:r>
                    </a:p>
                    <a:p>
                      <a:pPr marL="342900" indent="-342900">
                        <a:buAutoNum type="alphaUcParenR"/>
                      </a:pPr>
                      <a:r>
                        <a:rPr lang="cs-CZ" b="1" dirty="0" smtClean="0">
                          <a:latin typeface="Comic Sans MS" pitchFamily="66" charset="0"/>
                        </a:rPr>
                        <a:t>poškození centra vidění v mozku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4403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ŠEROSLEPOST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Comic Sans MS" pitchFamily="66" charset="0"/>
                        </a:rPr>
                        <a:t>porucha funkce tyčinek (nedostatek vitamínu C)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4403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BARVOSLEPOST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Comic Sans MS" pitchFamily="66" charset="0"/>
                        </a:rPr>
                        <a:t>vrozená vada, špatná činnost čípků                      v sítnici nebo zrakového centra v mozku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4403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KRÁTKOZRAKOST,</a:t>
                      </a:r>
                      <a:r>
                        <a:rPr lang="cs-CZ" b="1" baseline="0" dirty="0" smtClean="0">
                          <a:latin typeface="Comic Sans MS" pitchFamily="66" charset="0"/>
                        </a:rPr>
                        <a:t> DALEKOZRAKOST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lphaUcParenR"/>
                      </a:pPr>
                      <a:r>
                        <a:rPr lang="cs-CZ" b="1" dirty="0" smtClean="0">
                          <a:latin typeface="Comic Sans MS" pitchFamily="66" charset="0"/>
                        </a:rPr>
                        <a:t>špatná akomodace čočky</a:t>
                      </a:r>
                    </a:p>
                    <a:p>
                      <a:pPr marL="342900" indent="-342900">
                        <a:buAutoNum type="alphaUcParenR"/>
                      </a:pPr>
                      <a:r>
                        <a:rPr lang="cs-CZ" b="1" dirty="0" smtClean="0">
                          <a:latin typeface="Comic Sans MS" pitchFamily="66" charset="0"/>
                        </a:rPr>
                        <a:t>přílišné protažení nebo zkrácení předozadní vzdálenosti oka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4403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ŠILHAVOST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Comic Sans MS" pitchFamily="66" charset="0"/>
                        </a:rPr>
                        <a:t>porucha činnosti okohybných svalů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09575" y="404813"/>
            <a:ext cx="4040188" cy="1584325"/>
          </a:xfrm>
        </p:spPr>
        <p:txBody>
          <a:bodyPr anchor="ctr"/>
          <a:lstStyle/>
          <a:p>
            <a:pPr algn="ctr"/>
            <a:r>
              <a:rPr lang="cs-CZ" smtClean="0">
                <a:latin typeface="Comic Sans MS" pitchFamily="66" charset="0"/>
              </a:rPr>
              <a:t>DALEKOZRAKOST (náprava pomocí spojky)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884738" y="4508500"/>
            <a:ext cx="4041775" cy="1409700"/>
          </a:xfrm>
        </p:spPr>
        <p:txBody>
          <a:bodyPr anchor="ctr"/>
          <a:lstStyle/>
          <a:p>
            <a:pPr algn="ctr"/>
            <a:r>
              <a:rPr lang="cs-CZ" smtClean="0">
                <a:latin typeface="Comic Sans MS" pitchFamily="66" charset="0"/>
              </a:rPr>
              <a:t>KRÁTKOZRAKOST</a:t>
            </a:r>
          </a:p>
          <a:p>
            <a:pPr algn="ctr"/>
            <a:r>
              <a:rPr lang="cs-CZ" smtClean="0">
                <a:latin typeface="Comic Sans MS" pitchFamily="66" charset="0"/>
              </a:rPr>
              <a:t>(náprava pomocí rozptylky) 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2276475"/>
            <a:ext cx="4087813" cy="327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560388"/>
            <a:ext cx="4316412" cy="345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150" y="274638"/>
            <a:ext cx="5473700" cy="1143000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sz="2800" b="1" smtClean="0">
                <a:latin typeface="Comic Sans MS" pitchFamily="66" charset="0"/>
              </a:rPr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7338"/>
            <a:ext cx="8229600" cy="5040312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300" b="1" dirty="0">
                <a:latin typeface="Comic Sans MS" pitchFamily="66" charset="0"/>
              </a:rPr>
              <a:t>Řez okem. In: [online]. [cit. </a:t>
            </a:r>
            <a:r>
              <a:rPr lang="cs-CZ" sz="2300" b="1" dirty="0" smtClean="0">
                <a:latin typeface="Comic Sans MS" pitchFamily="66" charset="0"/>
              </a:rPr>
              <a:t>2011-08-24]. </a:t>
            </a:r>
            <a:r>
              <a:rPr lang="cs-CZ" sz="2300" b="1" dirty="0">
                <a:latin typeface="Comic Sans MS" pitchFamily="66" charset="0"/>
              </a:rPr>
              <a:t>Dostupné z: http://</a:t>
            </a:r>
            <a:r>
              <a:rPr lang="cs-CZ" sz="2300" b="1" dirty="0" smtClean="0">
                <a:latin typeface="Comic Sans MS" pitchFamily="66" charset="0"/>
              </a:rPr>
              <a:t>fyzika.gbn.cz/phprs/image/fyzika/optika/oko.jpg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300" b="1" dirty="0" smtClean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300" b="1" dirty="0" smtClean="0">
                <a:latin typeface="Comic Sans MS" pitchFamily="66" charset="0"/>
              </a:rPr>
              <a:t>Lidské </a:t>
            </a:r>
            <a:r>
              <a:rPr lang="cs-CZ" sz="2300" b="1" dirty="0">
                <a:latin typeface="Comic Sans MS" pitchFamily="66" charset="0"/>
              </a:rPr>
              <a:t>oko. In: </a:t>
            </a:r>
            <a:r>
              <a:rPr lang="cs-CZ" sz="2300" b="1" dirty="0" err="1">
                <a:latin typeface="Comic Sans MS" pitchFamily="66" charset="0"/>
              </a:rPr>
              <a:t>Wikipedia</a:t>
            </a:r>
            <a:r>
              <a:rPr lang="cs-CZ" sz="2300" b="1" dirty="0">
                <a:latin typeface="Comic Sans MS" pitchFamily="66" charset="0"/>
              </a:rPr>
              <a:t>: </a:t>
            </a:r>
            <a:r>
              <a:rPr lang="cs-CZ" sz="2300" b="1" dirty="0" err="1">
                <a:latin typeface="Comic Sans MS" pitchFamily="66" charset="0"/>
              </a:rPr>
              <a:t>the</a:t>
            </a:r>
            <a:r>
              <a:rPr lang="cs-CZ" sz="2300" b="1" dirty="0">
                <a:latin typeface="Comic Sans MS" pitchFamily="66" charset="0"/>
              </a:rPr>
              <a:t> free </a:t>
            </a:r>
            <a:r>
              <a:rPr lang="cs-CZ" sz="2300" b="1" dirty="0" err="1">
                <a:latin typeface="Comic Sans MS" pitchFamily="66" charset="0"/>
              </a:rPr>
              <a:t>encyclopedia</a:t>
            </a:r>
            <a:r>
              <a:rPr lang="cs-CZ" sz="2300" b="1" dirty="0">
                <a:latin typeface="Comic Sans MS" pitchFamily="66" charset="0"/>
              </a:rPr>
              <a:t> [online]. [cit. </a:t>
            </a:r>
            <a:r>
              <a:rPr lang="cs-CZ" sz="2300" b="1" dirty="0" smtClean="0">
                <a:latin typeface="Comic Sans MS" pitchFamily="66" charset="0"/>
              </a:rPr>
              <a:t>2011-08-24]. </a:t>
            </a:r>
            <a:r>
              <a:rPr lang="cs-CZ" sz="2300" b="1" dirty="0">
                <a:latin typeface="Comic Sans MS" pitchFamily="66" charset="0"/>
              </a:rPr>
              <a:t>Dostupné z: http://cs.wikipedia.org/wiki/Soubor:Iris_(Blue_eye_cose-up).</a:t>
            </a:r>
            <a:r>
              <a:rPr lang="cs-CZ" sz="2300" b="1" dirty="0" smtClean="0">
                <a:latin typeface="Comic Sans MS" pitchFamily="66" charset="0"/>
              </a:rPr>
              <a:t>jpg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300" b="1" dirty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300" b="1" dirty="0" smtClean="0">
                <a:latin typeface="Comic Sans MS" pitchFamily="66" charset="0"/>
              </a:rPr>
              <a:t>Slepá </a:t>
            </a:r>
            <a:r>
              <a:rPr lang="cs-CZ" sz="2300" b="1" dirty="0">
                <a:latin typeface="Comic Sans MS" pitchFamily="66" charset="0"/>
              </a:rPr>
              <a:t>a žlutá skvrna. In: </a:t>
            </a:r>
            <a:r>
              <a:rPr lang="cs-CZ" sz="2300" b="1" dirty="0" err="1">
                <a:latin typeface="Comic Sans MS" pitchFamily="66" charset="0"/>
              </a:rPr>
              <a:t>Wikipedia</a:t>
            </a:r>
            <a:r>
              <a:rPr lang="cs-CZ" sz="2300" b="1" dirty="0">
                <a:latin typeface="Comic Sans MS" pitchFamily="66" charset="0"/>
              </a:rPr>
              <a:t>: </a:t>
            </a:r>
            <a:r>
              <a:rPr lang="cs-CZ" sz="2300" b="1" dirty="0" err="1">
                <a:latin typeface="Comic Sans MS" pitchFamily="66" charset="0"/>
              </a:rPr>
              <a:t>the</a:t>
            </a:r>
            <a:r>
              <a:rPr lang="cs-CZ" sz="2300" b="1" dirty="0">
                <a:latin typeface="Comic Sans MS" pitchFamily="66" charset="0"/>
              </a:rPr>
              <a:t> free </a:t>
            </a:r>
            <a:r>
              <a:rPr lang="cs-CZ" sz="2300" b="1" dirty="0" err="1">
                <a:latin typeface="Comic Sans MS" pitchFamily="66" charset="0"/>
              </a:rPr>
              <a:t>encyclopedia</a:t>
            </a:r>
            <a:r>
              <a:rPr lang="cs-CZ" sz="2300" b="1" dirty="0">
                <a:latin typeface="Comic Sans MS" pitchFamily="66" charset="0"/>
              </a:rPr>
              <a:t> [online]. [cit. </a:t>
            </a:r>
            <a:r>
              <a:rPr lang="cs-CZ" sz="2300" b="1" dirty="0" smtClean="0">
                <a:latin typeface="Comic Sans MS" pitchFamily="66" charset="0"/>
              </a:rPr>
              <a:t>2011-08-24]. </a:t>
            </a:r>
            <a:r>
              <a:rPr lang="cs-CZ" sz="2300" b="1" dirty="0">
                <a:latin typeface="Comic Sans MS" pitchFamily="66" charset="0"/>
              </a:rPr>
              <a:t>Dostupné z: http://cs.wikipedia.org/wiki/Soubor:Left_Retina_description_cs.jpg </a:t>
            </a:r>
            <a:endParaRPr lang="cs-CZ" sz="2300" b="1" dirty="0" smtClean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300" b="1" dirty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300" b="1" dirty="0">
                <a:latin typeface="Comic Sans MS" pitchFamily="66" charset="0"/>
              </a:rPr>
              <a:t>Dalekozrakost. In: </a:t>
            </a:r>
            <a:r>
              <a:rPr lang="cs-CZ" sz="2300" b="1" dirty="0" err="1">
                <a:latin typeface="Comic Sans MS" pitchFamily="66" charset="0"/>
              </a:rPr>
              <a:t>Wikipedia</a:t>
            </a:r>
            <a:r>
              <a:rPr lang="cs-CZ" sz="2300" b="1" dirty="0">
                <a:latin typeface="Comic Sans MS" pitchFamily="66" charset="0"/>
              </a:rPr>
              <a:t>: </a:t>
            </a:r>
            <a:r>
              <a:rPr lang="cs-CZ" sz="2300" b="1" dirty="0" err="1">
                <a:latin typeface="Comic Sans MS" pitchFamily="66" charset="0"/>
              </a:rPr>
              <a:t>the</a:t>
            </a:r>
            <a:r>
              <a:rPr lang="cs-CZ" sz="2300" b="1" dirty="0">
                <a:latin typeface="Comic Sans MS" pitchFamily="66" charset="0"/>
              </a:rPr>
              <a:t> free </a:t>
            </a:r>
            <a:r>
              <a:rPr lang="cs-CZ" sz="2300" b="1" dirty="0" err="1">
                <a:latin typeface="Comic Sans MS" pitchFamily="66" charset="0"/>
              </a:rPr>
              <a:t>encyclopedia</a:t>
            </a:r>
            <a:r>
              <a:rPr lang="cs-CZ" sz="2300" b="1" dirty="0">
                <a:latin typeface="Comic Sans MS" pitchFamily="66" charset="0"/>
              </a:rPr>
              <a:t> [online]. [cit. </a:t>
            </a:r>
            <a:r>
              <a:rPr lang="cs-CZ" sz="2300" b="1" dirty="0" smtClean="0">
                <a:latin typeface="Comic Sans MS" pitchFamily="66" charset="0"/>
              </a:rPr>
              <a:t>2011-08-24]. </a:t>
            </a:r>
            <a:r>
              <a:rPr lang="cs-CZ" sz="2300" b="1" dirty="0">
                <a:latin typeface="Comic Sans MS" pitchFamily="66" charset="0"/>
              </a:rPr>
              <a:t>Dostupné z: http://upload.wikimedia.org/wikipedia/commons/6/60/Hypermetropia.png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300" b="1" dirty="0" smtClean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300" b="1" dirty="0">
                <a:latin typeface="Comic Sans MS" pitchFamily="66" charset="0"/>
              </a:rPr>
              <a:t>Krátkozrakost. In: </a:t>
            </a:r>
            <a:r>
              <a:rPr lang="cs-CZ" sz="2300" b="1" dirty="0" err="1">
                <a:latin typeface="Comic Sans MS" pitchFamily="66" charset="0"/>
              </a:rPr>
              <a:t>Wikipedia</a:t>
            </a:r>
            <a:r>
              <a:rPr lang="cs-CZ" sz="2300" b="1" dirty="0">
                <a:latin typeface="Comic Sans MS" pitchFamily="66" charset="0"/>
              </a:rPr>
              <a:t>: </a:t>
            </a:r>
            <a:r>
              <a:rPr lang="cs-CZ" sz="2300" b="1" dirty="0" err="1">
                <a:latin typeface="Comic Sans MS" pitchFamily="66" charset="0"/>
              </a:rPr>
              <a:t>the</a:t>
            </a:r>
            <a:r>
              <a:rPr lang="cs-CZ" sz="2300" b="1" dirty="0">
                <a:latin typeface="Comic Sans MS" pitchFamily="66" charset="0"/>
              </a:rPr>
              <a:t> free </a:t>
            </a:r>
            <a:r>
              <a:rPr lang="cs-CZ" sz="2300" b="1" dirty="0" err="1">
                <a:latin typeface="Comic Sans MS" pitchFamily="66" charset="0"/>
              </a:rPr>
              <a:t>encyclopedia</a:t>
            </a:r>
            <a:r>
              <a:rPr lang="cs-CZ" sz="2300" b="1" dirty="0">
                <a:latin typeface="Comic Sans MS" pitchFamily="66" charset="0"/>
              </a:rPr>
              <a:t> [online]. [cit. </a:t>
            </a:r>
            <a:r>
              <a:rPr lang="cs-CZ" sz="2300" b="1" dirty="0" smtClean="0">
                <a:latin typeface="Comic Sans MS" pitchFamily="66" charset="0"/>
              </a:rPr>
              <a:t>2011-08-24]. </a:t>
            </a:r>
            <a:r>
              <a:rPr lang="cs-CZ" sz="2300" b="1" dirty="0">
                <a:latin typeface="Comic Sans MS" pitchFamily="66" charset="0"/>
              </a:rPr>
              <a:t>Dostupné z: http://upload.wikimedia.org/wikipedia/commons/1/13/Myopia.png </a:t>
            </a:r>
            <a:endParaRPr lang="cs-CZ" sz="23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458</TotalTime>
  <Words>602</Words>
  <Application>Microsoft Office PowerPoint</Application>
  <PresentationFormat>Předvádění na obrazovce (4:3)</PresentationFormat>
  <Paragraphs>102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Snímek 1</vt:lpstr>
      <vt:lpstr>Snímek 2</vt:lpstr>
      <vt:lpstr>SMYSLOVÁ SOUSTAVA</vt:lpstr>
      <vt:lpstr>Snímek 4</vt:lpstr>
      <vt:lpstr>STAVBA OKA</vt:lpstr>
      <vt:lpstr>Snímek 6</vt:lpstr>
      <vt:lpstr>BĚLIMA</vt:lpstr>
      <vt:lpstr>CÉVNATKA</vt:lpstr>
      <vt:lpstr>DUHOVKA</vt:lpstr>
      <vt:lpstr>ČOČKA</vt:lpstr>
      <vt:lpstr>SKLIVEC</vt:lpstr>
      <vt:lpstr>SÍTNICE</vt:lpstr>
      <vt:lpstr>Snímek 13</vt:lpstr>
      <vt:lpstr>PŘÍDATNÉ ORGÁNY OKA</vt:lpstr>
      <vt:lpstr>ČINNOST OKA</vt:lpstr>
      <vt:lpstr>Snímek 16</vt:lpstr>
      <vt:lpstr>PORUCHY OKA</vt:lpstr>
      <vt:lpstr>Snímek 18</vt:lpstr>
      <vt:lpstr>Snímek 19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SMYSLOVÁ SOUSTAVA</dc:title>
  <dc:creator>Lenka Stixová</dc:creator>
  <cp:lastModifiedBy>Dum</cp:lastModifiedBy>
  <cp:revision>42</cp:revision>
  <dcterms:created xsi:type="dcterms:W3CDTF">2012-02-11T15:36:33Z</dcterms:created>
  <dcterms:modified xsi:type="dcterms:W3CDTF">2013-09-28T11:54:17Z</dcterms:modified>
</cp:coreProperties>
</file>