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188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53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34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327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171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244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925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01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126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1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9001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9F742-044C-4CF7-86C9-8AD288050E7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57860-A22D-442B-B2B0-A05B8721BC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617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78872"/>
            <a:ext cx="8352928" cy="5846471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VY_32_INOVACE_418 _DÉLKY NOT, </a:t>
            </a:r>
            <a:br>
              <a:rPr lang="cs-CZ" sz="2800" dirty="0" smtClean="0"/>
            </a:br>
            <a:r>
              <a:rPr lang="cs-CZ" sz="2800" dirty="0" smtClean="0"/>
              <a:t>TVOŘENÍ TAKTŮ (5.roč.)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Mgr</a:t>
            </a:r>
            <a:r>
              <a:rPr lang="cs-CZ" sz="2800" dirty="0" smtClean="0"/>
              <a:t>. Jablečníková  Jarmila</a:t>
            </a:r>
            <a:br>
              <a:rPr lang="cs-CZ" sz="2800" dirty="0" smtClean="0"/>
            </a:br>
            <a:r>
              <a:rPr lang="cs-CZ" sz="2800" dirty="0" smtClean="0"/>
              <a:t>ZŠ Nádražní 683</a:t>
            </a:r>
            <a:br>
              <a:rPr lang="cs-CZ" sz="2800" dirty="0" smtClean="0"/>
            </a:br>
            <a:r>
              <a:rPr lang="cs-CZ" sz="2800" dirty="0" smtClean="0"/>
              <a:t>Horní Slavkov</a:t>
            </a:r>
            <a:br>
              <a:rPr lang="cs-CZ" sz="2800" dirty="0" smtClean="0"/>
            </a:br>
            <a:r>
              <a:rPr lang="cs-CZ" sz="1400" dirty="0" smtClean="0"/>
              <a:t>šablona III/2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2210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110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290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Rozluštíš tento zápis?</a:t>
            </a:r>
            <a:br>
              <a:rPr lang="cs-CZ" sz="3200" b="1" dirty="0" smtClean="0"/>
            </a:br>
            <a:r>
              <a:rPr lang="cs-CZ" sz="3200" b="1" dirty="0" smtClean="0"/>
              <a:t>(doplň takt i taktové čáry)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747" y="1556792"/>
            <a:ext cx="8229600" cy="4525963"/>
          </a:xfrm>
          <a:solidFill>
            <a:schemeClr val="bg1"/>
          </a:solidFill>
          <a:ln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 smtClean="0"/>
              <a:t>nápověda:     nota </a:t>
            </a:r>
            <a:r>
              <a:rPr lang="cs-CZ" sz="2400" i="1" dirty="0" smtClean="0"/>
              <a:t>čtvrťová                  </a:t>
            </a:r>
          </a:p>
          <a:p>
            <a:pPr marL="0"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                  nota půlová                     </a:t>
            </a:r>
          </a:p>
          <a:p>
            <a:pPr marL="0" indent="0"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                  nota osminová                </a:t>
            </a:r>
            <a:r>
              <a:rPr lang="cs-CZ" sz="2400" dirty="0" smtClean="0"/>
              <a:t>                                     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1+ 1 + 2</a:t>
            </a:r>
            <a:endParaRPr lang="cs-CZ" sz="2400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4436914" y="2158689"/>
            <a:ext cx="152935" cy="19830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4452547" y="2538046"/>
            <a:ext cx="121668" cy="2343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4436914" y="2956353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09" y="4320416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80257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07232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Vývojový diagram: postup 10"/>
          <p:cNvSpPr/>
          <p:nvPr/>
        </p:nvSpPr>
        <p:spPr>
          <a:xfrm>
            <a:off x="2771800" y="4291991"/>
            <a:ext cx="121668" cy="2343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1259632" y="4304120"/>
            <a:ext cx="121668" cy="2343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1731818" y="4182784"/>
            <a:ext cx="0" cy="620781"/>
          </a:xfrm>
          <a:prstGeom prst="line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vnoramenný trojúhelník 18"/>
          <p:cNvSpPr/>
          <p:nvPr/>
        </p:nvSpPr>
        <p:spPr>
          <a:xfrm>
            <a:off x="2339752" y="4346093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1979712" y="4333255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638466" y="4346093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3203848" y="4345038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306498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636" y="4304684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680" y="4319964"/>
            <a:ext cx="176213" cy="21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Rovnoramenný trojúhelník 25"/>
          <p:cNvSpPr/>
          <p:nvPr/>
        </p:nvSpPr>
        <p:spPr>
          <a:xfrm>
            <a:off x="5306953" y="4305934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4990386" y="4333255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6036133" y="4272636"/>
            <a:ext cx="121668" cy="2343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5724128" y="4265016"/>
            <a:ext cx="121668" cy="23431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6890224" y="4278443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6628526" y="4280000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7164288" y="4283023"/>
            <a:ext cx="152935" cy="19830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7740352" y="4278443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7452320" y="4280000"/>
            <a:ext cx="157678" cy="19339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V="1">
            <a:off x="8028384" y="4131346"/>
            <a:ext cx="0" cy="620781"/>
          </a:xfrm>
          <a:prstGeom prst="line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8109729" y="4132401"/>
            <a:ext cx="0" cy="620781"/>
          </a:xfrm>
          <a:prstGeom prst="line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310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nota čtvrťová             = (1)</a:t>
            </a:r>
          </a:p>
          <a:p>
            <a:pPr marL="0" indent="0">
              <a:buNone/>
            </a:pP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nota půlová                =  (2) 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nota osminová                =  (1/2)</a:t>
            </a:r>
          </a:p>
        </p:txBody>
      </p:sp>
      <p:sp>
        <p:nvSpPr>
          <p:cNvPr id="5" name="Ovál 4"/>
          <p:cNvSpPr/>
          <p:nvPr/>
        </p:nvSpPr>
        <p:spPr>
          <a:xfrm>
            <a:off x="5575951" y="1694593"/>
            <a:ext cx="457200" cy="28803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7" name="Přímá spojnice 6"/>
          <p:cNvCxnSpPr>
            <a:endCxn id="5" idx="6"/>
          </p:cNvCxnSpPr>
          <p:nvPr/>
        </p:nvCxnSpPr>
        <p:spPr>
          <a:xfrm>
            <a:off x="6033151" y="1340768"/>
            <a:ext cx="0" cy="49784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5458157" y="2853575"/>
            <a:ext cx="457200" cy="288032"/>
          </a:xfrm>
          <a:prstGeom prst="ellipse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5922315" y="2452715"/>
            <a:ext cx="0" cy="49784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5804551" y="4077072"/>
            <a:ext cx="457200" cy="28803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261751" y="3723247"/>
            <a:ext cx="0" cy="497841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Volný tvar 17"/>
          <p:cNvSpPr/>
          <p:nvPr/>
        </p:nvSpPr>
        <p:spPr>
          <a:xfrm>
            <a:off x="6261751" y="3700085"/>
            <a:ext cx="277090" cy="304800"/>
          </a:xfrm>
          <a:custGeom>
            <a:avLst/>
            <a:gdLst>
              <a:gd name="connsiteX0" fmla="*/ 0 w 277090"/>
              <a:gd name="connsiteY0" fmla="*/ 0 h 304800"/>
              <a:gd name="connsiteX1" fmla="*/ 13854 w 277090"/>
              <a:gd name="connsiteY1" fmla="*/ 69272 h 304800"/>
              <a:gd name="connsiteX2" fmla="*/ 55418 w 277090"/>
              <a:gd name="connsiteY2" fmla="*/ 83127 h 304800"/>
              <a:gd name="connsiteX3" fmla="*/ 138545 w 277090"/>
              <a:gd name="connsiteY3" fmla="*/ 96981 h 304800"/>
              <a:gd name="connsiteX4" fmla="*/ 180109 w 277090"/>
              <a:gd name="connsiteY4" fmla="*/ 110836 h 304800"/>
              <a:gd name="connsiteX5" fmla="*/ 277090 w 277090"/>
              <a:gd name="connsiteY5" fmla="*/ 221672 h 304800"/>
              <a:gd name="connsiteX6" fmla="*/ 277090 w 277090"/>
              <a:gd name="connsiteY6" fmla="*/ 30480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7090" h="304800">
                <a:moveTo>
                  <a:pt x="0" y="0"/>
                </a:moveTo>
                <a:cubicBezTo>
                  <a:pt x="4618" y="23091"/>
                  <a:pt x="792" y="49679"/>
                  <a:pt x="13854" y="69272"/>
                </a:cubicBezTo>
                <a:cubicBezTo>
                  <a:pt x="21955" y="81423"/>
                  <a:pt x="41162" y="79959"/>
                  <a:pt x="55418" y="83127"/>
                </a:cubicBezTo>
                <a:cubicBezTo>
                  <a:pt x="82840" y="89221"/>
                  <a:pt x="110836" y="92363"/>
                  <a:pt x="138545" y="96981"/>
                </a:cubicBezTo>
                <a:cubicBezTo>
                  <a:pt x="152400" y="101599"/>
                  <a:pt x="167047" y="104305"/>
                  <a:pt x="180109" y="110836"/>
                </a:cubicBezTo>
                <a:cubicBezTo>
                  <a:pt x="217054" y="129309"/>
                  <a:pt x="277090" y="180109"/>
                  <a:pt x="277090" y="221672"/>
                </a:cubicBezTo>
                <a:lnTo>
                  <a:pt x="277090" y="304800"/>
                </a:ln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8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600" dirty="0" smtClean="0"/>
              <a:t>4</a:t>
            </a:r>
          </a:p>
          <a:p>
            <a:pPr marL="0" indent="0">
              <a:buNone/>
            </a:pPr>
            <a:r>
              <a:rPr lang="cs-CZ" sz="1800" dirty="0" smtClean="0"/>
              <a:t>4</a:t>
            </a:r>
            <a:r>
              <a:rPr lang="cs-CZ" sz="1400" dirty="0" smtClean="0"/>
              <a:t>   </a:t>
            </a:r>
          </a:p>
          <a:p>
            <a:pPr marL="0" indent="0">
              <a:buNone/>
            </a:pPr>
            <a:r>
              <a:rPr lang="cs-CZ" sz="1400" dirty="0" smtClean="0"/>
              <a:t>      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1   +   1    +   2      ½  +   ½   +  2  +  ½  +  ½         1  +   1    +   1   +  ½  +  ½ </a:t>
            </a: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600" dirty="0" smtClean="0"/>
              <a:t>4</a:t>
            </a:r>
          </a:p>
          <a:p>
            <a:pPr marL="0" indent="0">
              <a:buNone/>
            </a:pPr>
            <a:r>
              <a:rPr lang="cs-CZ" sz="1600" dirty="0" smtClean="0"/>
              <a:t>4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     </a:t>
            </a:r>
            <a:r>
              <a:rPr lang="cs-CZ" sz="2000" dirty="0" smtClean="0">
                <a:solidFill>
                  <a:srgbClr val="FF0000"/>
                </a:solidFill>
              </a:rPr>
              <a:t>2   +    2             1     +    ½  + ½  +  1    +  ½   + ½ </a:t>
            </a:r>
            <a:endParaRPr lang="cs-CZ" sz="16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39552" y="2420888"/>
            <a:ext cx="8229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768595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457200" y="4869160"/>
            <a:ext cx="8229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1354105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585979" y="2288526"/>
            <a:ext cx="422773" cy="28476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endCxn id="14" idx="6"/>
          </p:cNvCxnSpPr>
          <p:nvPr/>
        </p:nvCxnSpPr>
        <p:spPr>
          <a:xfrm>
            <a:off x="1191368" y="191683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76878" y="1952836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288258" y="191683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455403" y="2150858"/>
            <a:ext cx="0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2997099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483768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nice 32"/>
          <p:cNvCxnSpPr/>
          <p:nvPr/>
        </p:nvCxnSpPr>
        <p:spPr>
          <a:xfrm>
            <a:off x="3419872" y="1926851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906541" y="191683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906541" y="1916832"/>
            <a:ext cx="5133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979981" y="4726779"/>
            <a:ext cx="422773" cy="28476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/>
          <p:nvPr/>
        </p:nvCxnSpPr>
        <p:spPr>
          <a:xfrm>
            <a:off x="4008752" y="1898830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vál 39"/>
          <p:cNvSpPr/>
          <p:nvPr/>
        </p:nvSpPr>
        <p:spPr>
          <a:xfrm>
            <a:off x="4060327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571206" y="2260505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/>
          <p:nvPr/>
        </p:nvCxnSpPr>
        <p:spPr>
          <a:xfrm>
            <a:off x="5148064" y="2115344"/>
            <a:ext cx="0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993979" y="1926851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483100" y="1926851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Nadpis 4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4483100" y="1916832"/>
            <a:ext cx="5133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6409067" y="2260505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838830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87918" y="2278507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>
            <a:off x="6831840" y="191683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261603" y="193440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710691" y="193440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ál 54"/>
          <p:cNvSpPr/>
          <p:nvPr/>
        </p:nvSpPr>
        <p:spPr>
          <a:xfrm>
            <a:off x="6984240" y="2270524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7506873" y="2270524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7" name="Přímá spojnice 56"/>
          <p:cNvCxnSpPr/>
          <p:nvPr/>
        </p:nvCxnSpPr>
        <p:spPr>
          <a:xfrm>
            <a:off x="7929646" y="193440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407013" y="1926851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416315" y="1958155"/>
            <a:ext cx="5133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8244408" y="2142875"/>
            <a:ext cx="0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vál 60"/>
          <p:cNvSpPr/>
          <p:nvPr/>
        </p:nvSpPr>
        <p:spPr>
          <a:xfrm>
            <a:off x="1865485" y="2270524"/>
            <a:ext cx="422773" cy="28476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1578344" y="4726779"/>
            <a:ext cx="422773" cy="284762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3" name="Přímá spojnice 62"/>
          <p:cNvCxnSpPr/>
          <p:nvPr/>
        </p:nvCxnSpPr>
        <p:spPr>
          <a:xfrm>
            <a:off x="1402754" y="4365104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-101033" y="6813376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990707" y="4365104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2350629" y="4599130"/>
            <a:ext cx="0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Ovál 66"/>
          <p:cNvSpPr/>
          <p:nvPr/>
        </p:nvSpPr>
        <p:spPr>
          <a:xfrm>
            <a:off x="2483768" y="472677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3208485" y="472677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3711490" y="471913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4271713" y="472677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4854064" y="472677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5378476" y="4726779"/>
            <a:ext cx="422773" cy="28476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Přímá spojnice 72"/>
          <p:cNvCxnSpPr/>
          <p:nvPr/>
        </p:nvCxnSpPr>
        <p:spPr>
          <a:xfrm>
            <a:off x="2906541" y="4365104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3628910" y="4366026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134263" y="4357464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4682547" y="4348902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5287918" y="4340340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802797" y="4328031"/>
            <a:ext cx="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3620932" y="4365104"/>
            <a:ext cx="5133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>
            <a:off x="5287918" y="4331778"/>
            <a:ext cx="51333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6156176" y="4582928"/>
            <a:ext cx="0" cy="5400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521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92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VY_32_INOVACE_418 _DÉLKY NOT,  TVOŘENÍ TAKTŮ (5.roč.)  Mgr. Jablečníková  Jarmila ZŠ Nádražní 683 Horní Slavkov šablona III/2       </vt:lpstr>
      <vt:lpstr>Rozluštíš tento zápis? (doplň takt i taktové čáry)</vt:lpstr>
      <vt:lpstr>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Jablečníková Jarmila</dc:creator>
  <cp:lastModifiedBy>Jablečníková Jarmila</cp:lastModifiedBy>
  <cp:revision>17</cp:revision>
  <dcterms:created xsi:type="dcterms:W3CDTF">2011-10-18T19:51:36Z</dcterms:created>
  <dcterms:modified xsi:type="dcterms:W3CDTF">2012-02-27T17:00:26Z</dcterms:modified>
</cp:coreProperties>
</file>