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80" r:id="rId2"/>
    <p:sldMasterId id="2147483792" r:id="rId3"/>
  </p:sldMasterIdLst>
  <p:notesMasterIdLst>
    <p:notesMasterId r:id="rId23"/>
  </p:notesMasterIdLst>
  <p:sldIdLst>
    <p:sldId id="306" r:id="rId4"/>
    <p:sldId id="307" r:id="rId5"/>
    <p:sldId id="326" r:id="rId6"/>
    <p:sldId id="327" r:id="rId7"/>
    <p:sldId id="330" r:id="rId8"/>
    <p:sldId id="328" r:id="rId9"/>
    <p:sldId id="329" r:id="rId10"/>
    <p:sldId id="331" r:id="rId11"/>
    <p:sldId id="332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2" r:id="rId21"/>
    <p:sldId id="29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6" autoAdjust="0"/>
    <p:restoredTop sz="94610" autoAdjust="0"/>
  </p:normalViewPr>
  <p:slideViewPr>
    <p:cSldViewPr>
      <p:cViewPr>
        <p:scale>
          <a:sx n="75" d="100"/>
          <a:sy n="75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1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872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883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264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193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208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807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014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239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27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938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471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209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10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6.wmf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VY_32_INOVACE_II_1_10_Slovní úlohy – opakování látky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88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7920880" cy="5244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 opakují a procvičují </a:t>
            </a:r>
            <a:r>
              <a:rPr lang="cs-CZ" dirty="0" smtClean="0"/>
              <a:t>zápis, výpočet a odpověď při slovních úlohách.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umí vypočítat a správně zapsat slovní úlohu.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slovní úloha, zadání, výpočet, odpověď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sešit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</a:t>
            </a:r>
            <a:r>
              <a:rPr lang="cs-CZ" dirty="0" smtClean="0"/>
              <a:t>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si hravou formou na interaktivní tabuli ověřují zda chápou slovní úlohu.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pakují si správný zápis. Samostatně ji řeší v  pracovním listě.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9246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706832" y="201806"/>
            <a:ext cx="2880320" cy="1872208"/>
          </a:xfrm>
          <a:prstGeom prst="wedgeEllipseCallout">
            <a:avLst>
              <a:gd name="adj1" fmla="val -73119"/>
              <a:gd name="adj2" fmla="val 56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!</a:t>
            </a:r>
          </a:p>
          <a:p>
            <a:pPr algn="ctr"/>
            <a:r>
              <a:rPr lang="cs-CZ" dirty="0" smtClean="0"/>
              <a:t>Já jsem Jana.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395536" y="705862"/>
            <a:ext cx="2448272" cy="1368152"/>
          </a:xfrm>
          <a:prstGeom prst="wedgeEllipseCallout">
            <a:avLst>
              <a:gd name="adj1" fmla="val 88707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Chystám se nakupovat.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2390607" y="5111872"/>
            <a:ext cx="4385913" cy="984423"/>
          </a:xfrm>
          <a:prstGeom prst="wedgeEllipseCallout">
            <a:avLst>
              <a:gd name="adj1" fmla="val 14580"/>
              <a:gd name="adj2" fmla="val -153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Mami, co mám vlastně koupit?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7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395536" y="620688"/>
            <a:ext cx="2880320" cy="1872208"/>
          </a:xfrm>
          <a:prstGeom prst="wedgeEllipseCallout">
            <a:avLst>
              <a:gd name="adj1" fmla="val 223971"/>
              <a:gd name="adj2" fmla="val 1312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Pomeranče!</a:t>
            </a:r>
            <a:endParaRPr lang="cs-CZ" dirty="0"/>
          </a:p>
        </p:txBody>
      </p:sp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706832" y="201806"/>
            <a:ext cx="2880320" cy="1872208"/>
          </a:xfrm>
          <a:prstGeom prst="wedgeEllipseCallout">
            <a:avLst>
              <a:gd name="adj1" fmla="val 51972"/>
              <a:gd name="adj2" fmla="val 1377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Banány!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970" y="3717032"/>
            <a:ext cx="2280022" cy="259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44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971600" y="842333"/>
            <a:ext cx="2592288" cy="1872208"/>
          </a:xfrm>
          <a:prstGeom prst="wedgeEllipseCallout">
            <a:avLst>
              <a:gd name="adj1" fmla="val 250820"/>
              <a:gd name="adj2" fmla="val 1057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Buď opatrná!</a:t>
            </a:r>
            <a:endParaRPr lang="cs-CZ" dirty="0"/>
          </a:p>
        </p:txBody>
      </p:sp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932040" y="469510"/>
            <a:ext cx="3433255" cy="1741358"/>
          </a:xfrm>
          <a:prstGeom prst="wedgeEllipseCallout">
            <a:avLst>
              <a:gd name="adj1" fmla="val 60320"/>
              <a:gd name="adj2" fmla="val 742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</a:t>
            </a:r>
            <a:r>
              <a:rPr lang="cs-CZ" dirty="0" smtClean="0"/>
              <a:t>y máš 100,- Kč.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976"/>
            <a:ext cx="2672431" cy="303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itka\AppData\Local\Microsoft\Windows\Temporary Internet Files\Content.IE5\FD39TVCH\MC9004321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39" y="1568800"/>
            <a:ext cx="2057455" cy="128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149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395536" y="620688"/>
            <a:ext cx="2880320" cy="1872208"/>
          </a:xfrm>
          <a:prstGeom prst="wedgeEllipseCallout">
            <a:avLst>
              <a:gd name="adj1" fmla="val 56236"/>
              <a:gd name="adj2" fmla="val 422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Pomeranče!</a:t>
            </a:r>
            <a:endParaRPr lang="cs-CZ" dirty="0"/>
          </a:p>
        </p:txBody>
      </p:sp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641303" y="476672"/>
            <a:ext cx="2880320" cy="1872208"/>
          </a:xfrm>
          <a:prstGeom prst="wedgeEllipseCallout">
            <a:avLst>
              <a:gd name="adj1" fmla="val -53218"/>
              <a:gd name="adj2" fmla="val 517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Banány!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27" y="3160307"/>
            <a:ext cx="2280022" cy="259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itka\AppData\Local\Microsoft\Windows\Temporary Internet Files\Content.IE5\BSSZD0TX\MC9001935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774" y="1746644"/>
            <a:ext cx="720080" cy="8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2K826QV6\MC9002508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652" y="4941168"/>
            <a:ext cx="1574548" cy="131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itka\AppData\Local\Microsoft\Windows\Temporary Internet Files\Content.IE5\P47NSBK1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92402"/>
            <a:ext cx="802905" cy="80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itka\AppData\Local\Microsoft\Windows\Temporary Internet Files\Content.IE5\BSSZD0TX\MC9002507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71964"/>
            <a:ext cx="1142496" cy="134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4319542" y="5181546"/>
            <a:ext cx="4385913" cy="984423"/>
          </a:xfrm>
          <a:prstGeom prst="wedgeEllipseCallout">
            <a:avLst>
              <a:gd name="adj1" fmla="val -48900"/>
              <a:gd name="adj2" fmla="val -129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jdu na to!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4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 descr="C:\Users\Jitka\AppData\Local\Microsoft\Windows\Temporary Internet Files\Content.IE5\2K826QV6\MC900250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549" y="633927"/>
            <a:ext cx="1574548" cy="131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Jitka\AppData\Local\Microsoft\Windows\Temporary Internet Files\Content.IE5\BSSZD0TX\MC900250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44" y="2821507"/>
            <a:ext cx="1142496" cy="134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7380313" y="3707242"/>
            <a:ext cx="1296144" cy="280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290" y="4199060"/>
            <a:ext cx="1981173" cy="225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2K826QV6\MC900250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753" y="5492241"/>
            <a:ext cx="1574548" cy="131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itka\AppData\Local\Microsoft\Windows\Temporary Internet Files\Content.IE5\BSSZD0TX\MC900250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215" y="5176507"/>
            <a:ext cx="1142496" cy="134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17" r="50729" b="6558"/>
          <a:stretch/>
        </p:blipFill>
        <p:spPr bwMode="auto">
          <a:xfrm>
            <a:off x="7380312" y="451344"/>
            <a:ext cx="1123381" cy="167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75" t="9423" b="20508"/>
          <a:stretch/>
        </p:blipFill>
        <p:spPr bwMode="auto">
          <a:xfrm>
            <a:off x="370457" y="2348880"/>
            <a:ext cx="1028859" cy="1815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7694" y="936737"/>
            <a:ext cx="63747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Pomeranče stály 50,-Kč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2902513"/>
            <a:ext cx="54599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Banány stály 39,-Kč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1763688" y="4941168"/>
            <a:ext cx="2141385" cy="1368151"/>
          </a:xfrm>
          <a:prstGeom prst="wedgeEllipseCallout">
            <a:avLst>
              <a:gd name="adj1" fmla="val 224744"/>
              <a:gd name="adj2" fmla="val -741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tíha!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685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álný popisek 17"/>
          <p:cNvSpPr/>
          <p:nvPr/>
        </p:nvSpPr>
        <p:spPr>
          <a:xfrm>
            <a:off x="1763688" y="4941168"/>
            <a:ext cx="2448272" cy="1368151"/>
          </a:xfrm>
          <a:prstGeom prst="wedgeEllipseCallout">
            <a:avLst>
              <a:gd name="adj1" fmla="val 186837"/>
              <a:gd name="adj2" fmla="val -741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Jsem zvědavá, zda to dokážet</a:t>
            </a:r>
            <a:r>
              <a:rPr lang="cs-CZ" dirty="0" smtClean="0"/>
              <a:t>e spočítat?</a:t>
            </a:r>
            <a:endParaRPr lang="cs-CZ" dirty="0"/>
          </a:p>
        </p:txBody>
      </p:sp>
      <p:pic>
        <p:nvPicPr>
          <p:cNvPr id="15" name="Picture 4" descr="C:\Users\Jitka\AppData\Local\Microsoft\Windows\Temporary Internet Files\Content.IE5\2K826QV6\MC900250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919" y="1373519"/>
            <a:ext cx="1574548" cy="131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7380313" y="3707242"/>
            <a:ext cx="1296144" cy="280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290" y="4199060"/>
            <a:ext cx="1981173" cy="225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itka\AppData\Local\Microsoft\Windows\Temporary Internet Files\Content.IE5\BSSZD0TX\MC9002507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458" y="1331881"/>
            <a:ext cx="1142496" cy="134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00006" y="2708093"/>
            <a:ext cx="8520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Kolik mi paní prodavačka vrátí?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4477" y="623995"/>
            <a:ext cx="84719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Kolik stálo ovoce dohromady?</a:t>
            </a:r>
            <a:endParaRPr lang="cs-CZ" dirty="0"/>
          </a:p>
        </p:txBody>
      </p:sp>
      <p:pic>
        <p:nvPicPr>
          <p:cNvPr id="19" name="Picture 2" descr="C:\Users\Jitka\AppData\Local\Microsoft\Windows\Temporary Internet Files\Content.IE5\FD39TVCH\MC900432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345" y="3415979"/>
            <a:ext cx="2057455" cy="128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04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34591" y="410766"/>
            <a:ext cx="492993" cy="106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961" y="3304218"/>
            <a:ext cx="1167200" cy="132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660232" y="1186105"/>
            <a:ext cx="1799137" cy="1276745"/>
            <a:chOff x="6660232" y="1186105"/>
            <a:chExt cx="1799137" cy="1276745"/>
          </a:xfrm>
        </p:grpSpPr>
        <p:pic>
          <p:nvPicPr>
            <p:cNvPr id="15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7" name="TextovéPole 16"/>
          <p:cNvSpPr txBox="1"/>
          <p:nvPr/>
        </p:nvSpPr>
        <p:spPr>
          <a:xfrm>
            <a:off x="300006" y="2708093"/>
            <a:ext cx="8520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A. Kolik stálo ovoce dohromady?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409" y="410765"/>
            <a:ext cx="86509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Jana koupila banány za 39,- Kč a pomeranče za 50,-Kč.</a:t>
            </a:r>
            <a:endParaRPr lang="cs-CZ" dirty="0"/>
          </a:p>
        </p:txBody>
      </p:sp>
      <p:pic>
        <p:nvPicPr>
          <p:cNvPr id="19" name="Picture 2" descr="C:\Users\Jitka\AppData\Local\Microsoft\Windows\Temporary Internet Files\Content.IE5\FD39TVCH\MC900432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912" y="5477804"/>
            <a:ext cx="1748807" cy="1091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3403" y="4630375"/>
            <a:ext cx="84942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B. Kolik korun jí zbylo, když platila stokorunou?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195736" y="3284984"/>
            <a:ext cx="2088232" cy="1345391"/>
            <a:chOff x="6660232" y="1186105"/>
            <a:chExt cx="1799137" cy="1276745"/>
          </a:xfrm>
        </p:grpSpPr>
        <p:pic>
          <p:nvPicPr>
            <p:cNvPr id="13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40567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660232" y="1186105"/>
            <a:ext cx="1799137" cy="1276745"/>
            <a:chOff x="6660232" y="1186105"/>
            <a:chExt cx="1799137" cy="1276745"/>
          </a:xfrm>
        </p:grpSpPr>
        <p:pic>
          <p:nvPicPr>
            <p:cNvPr id="3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295966" y="2544271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Banány stály………………39,-Kč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Zadání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8283" y="3322307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Pomeranče stály…………50,-Kč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930" y="4321614"/>
            <a:ext cx="871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 stálo …………………X1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998" y="5029500"/>
            <a:ext cx="8708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Janě zbylo………..………….X2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8283" y="5157192"/>
            <a:ext cx="8708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__________________________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95517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220072" y="1186105"/>
            <a:ext cx="3239297" cy="2386911"/>
            <a:chOff x="6660232" y="1186105"/>
            <a:chExt cx="1799137" cy="1276745"/>
          </a:xfrm>
        </p:grpSpPr>
        <p:pic>
          <p:nvPicPr>
            <p:cNvPr id="3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 Výpočet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13998" y="1853469"/>
            <a:ext cx="3609931" cy="1400338"/>
            <a:chOff x="313998" y="1853469"/>
            <a:chExt cx="3609931" cy="1400338"/>
          </a:xfrm>
        </p:grpSpPr>
        <p:sp>
          <p:nvSpPr>
            <p:cNvPr id="5" name="TextovéPole 4"/>
            <p:cNvSpPr txBox="1"/>
            <p:nvPr/>
          </p:nvSpPr>
          <p:spPr>
            <a:xfrm>
              <a:off x="331931" y="1853469"/>
              <a:ext cx="359199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X1= 39+50</a:t>
              </a:r>
              <a:endParaRPr lang="cs-CZ" sz="40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3998" y="2545921"/>
              <a:ext cx="359199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X1= 89</a:t>
              </a:r>
              <a:endParaRPr lang="cs-CZ" sz="4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18383" y="3573016"/>
            <a:ext cx="5117713" cy="2122713"/>
            <a:chOff x="313998" y="1853469"/>
            <a:chExt cx="3609931" cy="1839016"/>
          </a:xfrm>
        </p:grpSpPr>
        <p:sp>
          <p:nvSpPr>
            <p:cNvPr id="15" name="TextovéPole 14"/>
            <p:cNvSpPr txBox="1"/>
            <p:nvPr/>
          </p:nvSpPr>
          <p:spPr>
            <a:xfrm>
              <a:off x="331931" y="1853469"/>
              <a:ext cx="3591998" cy="6132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X2= 100-(39+50)</a:t>
              </a:r>
              <a:endParaRPr lang="cs-CZ" sz="4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13998" y="2545921"/>
              <a:ext cx="3591998" cy="11465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X2= 100-89</a:t>
              </a:r>
            </a:p>
            <a:p>
              <a:r>
                <a:rPr lang="cs-CZ" sz="4000" dirty="0" smtClean="0"/>
                <a:t>X2= 11</a:t>
              </a:r>
              <a:endParaRPr lang="cs-CZ" sz="4000" dirty="0"/>
            </a:p>
          </p:txBody>
        </p:sp>
      </p:grpSp>
      <p:pic>
        <p:nvPicPr>
          <p:cNvPr id="5123" name="Picture 3" descr="C:\Users\Jitka\AppData\Local\Microsoft\Windows\Temporary Internet Files\Content.IE5\BSSZD0TX\MC9004109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312" y="4571025"/>
            <a:ext cx="2075962" cy="181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279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580112" y="332657"/>
            <a:ext cx="2888704" cy="1800200"/>
            <a:chOff x="6660232" y="1186105"/>
            <a:chExt cx="1799137" cy="1276745"/>
          </a:xfrm>
        </p:grpSpPr>
        <p:pic>
          <p:nvPicPr>
            <p:cNvPr id="3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 Odpověď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930" y="2420888"/>
            <a:ext cx="8992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1.Ovoce stálo dohromady89,-Kč.</a:t>
            </a:r>
            <a:endParaRPr lang="cs-CZ" sz="4000" dirty="0"/>
          </a:p>
        </p:txBody>
      </p:sp>
      <p:pic>
        <p:nvPicPr>
          <p:cNvPr id="5123" name="Picture 3" descr="C:\Users\Jitka\AppData\Local\Microsoft\Windows\Temporary Internet Files\Content.IE5\BSSZD0TX\MC9004109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427" y="4238972"/>
            <a:ext cx="2670002" cy="233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31930" y="4049962"/>
            <a:ext cx="8992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2.Janě zbylo 11,-Kč.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98891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5284405" y="3933056"/>
            <a:ext cx="2880320" cy="1872208"/>
          </a:xfrm>
          <a:prstGeom prst="wedgeEllipseCallout">
            <a:avLst>
              <a:gd name="adj1" fmla="val -71224"/>
              <a:gd name="adj2" fmla="val -1428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Dokážete také spočítat, když jsem koupila hrušky a jablka?.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395536" y="705862"/>
            <a:ext cx="2448272" cy="1368152"/>
          </a:xfrm>
          <a:prstGeom prst="wedgeEllipseCallout">
            <a:avLst>
              <a:gd name="adj1" fmla="val 88707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Věřím vám.</a:t>
            </a:r>
            <a:endParaRPr lang="cs-CZ" dirty="0"/>
          </a:p>
        </p:txBody>
      </p:sp>
      <p:pic>
        <p:nvPicPr>
          <p:cNvPr id="13" name="Picture 2" descr="C:\Users\Jitka\AppData\Local\Microsoft\Windows\Temporary Internet Files\Content.IE5\P47NSBK1\MC90044186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2292170" cy="2604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Jitka\AppData\Local\Microsoft\Windows\Temporary Internet Files\Content.IE5\FD39TVCH\MC9004238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156" y="895938"/>
            <a:ext cx="1358702" cy="164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itka\AppData\Local\Microsoft\Windows\Temporary Internet Files\Content.IE5\BSSZD0TX\MC900358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895938"/>
            <a:ext cx="1649533" cy="163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152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34591" y="410766"/>
            <a:ext cx="492993" cy="106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0006" y="2708093"/>
            <a:ext cx="8520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A. Kolik stálo ovoce dohromady?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409" y="410765"/>
            <a:ext cx="86509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Jana koupila jablka za 38,-Kč a hrušky za 45,-Kč.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403" y="4630375"/>
            <a:ext cx="84942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B. Kolik korun jí zbylo, když platila stokorunou?</a:t>
            </a:r>
            <a:endParaRPr lang="cs-CZ" dirty="0"/>
          </a:p>
        </p:txBody>
      </p:sp>
      <p:pic>
        <p:nvPicPr>
          <p:cNvPr id="14" name="Picture 4" descr="C:\Users\Jitka\AppData\Local\Microsoft\Windows\Temporary Internet Files\Content.IE5\2K826QV6\MC900234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635" y="3415979"/>
            <a:ext cx="1539255" cy="124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Jitka\AppData\Local\Microsoft\Windows\Temporary Internet Files\Content.IE5\BSSZD0TX\MC9004109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036" y="5399202"/>
            <a:ext cx="1269717" cy="110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Jitka\AppData\Local\Microsoft\Windows\Temporary Internet Files\Content.IE5\FD39TVCH\MC9002372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08288"/>
            <a:ext cx="1584176" cy="159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68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660232" y="1186105"/>
            <a:ext cx="1799137" cy="1276745"/>
            <a:chOff x="6660232" y="1186105"/>
            <a:chExt cx="1799137" cy="1276745"/>
          </a:xfrm>
        </p:grpSpPr>
        <p:pic>
          <p:nvPicPr>
            <p:cNvPr id="3" name="Picture 4" descr="C:\Users\Jitka\AppData\Local\Microsoft\Windows\Temporary Internet Files\Content.IE5\2K826QV6\MC90025084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556792"/>
              <a:ext cx="1086124" cy="906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6" descr="C:\Users\Jitka\AppData\Local\Microsoft\Windows\Temporary Internet Files\Content.IE5\BSSZD0TX\MC9002507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470" y="1186105"/>
              <a:ext cx="940899" cy="1105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295966" y="2544271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Jablka stály……………….38,-Kč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Zadání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1930" y="4321614"/>
            <a:ext cx="871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 stálo …………………X1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998" y="5029500"/>
            <a:ext cx="8708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Janě zbylo………..………….X2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8283" y="5157192"/>
            <a:ext cx="8708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__________________________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998" y="3429000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Hrušky stály………………45,-Kč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29548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 Výpočet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13998" y="1853469"/>
            <a:ext cx="3609931" cy="1400338"/>
            <a:chOff x="313998" y="1853469"/>
            <a:chExt cx="3609931" cy="1400338"/>
          </a:xfrm>
        </p:grpSpPr>
        <p:sp>
          <p:nvSpPr>
            <p:cNvPr id="7" name="TextovéPole 6"/>
            <p:cNvSpPr txBox="1"/>
            <p:nvPr/>
          </p:nvSpPr>
          <p:spPr>
            <a:xfrm>
              <a:off x="331931" y="1853469"/>
              <a:ext cx="359199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X1= 38+45</a:t>
              </a:r>
              <a:endParaRPr lang="cs-CZ" sz="40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13998" y="2545921"/>
              <a:ext cx="359199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X1= 83</a:t>
              </a:r>
              <a:endParaRPr lang="cs-CZ" sz="4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02441" y="3645026"/>
            <a:ext cx="6195786" cy="2045490"/>
            <a:chOff x="313998" y="2053897"/>
            <a:chExt cx="3657215" cy="1393849"/>
          </a:xfrm>
        </p:grpSpPr>
        <p:sp>
          <p:nvSpPr>
            <p:cNvPr id="10" name="TextovéPole 9"/>
            <p:cNvSpPr txBox="1"/>
            <p:nvPr/>
          </p:nvSpPr>
          <p:spPr>
            <a:xfrm>
              <a:off x="320819" y="2053897"/>
              <a:ext cx="3650394" cy="4823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X2= 100-(38+45)</a:t>
              </a:r>
              <a:endParaRPr lang="cs-CZ" sz="40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13998" y="2545921"/>
              <a:ext cx="3591998" cy="9018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X2= 100-83</a:t>
              </a:r>
            </a:p>
            <a:p>
              <a:r>
                <a:rPr lang="cs-CZ" sz="4000" dirty="0" smtClean="0"/>
                <a:t>X2= 17</a:t>
              </a:r>
              <a:endParaRPr lang="cs-CZ" sz="4000" dirty="0"/>
            </a:p>
          </p:txBody>
        </p:sp>
      </p:grpSp>
      <p:pic>
        <p:nvPicPr>
          <p:cNvPr id="12" name="Picture 3" descr="C:\Users\Jitka\AppData\Local\Microsoft\Windows\Temporary Internet Files\Content.IE5\BSSZD0TX\MC900410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296" y="4088696"/>
            <a:ext cx="2401971" cy="209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itka\AppData\Local\Microsoft\Windows\Temporary Internet Files\Content.IE5\FD39TVCH\MC9002372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293" y="890134"/>
            <a:ext cx="2727979" cy="2754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213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37809" y="563165"/>
            <a:ext cx="7731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 Odpověď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930" y="2420888"/>
            <a:ext cx="8992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1.Ovoce stálo dohromady83,-Kč.</a:t>
            </a:r>
            <a:endParaRPr lang="cs-CZ" sz="4000" dirty="0"/>
          </a:p>
        </p:txBody>
      </p:sp>
      <p:pic>
        <p:nvPicPr>
          <p:cNvPr id="7" name="Picture 3" descr="C:\Users\Jitka\AppData\Local\Microsoft\Windows\Temporary Internet Files\Content.IE5\BSSZD0TX\MC900410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1088"/>
            <a:ext cx="2670002" cy="233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1930" y="4049962"/>
            <a:ext cx="8992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2.Janě zbylo 17,-Kč.</a:t>
            </a:r>
            <a:endParaRPr lang="cs-CZ" sz="4000" dirty="0"/>
          </a:p>
        </p:txBody>
      </p:sp>
      <p:pic>
        <p:nvPicPr>
          <p:cNvPr id="9" name="Picture 4" descr="C:\Users\Jitka\AppData\Local\Microsoft\Windows\Temporary Internet Files\Content.IE5\2K826QV6\MC900234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339"/>
            <a:ext cx="2448272" cy="198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310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Jitka\AppData\Local\Microsoft\Windows\Temporary Internet Files\Content.IE5\FD39TVCH\MC90042387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35469"/>
            <a:ext cx="5116035" cy="6205657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itka\AppData\Local\Microsoft\Windows\Temporary Internet Files\Content.IE5\BSSZD0TX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5469"/>
            <a:ext cx="6264695" cy="6205657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844" r="80740" b="1"/>
          <a:stretch/>
        </p:blipFill>
        <p:spPr bwMode="auto">
          <a:xfrm>
            <a:off x="3779912" y="980728"/>
            <a:ext cx="1607305" cy="34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5284405" y="3933056"/>
            <a:ext cx="2880320" cy="1872208"/>
          </a:xfrm>
          <a:prstGeom prst="wedgeEllipseCallout">
            <a:avLst>
              <a:gd name="adj1" fmla="val -71224"/>
              <a:gd name="adj2" fmla="val -1428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můžete  sami nakupovat!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395536" y="705862"/>
            <a:ext cx="2448272" cy="1368152"/>
          </a:xfrm>
          <a:prstGeom prst="wedgeEllipseCallout">
            <a:avLst>
              <a:gd name="adj1" fmla="val 88707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909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50359" y="2036640"/>
            <a:ext cx="4534272" cy="147002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dirty="0" smtClean="0"/>
              <a:t> 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b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Otevřená galerie Microsoft Office</a:t>
            </a:r>
          </a:p>
          <a:p>
            <a:pPr marL="45720" indent="0">
              <a:buNone/>
            </a:pPr>
            <a:r>
              <a:rPr lang="cs-CZ" b="1" u="sng" dirty="0">
                <a:hlinkClick r:id="rId2"/>
              </a:rPr>
              <a:t>www.microsoft.office.com</a:t>
            </a:r>
            <a:endParaRPr lang="cs-CZ" dirty="0"/>
          </a:p>
          <a:p>
            <a:pPr marL="45720" indent="0"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20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1714</TotalTime>
  <Words>353</Words>
  <Application>Microsoft Office PowerPoint</Application>
  <PresentationFormat>Předvádění na obrazovce (4:3)</PresentationFormat>
  <Paragraphs>82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Carnival</vt:lpstr>
      <vt:lpstr>Aspekt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162</cp:revision>
  <dcterms:created xsi:type="dcterms:W3CDTF">2012-03-26T21:10:22Z</dcterms:created>
  <dcterms:modified xsi:type="dcterms:W3CDTF">2012-07-20T21:42:33Z</dcterms:modified>
</cp:coreProperties>
</file>