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0" r:id="rId3"/>
    <p:sldId id="256" r:id="rId4"/>
    <p:sldId id="257" r:id="rId5"/>
    <p:sldId id="258" r:id="rId6"/>
    <p:sldId id="259" r:id="rId7"/>
    <p:sldId id="264" r:id="rId8"/>
    <p:sldId id="265" r:id="rId9"/>
    <p:sldId id="266" r:id="rId10"/>
    <p:sldId id="268" r:id="rId11"/>
    <p:sldId id="269" r:id="rId12"/>
    <p:sldId id="287" r:id="rId13"/>
    <p:sldId id="271" r:id="rId14"/>
    <p:sldId id="260" r:id="rId15"/>
    <p:sldId id="261" r:id="rId16"/>
    <p:sldId id="273" r:id="rId17"/>
    <p:sldId id="274" r:id="rId18"/>
    <p:sldId id="276" r:id="rId19"/>
    <p:sldId id="277" r:id="rId20"/>
    <p:sldId id="278" r:id="rId21"/>
    <p:sldId id="280" r:id="rId22"/>
    <p:sldId id="291" r:id="rId23"/>
    <p:sldId id="292" r:id="rId24"/>
    <p:sldId id="293" r:id="rId25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  <a:srgbClr val="000099"/>
    <a:srgbClr val="FFFFFF"/>
    <a:srgbClr val="FF99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B3DB75-8086-4458-82BC-FEC464C42874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DCF199-B3CA-4E53-A039-C844699066A5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2B29FC-193A-4265-A8B0-9C005F5AE4FB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9770C5-7976-4025-BBBC-6CD0EE1748C1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B3A4CB-2C7B-42F0-A720-58F7E3915241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1C6197-2661-4388-8187-CB5A54F74D77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3371F9-F064-4AAF-BD16-E2202E7C67EF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9381F9-7E79-42F6-8137-C06E52D3A134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8CA633-FE62-4151-B5A7-41B3E1C2D5DF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883C73-A338-4DEF-991F-DD68693866C2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3BE63B-2FA3-4953-ACBC-EBC1A9815833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35749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68945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78368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88580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03292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657681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292624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434530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3580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929183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527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AC9F8A16-DF03-4182-953E-46A66AE1D5ED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21.7.2012</a:t>
            </a:fld>
            <a:endParaRPr lang="cs-CZ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cs-CZ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1728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11560" y="2132856"/>
            <a:ext cx="7772400" cy="1470025"/>
          </a:xfrm>
        </p:spPr>
        <p:txBody>
          <a:bodyPr/>
          <a:lstStyle/>
          <a:p>
            <a:pPr eaLnBrk="1" hangingPunct="1"/>
            <a:r>
              <a:rPr lang="cs-CZ" dirty="0" smtClean="0"/>
              <a:t>Zajímavé kostely </a:t>
            </a:r>
            <a:br>
              <a:rPr lang="cs-CZ" dirty="0" smtClean="0"/>
            </a:br>
            <a:r>
              <a:rPr lang="cs-CZ" sz="2800" dirty="0" smtClean="0"/>
              <a:t>VY_32_INOVACE_26_Zajimave_kostely</a:t>
            </a:r>
            <a:br>
              <a:rPr lang="cs-CZ" sz="2800" dirty="0" smtClean="0"/>
            </a:br>
            <a:r>
              <a:rPr lang="cs-CZ" sz="2800" dirty="0" smtClean="0"/>
              <a:t>Vlastivěda, 4.,5. ročník</a:t>
            </a:r>
          </a:p>
        </p:txBody>
      </p:sp>
      <p:sp>
        <p:nvSpPr>
          <p:cNvPr id="2051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cs-CZ" sz="1600" smtClean="0"/>
          </a:p>
          <a:p>
            <a:pPr eaLnBrk="1" hangingPunct="1"/>
            <a:r>
              <a:rPr lang="cs-CZ" sz="1600" smtClean="0"/>
              <a:t>Autor: Hana Štrosová</a:t>
            </a:r>
          </a:p>
          <a:p>
            <a:pPr eaLnBrk="1" hangingPunct="1"/>
            <a:r>
              <a:rPr lang="cs-CZ" sz="1600" smtClean="0"/>
              <a:t>Vytvořeno v rámci v projektu „EU peníze školám“ </a:t>
            </a:r>
          </a:p>
          <a:p>
            <a:pPr eaLnBrk="1" hangingPunct="1"/>
            <a:r>
              <a:rPr lang="cs-CZ" sz="1600" b="1" smtClean="0"/>
              <a:t>OP VK oblast podpory 1.4 s názvem Zlepšení podmínek pro vzdělávání na základních školách</a:t>
            </a:r>
            <a:endParaRPr lang="cs-CZ" sz="1600" smtClean="0"/>
          </a:p>
        </p:txBody>
      </p:sp>
      <p:pic>
        <p:nvPicPr>
          <p:cNvPr id="2052" name="Obrázek 3" descr="logo_EU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476250"/>
            <a:ext cx="502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WordArt 4"/>
          <p:cNvSpPr>
            <a:spLocks noChangeArrowheads="1" noChangeShapeType="1" noTextEdit="1"/>
          </p:cNvSpPr>
          <p:nvPr/>
        </p:nvSpPr>
        <p:spPr bwMode="auto">
          <a:xfrm>
            <a:off x="1475656" y="404664"/>
            <a:ext cx="6048375" cy="4104803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13634"/>
              </a:avLst>
            </a:prstTxWarp>
          </a:bodyPr>
          <a:lstStyle/>
          <a:p>
            <a:pPr algn="ctr"/>
            <a:r>
              <a:rPr lang="cs-CZ" sz="3600" kern="10" dirty="0">
                <a:ln w="254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Zajímavé kostely</a:t>
            </a:r>
          </a:p>
        </p:txBody>
      </p:sp>
      <p:sp>
        <p:nvSpPr>
          <p:cNvPr id="3" name="WordArt 4"/>
          <p:cNvSpPr>
            <a:spLocks noChangeArrowheads="1" noChangeShapeType="1" noTextEdit="1"/>
          </p:cNvSpPr>
          <p:nvPr/>
        </p:nvSpPr>
        <p:spPr bwMode="auto">
          <a:xfrm>
            <a:off x="1619672" y="4941168"/>
            <a:ext cx="6048375" cy="1368499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13634"/>
              </a:avLst>
            </a:prstTxWarp>
          </a:bodyPr>
          <a:lstStyle/>
          <a:p>
            <a:pPr algn="ctr"/>
            <a:endParaRPr lang="cs-CZ" sz="3600" kern="10" dirty="0">
              <a:ln w="25400">
                <a:solidFill>
                  <a:srgbClr val="B2B2B2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520402"/>
                  </a:gs>
                  <a:gs pos="100000">
                    <a:srgbClr val="FFCC00"/>
                  </a:gs>
                </a:gsLst>
                <a:lin ang="5400000" scaled="1"/>
              </a:gradFill>
              <a:effectLst>
                <a:outerShdw dist="35921" dir="2700000" sy="50000" rotWithShape="0">
                  <a:srgbClr val="875B0D">
                    <a:alpha val="70000"/>
                  </a:srgbClr>
                </a:outerShdw>
              </a:effectLst>
              <a:latin typeface="Arial Black"/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ctrTitle"/>
          </p:nvPr>
        </p:nvSpPr>
        <p:spPr>
          <a:xfrm>
            <a:off x="683568" y="4797152"/>
            <a:ext cx="7772400" cy="1470025"/>
          </a:xfrm>
        </p:spPr>
        <p:txBody>
          <a:bodyPr/>
          <a:lstStyle/>
          <a:p>
            <a:pPr eaLnBrk="1" hangingPunct="1"/>
            <a:r>
              <a:rPr lang="cs-CZ" sz="3000" dirty="0" smtClean="0">
                <a:solidFill>
                  <a:schemeClr val="bg1"/>
                </a:solidFill>
              </a:rPr>
              <a:t>Na globusu ukazuj země, ve kterých jsou vystavěny tyto kostely</a:t>
            </a:r>
            <a:endParaRPr lang="cs-CZ" dirty="0" smtClean="0"/>
          </a:p>
        </p:txBody>
      </p:sp>
    </p:spTree>
  </p:cSld>
  <p:clrMapOvr>
    <a:masterClrMapping/>
  </p:clrMapOvr>
  <p:transition>
    <p:sndAc>
      <p:stSnd loop="1">
        <p:snd r:embed="rId2" name="Ave Maria maravilhosa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0"/>
            <a:ext cx="8229600" cy="119697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endParaRPr lang="pt-BR" sz="160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s-ES" sz="1600" smtClean="0"/>
              <a:t>Tuto kapli navrhl architekt Le Corbusier</a:t>
            </a:r>
            <a:r>
              <a:rPr lang="cs-CZ" sz="1600" smtClean="0"/>
              <a:t> a</a:t>
            </a:r>
            <a:r>
              <a:rPr lang="es-ES" sz="1600" smtClean="0"/>
              <a:t> je považována za jednu z nejdůležitějších staveb ve dvacátém století. Okna v zakřiveých stěnách prop</a:t>
            </a:r>
            <a:r>
              <a:rPr lang="cs-CZ" sz="1600" smtClean="0"/>
              <a:t>uští</a:t>
            </a:r>
            <a:r>
              <a:rPr lang="es-ES" sz="1600" smtClean="0"/>
              <a:t> v šeru nepřímé</a:t>
            </a:r>
            <a:r>
              <a:rPr lang="cs-CZ" sz="1600" smtClean="0"/>
              <a:t> a jemné světlo</a:t>
            </a:r>
            <a:r>
              <a:rPr lang="es-ES" sz="1600" smtClean="0"/>
              <a:t>. Předchozí </a:t>
            </a:r>
            <a:r>
              <a:rPr lang="cs-CZ" sz="1600" smtClean="0"/>
              <a:t>k</a:t>
            </a:r>
            <a:r>
              <a:rPr lang="es-ES" sz="1600" smtClean="0"/>
              <a:t>ostel byl zničen ve druhé světové válce, ale část zříceniny byly </a:t>
            </a:r>
            <a:r>
              <a:rPr lang="cs-CZ" sz="1600" smtClean="0"/>
              <a:t>architektem </a:t>
            </a:r>
            <a:r>
              <a:rPr lang="es-ES" sz="1600" smtClean="0"/>
              <a:t>použity</a:t>
            </a:r>
            <a:r>
              <a:rPr lang="cs-CZ" sz="1600" smtClean="0"/>
              <a:t>.</a:t>
            </a:r>
            <a:endParaRPr lang="pt-BR" sz="160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508625" y="476250"/>
            <a:ext cx="3635375" cy="638175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pt-BR" dirty="0" smtClean="0">
                <a:solidFill>
                  <a:schemeClr val="bg1"/>
                </a:solidFill>
              </a:rPr>
              <a:t>    </a:t>
            </a:r>
            <a:r>
              <a:rPr lang="es-ES" sz="2800" dirty="0" smtClean="0">
                <a:solidFill>
                  <a:schemeClr val="bg1"/>
                </a:solidFill>
              </a:rPr>
              <a:t>Katedrála Panny Marie </a:t>
            </a:r>
            <a:r>
              <a:rPr lang="cs-CZ" sz="2800" dirty="0" smtClean="0">
                <a:solidFill>
                  <a:schemeClr val="bg1"/>
                </a:solidFill>
              </a:rPr>
              <a:t>Vítězné v</a:t>
            </a:r>
            <a:r>
              <a:rPr lang="es-ES" sz="2800" dirty="0" smtClean="0">
                <a:solidFill>
                  <a:schemeClr val="bg1"/>
                </a:solidFill>
              </a:rPr>
              <a:t> Maringá, stát Paraná, Brazílie. </a:t>
            </a:r>
            <a:r>
              <a:rPr lang="cs-CZ" sz="2800" dirty="0" smtClean="0">
                <a:solidFill>
                  <a:schemeClr val="bg1"/>
                </a:solidFill>
              </a:rPr>
              <a:t>M</a:t>
            </a:r>
            <a:r>
              <a:rPr lang="es-ES" sz="2800" dirty="0" smtClean="0">
                <a:solidFill>
                  <a:schemeClr val="bg1"/>
                </a:solidFill>
              </a:rPr>
              <a:t>oderní architektura, </a:t>
            </a:r>
            <a:r>
              <a:rPr lang="cs-CZ" sz="2800" dirty="0" smtClean="0">
                <a:solidFill>
                  <a:schemeClr val="bg1"/>
                </a:solidFill>
              </a:rPr>
              <a:t>kterou </a:t>
            </a:r>
            <a:r>
              <a:rPr lang="es-ES" sz="2800" dirty="0" smtClean="0">
                <a:solidFill>
                  <a:schemeClr val="bg1"/>
                </a:solidFill>
              </a:rPr>
              <a:t>navr</a:t>
            </a:r>
            <a:r>
              <a:rPr lang="cs-CZ" sz="2800" dirty="0" err="1" smtClean="0">
                <a:solidFill>
                  <a:schemeClr val="bg1"/>
                </a:solidFill>
              </a:rPr>
              <a:t>hli</a:t>
            </a:r>
            <a:r>
              <a:rPr lang="es-ES" sz="2800" dirty="0" smtClean="0">
                <a:solidFill>
                  <a:schemeClr val="bg1"/>
                </a:solidFill>
              </a:rPr>
              <a:t> Lui</a:t>
            </a:r>
            <a:r>
              <a:rPr lang="cs-CZ" sz="2800" dirty="0" smtClean="0">
                <a:solidFill>
                  <a:schemeClr val="bg1"/>
                </a:solidFill>
              </a:rPr>
              <a:t>s</a:t>
            </a:r>
            <a:r>
              <a:rPr lang="es-ES" sz="2800" dirty="0" smtClean="0">
                <a:solidFill>
                  <a:schemeClr val="bg1"/>
                </a:solidFill>
              </a:rPr>
              <a:t> Coelho D.</a:t>
            </a:r>
            <a:r>
              <a:rPr lang="cs-CZ" sz="2800" dirty="0" smtClean="0">
                <a:solidFill>
                  <a:schemeClr val="bg1"/>
                </a:solidFill>
              </a:rPr>
              <a:t>J</a:t>
            </a:r>
            <a:r>
              <a:rPr lang="es-ES" sz="2800" dirty="0" smtClean="0">
                <a:solidFill>
                  <a:schemeClr val="bg1"/>
                </a:solidFill>
              </a:rPr>
              <a:t>aime a architekt José Augusto Bellucci</a:t>
            </a:r>
            <a:r>
              <a:rPr lang="cs-CZ" sz="2800" dirty="0" smtClean="0">
                <a:solidFill>
                  <a:schemeClr val="bg1"/>
                </a:solidFill>
              </a:rPr>
              <a:t> byla </a:t>
            </a:r>
            <a:r>
              <a:rPr lang="es-ES" sz="2800" dirty="0" smtClean="0">
                <a:solidFill>
                  <a:schemeClr val="bg1"/>
                </a:solidFill>
              </a:rPr>
              <a:t> která byla inspirována družic</a:t>
            </a:r>
            <a:r>
              <a:rPr lang="cs-CZ" sz="2800" dirty="0" smtClean="0">
                <a:solidFill>
                  <a:schemeClr val="bg1"/>
                </a:solidFill>
              </a:rPr>
              <a:t>í</a:t>
            </a:r>
            <a:r>
              <a:rPr lang="es-ES" sz="2800" dirty="0" smtClean="0">
                <a:solidFill>
                  <a:schemeClr val="bg1"/>
                </a:solidFill>
              </a:rPr>
              <a:t> Sputnik. Kužel má výšku 114 m </a:t>
            </a:r>
            <a:r>
              <a:rPr lang="cs-CZ" sz="2800" dirty="0" smtClean="0">
                <a:solidFill>
                  <a:schemeClr val="bg1"/>
                </a:solidFill>
              </a:rPr>
              <a:t>a</a:t>
            </a:r>
            <a:r>
              <a:rPr lang="es-ES" sz="2800" dirty="0" smtClean="0">
                <a:solidFill>
                  <a:schemeClr val="bg1"/>
                </a:solidFill>
              </a:rPr>
              <a:t> drží 10 m</a:t>
            </a:r>
            <a:r>
              <a:rPr lang="cs-CZ" sz="2800" dirty="0" smtClean="0">
                <a:solidFill>
                  <a:schemeClr val="bg1"/>
                </a:solidFill>
              </a:rPr>
              <a:t> vysoký kříž</a:t>
            </a:r>
            <a:r>
              <a:rPr lang="es-ES" sz="2800" dirty="0" smtClean="0">
                <a:solidFill>
                  <a:schemeClr val="bg1"/>
                </a:solidFill>
              </a:rPr>
              <a:t>. Má kapacitu 3500 osob. </a:t>
            </a:r>
            <a:endParaRPr lang="pt-BR" sz="2800" dirty="0" smtClean="0">
              <a:solidFill>
                <a:schemeClr val="bg1"/>
              </a:solidFill>
            </a:endParaRPr>
          </a:p>
        </p:txBody>
      </p:sp>
      <p:pic>
        <p:nvPicPr>
          <p:cNvPr id="5123" name="Picture 5" descr="25-Unusual-Churches-PII-cathedral-of-maringa1 cópia  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524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476250"/>
            <a:ext cx="3384550" cy="2881313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pt-BR" sz="3600" smtClean="0">
                <a:solidFill>
                  <a:schemeClr val="bg1"/>
                </a:solidFill>
              </a:rPr>
              <a:t>   </a:t>
            </a:r>
            <a:r>
              <a:rPr lang="cs-CZ" sz="2000" smtClean="0">
                <a:solidFill>
                  <a:schemeClr val="bg1"/>
                </a:solidFill>
              </a:rPr>
              <a:t>Luteránský kostel v</a:t>
            </a:r>
            <a:r>
              <a:rPr lang="pt-BR" sz="2000" smtClean="0">
                <a:solidFill>
                  <a:schemeClr val="bg1"/>
                </a:solidFill>
              </a:rPr>
              <a:t> Reykjavik</a:t>
            </a:r>
            <a:r>
              <a:rPr lang="cs-CZ" sz="2000" smtClean="0">
                <a:solidFill>
                  <a:schemeClr val="bg1"/>
                </a:solidFill>
              </a:rPr>
              <a:t>u</a:t>
            </a:r>
            <a:r>
              <a:rPr lang="pt-BR" sz="2000" smtClean="0">
                <a:solidFill>
                  <a:schemeClr val="bg1"/>
                </a:solidFill>
              </a:rPr>
              <a:t>, Isl</a:t>
            </a:r>
            <a:r>
              <a:rPr lang="cs-CZ" sz="2000" smtClean="0">
                <a:solidFill>
                  <a:schemeClr val="bg1"/>
                </a:solidFill>
              </a:rPr>
              <a:t>a</a:t>
            </a:r>
            <a:r>
              <a:rPr lang="pt-BR" sz="2000" smtClean="0">
                <a:solidFill>
                  <a:schemeClr val="bg1"/>
                </a:solidFill>
              </a:rPr>
              <a:t>nd. </a:t>
            </a:r>
            <a:r>
              <a:rPr lang="cs-CZ" sz="2000" smtClean="0">
                <a:solidFill>
                  <a:schemeClr val="bg1"/>
                </a:solidFill>
              </a:rPr>
              <a:t>Stavba trvala 38 let.</a:t>
            </a:r>
            <a:r>
              <a:rPr lang="pt-BR" sz="2000" smtClean="0">
                <a:solidFill>
                  <a:schemeClr val="bg1"/>
                </a:solidFill>
              </a:rPr>
              <a:t> </a:t>
            </a:r>
            <a:r>
              <a:rPr lang="cs-CZ" sz="2000" smtClean="0">
                <a:solidFill>
                  <a:schemeClr val="bg1"/>
                </a:solidFill>
              </a:rPr>
              <a:t>Má jméno po islandském básníku a knězi</a:t>
            </a:r>
            <a:r>
              <a:rPr lang="pt-BR" sz="2000" smtClean="0">
                <a:solidFill>
                  <a:schemeClr val="bg1"/>
                </a:solidFill>
              </a:rPr>
              <a:t> Allgrímur</a:t>
            </a:r>
            <a:r>
              <a:rPr lang="cs-CZ" sz="2000" smtClean="0">
                <a:solidFill>
                  <a:schemeClr val="bg1"/>
                </a:solidFill>
              </a:rPr>
              <a:t>u</a:t>
            </a:r>
            <a:r>
              <a:rPr lang="pt-BR" sz="2000" smtClean="0">
                <a:solidFill>
                  <a:schemeClr val="bg1"/>
                </a:solidFill>
              </a:rPr>
              <a:t> Pétursson</a:t>
            </a:r>
            <a:r>
              <a:rPr lang="cs-CZ" sz="2000" smtClean="0">
                <a:solidFill>
                  <a:schemeClr val="bg1"/>
                </a:solidFill>
              </a:rPr>
              <a:t>ovi</a:t>
            </a:r>
            <a:r>
              <a:rPr lang="pt-BR" sz="2000" smtClean="0">
                <a:solidFill>
                  <a:schemeClr val="bg1"/>
                </a:solidFill>
              </a:rPr>
              <a:t>. </a:t>
            </a:r>
            <a:r>
              <a:rPr lang="cs-CZ" sz="2000" smtClean="0">
                <a:solidFill>
                  <a:schemeClr val="bg1"/>
                </a:solidFill>
              </a:rPr>
              <a:t>Je vysoký</a:t>
            </a:r>
            <a:r>
              <a:rPr lang="pt-BR" sz="2000" smtClean="0">
                <a:solidFill>
                  <a:schemeClr val="bg1"/>
                </a:solidFill>
              </a:rPr>
              <a:t> 74,5</a:t>
            </a:r>
            <a:r>
              <a:rPr lang="cs-CZ" sz="2000" smtClean="0">
                <a:solidFill>
                  <a:schemeClr val="bg1"/>
                </a:solidFill>
              </a:rPr>
              <a:t> </a:t>
            </a:r>
            <a:r>
              <a:rPr lang="pt-BR" sz="2000" smtClean="0">
                <a:solidFill>
                  <a:schemeClr val="bg1"/>
                </a:solidFill>
              </a:rPr>
              <a:t>m </a:t>
            </a:r>
            <a:r>
              <a:rPr lang="cs-CZ" sz="2000" smtClean="0">
                <a:solidFill>
                  <a:schemeClr val="bg1"/>
                </a:solidFill>
              </a:rPr>
              <a:t>a je to čtvrtá nejvyšší budova na Islandu</a:t>
            </a:r>
            <a:r>
              <a:rPr lang="pt-BR" sz="2000" smtClean="0">
                <a:solidFill>
                  <a:schemeClr val="bg1"/>
                </a:solidFill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0"/>
            <a:ext cx="8229600" cy="13684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pt-BR" sz="3600" smtClean="0">
                <a:solidFill>
                  <a:schemeClr val="bg1"/>
                </a:solidFill>
              </a:rPr>
              <a:t>    </a:t>
            </a:r>
            <a:r>
              <a:rPr lang="cs-CZ" sz="3600" smtClean="0">
                <a:solidFill>
                  <a:schemeClr val="bg1"/>
                </a:solidFill>
              </a:rPr>
              <a:t>K</a:t>
            </a:r>
            <a:r>
              <a:rPr lang="es-ES" sz="2400" smtClean="0">
                <a:solidFill>
                  <a:schemeClr val="bg1"/>
                </a:solidFill>
              </a:rPr>
              <a:t>atedrála v Miláně, Itálie. Stavba začala v roce 1386 a trval</a:t>
            </a:r>
            <a:r>
              <a:rPr lang="cs-CZ" sz="2400" smtClean="0">
                <a:solidFill>
                  <a:schemeClr val="bg1"/>
                </a:solidFill>
              </a:rPr>
              <a:t>a</a:t>
            </a:r>
            <a:r>
              <a:rPr lang="es-ES" sz="2400" smtClean="0">
                <a:solidFill>
                  <a:schemeClr val="bg1"/>
                </a:solidFill>
              </a:rPr>
              <a:t> 200 let </a:t>
            </a:r>
            <a:r>
              <a:rPr lang="cs-CZ" sz="2400" smtClean="0">
                <a:solidFill>
                  <a:schemeClr val="bg1"/>
                </a:solidFill>
              </a:rPr>
              <a:t>.Je to </a:t>
            </a:r>
            <a:r>
              <a:rPr lang="es-ES" sz="2400" smtClean="0">
                <a:solidFill>
                  <a:schemeClr val="bg1"/>
                </a:solidFill>
              </a:rPr>
              <a:t>obrovsk</a:t>
            </a:r>
            <a:r>
              <a:rPr lang="cs-CZ" sz="2400" smtClean="0">
                <a:solidFill>
                  <a:schemeClr val="bg1"/>
                </a:solidFill>
              </a:rPr>
              <a:t>á</a:t>
            </a:r>
            <a:r>
              <a:rPr lang="es-ES" sz="2400" smtClean="0">
                <a:solidFill>
                  <a:schemeClr val="bg1"/>
                </a:solidFill>
              </a:rPr>
              <a:t> gotická stavba z bílého mramoru, </a:t>
            </a:r>
            <a:r>
              <a:rPr lang="cs-CZ" sz="2400" smtClean="0">
                <a:solidFill>
                  <a:schemeClr val="bg1"/>
                </a:solidFill>
              </a:rPr>
              <a:t>dlouhá</a:t>
            </a:r>
            <a:r>
              <a:rPr lang="es-ES" sz="2400" smtClean="0">
                <a:solidFill>
                  <a:schemeClr val="bg1"/>
                </a:solidFill>
              </a:rPr>
              <a:t> 1,577 m a pojme až 40.000 lidí.</a:t>
            </a:r>
            <a:r>
              <a:rPr lang="es-ES" sz="2400" smtClean="0"/>
              <a:t> </a:t>
            </a:r>
            <a:endParaRPr lang="pt-BR" sz="240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08175" y="0"/>
            <a:ext cx="5616575" cy="227647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pt-BR" sz="2800" b="1" smtClean="0">
                <a:solidFill>
                  <a:schemeClr val="bg1"/>
                </a:solidFill>
              </a:rPr>
              <a:t>   </a:t>
            </a:r>
            <a:r>
              <a:rPr lang="es-ES" sz="1600" b="1" smtClean="0">
                <a:solidFill>
                  <a:schemeClr val="bg1"/>
                </a:solidFill>
              </a:rPr>
              <a:t>Katedrála Brasilia, hlavní město Brazílie. Moderní budova, </a:t>
            </a:r>
            <a:r>
              <a:rPr lang="cs-CZ" sz="1600" b="1" smtClean="0">
                <a:solidFill>
                  <a:schemeClr val="bg1"/>
                </a:solidFill>
              </a:rPr>
              <a:t>postavená </a:t>
            </a:r>
            <a:r>
              <a:rPr lang="es-ES" sz="1600" b="1" smtClean="0">
                <a:solidFill>
                  <a:schemeClr val="bg1"/>
                </a:solidFill>
              </a:rPr>
              <a:t>architekt</a:t>
            </a:r>
            <a:r>
              <a:rPr lang="cs-CZ" sz="1600" b="1" smtClean="0">
                <a:solidFill>
                  <a:schemeClr val="bg1"/>
                </a:solidFill>
              </a:rPr>
              <a:t>em</a:t>
            </a:r>
            <a:r>
              <a:rPr lang="es-ES" sz="1600" b="1" smtClean="0">
                <a:solidFill>
                  <a:schemeClr val="bg1"/>
                </a:solidFill>
              </a:rPr>
              <a:t> Oscar</a:t>
            </a:r>
            <a:r>
              <a:rPr lang="cs-CZ" sz="1600" b="1" smtClean="0">
                <a:solidFill>
                  <a:schemeClr val="bg1"/>
                </a:solidFill>
              </a:rPr>
              <a:t>em</a:t>
            </a:r>
            <a:r>
              <a:rPr lang="es-ES" sz="1600" b="1" smtClean="0">
                <a:solidFill>
                  <a:schemeClr val="bg1"/>
                </a:solidFill>
              </a:rPr>
              <a:t> Niemeyer</a:t>
            </a:r>
            <a:r>
              <a:rPr lang="cs-CZ" sz="1600" b="1" smtClean="0">
                <a:solidFill>
                  <a:schemeClr val="bg1"/>
                </a:solidFill>
              </a:rPr>
              <a:t>em, jedním </a:t>
            </a:r>
            <a:r>
              <a:rPr lang="es-ES" sz="1600" b="1" smtClean="0">
                <a:solidFill>
                  <a:schemeClr val="bg1"/>
                </a:solidFill>
              </a:rPr>
              <a:t> z nejdůležitějších architektů současnosti. </a:t>
            </a:r>
            <a:r>
              <a:rPr lang="cs-CZ" sz="1600" b="1" smtClean="0">
                <a:solidFill>
                  <a:schemeClr val="bg1"/>
                </a:solidFill>
              </a:rPr>
              <a:t>K</a:t>
            </a:r>
            <a:r>
              <a:rPr lang="es-ES" sz="1600" b="1" smtClean="0">
                <a:solidFill>
                  <a:schemeClr val="bg1"/>
                </a:solidFill>
              </a:rPr>
              <a:t>ruhov</a:t>
            </a:r>
            <a:r>
              <a:rPr lang="cs-CZ" sz="1600" b="1" smtClean="0">
                <a:solidFill>
                  <a:schemeClr val="bg1"/>
                </a:solidFill>
              </a:rPr>
              <a:t>á stavba </a:t>
            </a:r>
            <a:r>
              <a:rPr lang="es-ES" sz="1600" b="1" smtClean="0">
                <a:solidFill>
                  <a:schemeClr val="bg1"/>
                </a:solidFill>
              </a:rPr>
              <a:t>o průměru 70 m, </a:t>
            </a:r>
            <a:r>
              <a:rPr lang="cs-CZ" sz="1600" b="1" smtClean="0">
                <a:solidFill>
                  <a:schemeClr val="bg1"/>
                </a:solidFill>
              </a:rPr>
              <a:t>kterou obklopuje</a:t>
            </a:r>
            <a:r>
              <a:rPr lang="es-ES" sz="1600" b="1" smtClean="0">
                <a:solidFill>
                  <a:schemeClr val="bg1"/>
                </a:solidFill>
              </a:rPr>
              <a:t> 16 betonové sloupy, kter</a:t>
            </a:r>
            <a:r>
              <a:rPr lang="cs-CZ" sz="1600" b="1" smtClean="0">
                <a:solidFill>
                  <a:schemeClr val="bg1"/>
                </a:solidFill>
              </a:rPr>
              <a:t>é</a:t>
            </a:r>
            <a:r>
              <a:rPr lang="es-ES" sz="1600" b="1" smtClean="0">
                <a:solidFill>
                  <a:schemeClr val="bg1"/>
                </a:solidFill>
              </a:rPr>
              <a:t> váží 90 tun. </a:t>
            </a:r>
            <a:r>
              <a:rPr lang="cs-CZ" sz="1600" b="1" smtClean="0">
                <a:solidFill>
                  <a:schemeClr val="bg1"/>
                </a:solidFill>
              </a:rPr>
              <a:t>Byla otevřena</a:t>
            </a:r>
            <a:r>
              <a:rPr lang="es-ES" sz="1600" b="1" smtClean="0">
                <a:solidFill>
                  <a:schemeClr val="bg1"/>
                </a:solidFill>
              </a:rPr>
              <a:t> v roce 1970, již s vitráží na vnější straně. Ve vnitřním prostoru 3 sochy andělů </a:t>
            </a:r>
            <a:r>
              <a:rPr lang="cs-CZ" sz="1600" b="1" smtClean="0">
                <a:solidFill>
                  <a:schemeClr val="bg1"/>
                </a:solidFill>
              </a:rPr>
              <a:t>které drží </a:t>
            </a:r>
            <a:r>
              <a:rPr lang="es-ES" sz="1600" b="1" smtClean="0">
                <a:solidFill>
                  <a:schemeClr val="bg1"/>
                </a:solidFill>
              </a:rPr>
              <a:t> ocelov</a:t>
            </a:r>
            <a:r>
              <a:rPr lang="cs-CZ" sz="1600" b="1" smtClean="0">
                <a:solidFill>
                  <a:schemeClr val="bg1"/>
                </a:solidFill>
              </a:rPr>
              <a:t>é</a:t>
            </a:r>
            <a:r>
              <a:rPr lang="es-ES" sz="1600" b="1" smtClean="0">
                <a:solidFill>
                  <a:schemeClr val="bg1"/>
                </a:solidFill>
              </a:rPr>
              <a:t> kabel</a:t>
            </a:r>
            <a:r>
              <a:rPr lang="cs-CZ" sz="1600" b="1" smtClean="0">
                <a:solidFill>
                  <a:schemeClr val="bg1"/>
                </a:solidFill>
              </a:rPr>
              <a:t>y</a:t>
            </a:r>
            <a:r>
              <a:rPr lang="es-ES" sz="1600" b="1" smtClean="0">
                <a:solidFill>
                  <a:schemeClr val="bg1"/>
                </a:solidFill>
              </a:rPr>
              <a:t>. Oltář byl darován</a:t>
            </a:r>
            <a:r>
              <a:rPr lang="es-ES" sz="1600" b="1" smtClean="0"/>
              <a:t> </a:t>
            </a:r>
            <a:r>
              <a:rPr lang="cs-CZ" sz="1600" b="1" smtClean="0">
                <a:solidFill>
                  <a:schemeClr val="bg1"/>
                </a:solidFill>
              </a:rPr>
              <a:t>papežem </a:t>
            </a:r>
            <a:r>
              <a:rPr lang="es-ES" sz="1600" b="1" smtClean="0">
                <a:solidFill>
                  <a:schemeClr val="bg1"/>
                </a:solidFill>
              </a:rPr>
              <a:t> P</a:t>
            </a:r>
            <a:r>
              <a:rPr lang="cs-CZ" sz="1600" b="1" smtClean="0">
                <a:solidFill>
                  <a:schemeClr val="bg1"/>
                </a:solidFill>
              </a:rPr>
              <a:t>avlem</a:t>
            </a:r>
            <a:r>
              <a:rPr lang="es-ES" sz="1600" b="1" smtClean="0">
                <a:solidFill>
                  <a:schemeClr val="bg1"/>
                </a:solidFill>
              </a:rPr>
              <a:t> VI.</a:t>
            </a:r>
            <a:r>
              <a:rPr lang="es-ES" sz="1600" b="1" smtClean="0"/>
              <a:t> </a:t>
            </a:r>
            <a:endParaRPr lang="pt-BR" sz="1600" b="1" smtClean="0"/>
          </a:p>
        </p:txBody>
      </p:sp>
      <p:pic>
        <p:nvPicPr>
          <p:cNvPr id="13316" name="Picture 4" descr="sem títuloc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4586288"/>
            <a:ext cx="3168650" cy="2271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5661025"/>
            <a:ext cx="8229600" cy="13970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pt-BR" sz="3600" b="1" smtClean="0">
                <a:solidFill>
                  <a:schemeClr val="bg1"/>
                </a:solidFill>
              </a:rPr>
              <a:t>   </a:t>
            </a:r>
            <a:r>
              <a:rPr lang="es-ES" sz="2000" b="1" smtClean="0">
                <a:solidFill>
                  <a:schemeClr val="bg1"/>
                </a:solidFill>
              </a:rPr>
              <a:t>Sv. </a:t>
            </a:r>
            <a:r>
              <a:rPr lang="cs-CZ" sz="2000" b="1" smtClean="0">
                <a:solidFill>
                  <a:schemeClr val="bg1"/>
                </a:solidFill>
              </a:rPr>
              <a:t>V</a:t>
            </a:r>
            <a:r>
              <a:rPr lang="es-ES" sz="2000" b="1" smtClean="0">
                <a:solidFill>
                  <a:schemeClr val="bg1"/>
                </a:solidFill>
              </a:rPr>
              <a:t>asil je katedrála, která se nachází na Rudém náměstí v Moskvě. </a:t>
            </a:r>
            <a:r>
              <a:rPr lang="cs-CZ" sz="2000" b="1" smtClean="0">
                <a:solidFill>
                  <a:schemeClr val="bg1"/>
                </a:solidFill>
              </a:rPr>
              <a:t>Měla být dokončena v šesnáctém století, ale její</a:t>
            </a:r>
            <a:r>
              <a:rPr lang="es-ES" sz="2000" b="1" smtClean="0">
                <a:solidFill>
                  <a:schemeClr val="bg1"/>
                </a:solidFill>
              </a:rPr>
              <a:t> architekt </a:t>
            </a:r>
            <a:r>
              <a:rPr lang="cs-CZ" sz="2000" b="1" smtClean="0">
                <a:solidFill>
                  <a:schemeClr val="bg1"/>
                </a:solidFill>
              </a:rPr>
              <a:t>byl, podle pověsti, oslepen carem Ivanem Hrozným.</a:t>
            </a:r>
            <a:r>
              <a:rPr lang="es-ES" sz="2000" smtClean="0"/>
              <a:t> </a:t>
            </a:r>
            <a:endParaRPr lang="pt-BR" sz="200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3800" y="692150"/>
            <a:ext cx="3816350" cy="561657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s-ES" smtClean="0">
                <a:solidFill>
                  <a:schemeClr val="bg1"/>
                </a:solidFill>
              </a:rPr>
              <a:t>Ukrajinsk</a:t>
            </a:r>
            <a:r>
              <a:rPr lang="cs-CZ" smtClean="0">
                <a:solidFill>
                  <a:schemeClr val="bg1"/>
                </a:solidFill>
              </a:rPr>
              <a:t>á</a:t>
            </a:r>
            <a:r>
              <a:rPr lang="es-ES" smtClean="0">
                <a:solidFill>
                  <a:schemeClr val="bg1"/>
                </a:solidFill>
              </a:rPr>
              <a:t> katolick</a:t>
            </a:r>
            <a:r>
              <a:rPr lang="cs-CZ" smtClean="0">
                <a:solidFill>
                  <a:schemeClr val="bg1"/>
                </a:solidFill>
              </a:rPr>
              <a:t>á</a:t>
            </a:r>
            <a:r>
              <a:rPr lang="es-ES" smtClean="0">
                <a:solidFill>
                  <a:schemeClr val="bg1"/>
                </a:solidFill>
              </a:rPr>
              <a:t> katedrál</a:t>
            </a:r>
            <a:r>
              <a:rPr lang="cs-CZ" smtClean="0">
                <a:solidFill>
                  <a:schemeClr val="bg1"/>
                </a:solidFill>
              </a:rPr>
              <a:t>a</a:t>
            </a:r>
            <a:r>
              <a:rPr lang="es-ES" smtClean="0">
                <a:solidFill>
                  <a:schemeClr val="bg1"/>
                </a:solidFill>
              </a:rPr>
              <a:t> svatého Josefa v Chicagu. Jeho zlaté kupole symbolizují dvanáct apoštolů a Ježíše Krista. </a:t>
            </a:r>
            <a:r>
              <a:rPr lang="cs-CZ" smtClean="0">
                <a:solidFill>
                  <a:schemeClr val="bg1"/>
                </a:solidFill>
              </a:rPr>
              <a:t>Byla</a:t>
            </a:r>
            <a:r>
              <a:rPr lang="es-ES" smtClean="0">
                <a:solidFill>
                  <a:schemeClr val="bg1"/>
                </a:solidFill>
              </a:rPr>
              <a:t> dokončen</a:t>
            </a:r>
            <a:r>
              <a:rPr lang="cs-CZ" smtClean="0">
                <a:solidFill>
                  <a:schemeClr val="bg1"/>
                </a:solidFill>
              </a:rPr>
              <a:t>a</a:t>
            </a:r>
            <a:r>
              <a:rPr lang="es-ES" smtClean="0">
                <a:solidFill>
                  <a:schemeClr val="bg1"/>
                </a:solidFill>
              </a:rPr>
              <a:t> v roce 1956.</a:t>
            </a:r>
            <a:r>
              <a:rPr lang="cs-CZ" smtClean="0">
                <a:solidFill>
                  <a:schemeClr val="bg1"/>
                </a:solidFill>
              </a:rPr>
              <a:t>Interiér je </a:t>
            </a:r>
            <a:r>
              <a:rPr lang="es-ES" smtClean="0">
                <a:solidFill>
                  <a:schemeClr val="bg1"/>
                </a:solidFill>
              </a:rPr>
              <a:t>vyzdoben v byzantském stylu </a:t>
            </a:r>
            <a:r>
              <a:rPr lang="pt-BR" sz="3600" smtClean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12291" name="Picture 6" descr="16-unusual-churchbcs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003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252413" y="1989138"/>
            <a:ext cx="3779838" cy="4437062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000" b="1" smtClean="0">
                <a:solidFill>
                  <a:schemeClr val="bg1"/>
                </a:solidFill>
              </a:rPr>
              <a:t>    </a:t>
            </a:r>
            <a:r>
              <a:rPr lang="es-ES" sz="2000" b="1" smtClean="0">
                <a:solidFill>
                  <a:schemeClr val="bg1"/>
                </a:solidFill>
              </a:rPr>
              <a:t>V</a:t>
            </a:r>
            <a:r>
              <a:rPr lang="cs-CZ" sz="2000" b="1" smtClean="0"/>
              <a:t> </a:t>
            </a:r>
            <a:r>
              <a:rPr lang="es-ES" sz="2000" b="1" smtClean="0"/>
              <a:t> </a:t>
            </a:r>
            <a:r>
              <a:rPr lang="es-ES" sz="2000" b="1" smtClean="0">
                <a:solidFill>
                  <a:schemeClr val="bg1"/>
                </a:solidFill>
              </a:rPr>
              <a:t>obcích Torpo </a:t>
            </a:r>
            <a:r>
              <a:rPr lang="cs-CZ" sz="2000" b="1" smtClean="0">
                <a:solidFill>
                  <a:schemeClr val="bg1"/>
                </a:solidFill>
              </a:rPr>
              <a:t>a </a:t>
            </a:r>
            <a:r>
              <a:rPr lang="es-ES" sz="2000" b="1" smtClean="0">
                <a:solidFill>
                  <a:schemeClr val="bg1"/>
                </a:solidFill>
              </a:rPr>
              <a:t>Borgund  v Norsku, jsou dv</a:t>
            </a:r>
            <a:r>
              <a:rPr lang="cs-CZ" sz="2000" b="1" smtClean="0">
                <a:solidFill>
                  <a:schemeClr val="bg1"/>
                </a:solidFill>
              </a:rPr>
              <a:t>a kostely</a:t>
            </a:r>
            <a:r>
              <a:rPr lang="es-ES" sz="2000" b="1" smtClean="0">
                <a:solidFill>
                  <a:schemeClr val="bg1"/>
                </a:solidFill>
              </a:rPr>
              <a:t> </a:t>
            </a:r>
            <a:r>
              <a:rPr lang="cs-CZ" sz="2000" b="1" smtClean="0">
                <a:solidFill>
                  <a:schemeClr val="bg1"/>
                </a:solidFill>
              </a:rPr>
              <a:t>tohoto tipu</a:t>
            </a:r>
            <a:r>
              <a:rPr lang="es-ES" sz="2000" b="1" smtClean="0">
                <a:solidFill>
                  <a:schemeClr val="bg1"/>
                </a:solidFill>
              </a:rPr>
              <a:t>, </a:t>
            </a:r>
            <a:r>
              <a:rPr lang="cs-CZ" sz="2000" b="1" smtClean="0">
                <a:solidFill>
                  <a:schemeClr val="bg1"/>
                </a:solidFill>
              </a:rPr>
              <a:t>jsou </a:t>
            </a:r>
            <a:r>
              <a:rPr lang="es-ES" sz="2000" b="1" smtClean="0">
                <a:solidFill>
                  <a:schemeClr val="bg1"/>
                </a:solidFill>
              </a:rPr>
              <a:t>dřevěné-Stawekirks (</a:t>
            </a:r>
            <a:r>
              <a:rPr lang="cs-CZ" sz="2000" b="1" smtClean="0">
                <a:solidFill>
                  <a:schemeClr val="bg1"/>
                </a:solidFill>
              </a:rPr>
              <a:t>prý je postavily</a:t>
            </a:r>
            <a:r>
              <a:rPr lang="es-ES" sz="2000" b="1" smtClean="0">
                <a:solidFill>
                  <a:schemeClr val="bg1"/>
                </a:solidFill>
              </a:rPr>
              <a:t> Vikingové) </a:t>
            </a:r>
            <a:r>
              <a:rPr lang="cs-CZ" sz="2000" b="1" smtClean="0">
                <a:solidFill>
                  <a:schemeClr val="bg1"/>
                </a:solidFill>
              </a:rPr>
              <a:t>v roce</a:t>
            </a:r>
            <a:r>
              <a:rPr lang="es-ES" sz="2000" b="1" smtClean="0">
                <a:solidFill>
                  <a:schemeClr val="bg1"/>
                </a:solidFill>
              </a:rPr>
              <a:t> 1180</a:t>
            </a:r>
            <a:r>
              <a:rPr lang="cs-CZ" sz="2000" b="1" smtClean="0">
                <a:solidFill>
                  <a:schemeClr val="bg1"/>
                </a:solidFill>
              </a:rPr>
              <a:t>. Jsou</a:t>
            </a:r>
            <a:r>
              <a:rPr lang="es-ES" sz="2000" b="1" smtClean="0">
                <a:solidFill>
                  <a:schemeClr val="bg1"/>
                </a:solidFill>
              </a:rPr>
              <a:t> považován</a:t>
            </a:r>
            <a:r>
              <a:rPr lang="cs-CZ" sz="2000" b="1" smtClean="0">
                <a:solidFill>
                  <a:schemeClr val="bg1"/>
                </a:solidFill>
              </a:rPr>
              <a:t>y</a:t>
            </a:r>
            <a:r>
              <a:rPr lang="es-ES" sz="2000" b="1" smtClean="0">
                <a:solidFill>
                  <a:schemeClr val="bg1"/>
                </a:solidFill>
              </a:rPr>
              <a:t> za jeden ze symbolů Norska </a:t>
            </a:r>
            <a:r>
              <a:rPr lang="pt-BR" sz="2000" b="1" smtClean="0">
                <a:solidFill>
                  <a:schemeClr val="bg1"/>
                </a:solidFill>
                <a:latin typeface="Arial Rounded MT Bold" pitchFamily="3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0" y="0"/>
            <a:ext cx="9144000" cy="702945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14339" name="Picture 6" descr="Karel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333375"/>
            <a:ext cx="3316287" cy="4967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7" descr="karelia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875" y="4532313"/>
            <a:ext cx="3103563" cy="2325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1" name="Text Box 9"/>
          <p:cNvSpPr txBox="1">
            <a:spLocks noChangeArrowheads="1"/>
          </p:cNvSpPr>
          <p:nvPr/>
        </p:nvSpPr>
        <p:spPr bwMode="auto">
          <a:xfrm>
            <a:off x="4214813" y="1628775"/>
            <a:ext cx="4929187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chemeClr val="bg1"/>
                </a:solidFill>
              </a:rPr>
              <a:t>Kostel na ostrově Kizhi, </a:t>
            </a:r>
          </a:p>
          <a:p>
            <a:r>
              <a:rPr lang="cs-CZ">
                <a:solidFill>
                  <a:schemeClr val="bg1"/>
                </a:solidFill>
              </a:rPr>
              <a:t>v Karelii (Rusko).</a:t>
            </a:r>
          </a:p>
          <a:p>
            <a:r>
              <a:rPr lang="cs-CZ">
                <a:solidFill>
                  <a:schemeClr val="bg1"/>
                </a:solidFill>
              </a:rPr>
              <a:t> Při stavbě tohoto kostela prý nebyl</a:t>
            </a:r>
          </a:p>
          <a:p>
            <a:r>
              <a:rPr lang="cs-CZ">
                <a:solidFill>
                  <a:schemeClr val="bg1"/>
                </a:solidFill>
              </a:rPr>
              <a:t> použit ani jeden hřebík. </a:t>
            </a:r>
          </a:p>
          <a:p>
            <a:r>
              <a:rPr lang="cs-CZ">
                <a:solidFill>
                  <a:schemeClr val="bg1"/>
                </a:solidFill>
              </a:rPr>
              <a:t>Byl postaven v roce 1714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0"/>
            <a:ext cx="8085138" cy="162877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pt-BR" sz="2400" smtClean="0">
                <a:solidFill>
                  <a:schemeClr val="bg1"/>
                </a:solidFill>
              </a:rPr>
              <a:t>   </a:t>
            </a:r>
            <a:r>
              <a:rPr lang="es-ES" sz="2400" smtClean="0">
                <a:solidFill>
                  <a:schemeClr val="bg1"/>
                </a:solidFill>
              </a:rPr>
              <a:t>Jubilejní kostel, Řím, Itálie. Navržen v roce 1996 architektem Richardem Meier</a:t>
            </a:r>
            <a:r>
              <a:rPr lang="cs-CZ" sz="2400" smtClean="0">
                <a:solidFill>
                  <a:schemeClr val="bg1"/>
                </a:solidFill>
              </a:rPr>
              <a:t>em</a:t>
            </a:r>
            <a:r>
              <a:rPr lang="es-ES" sz="2400" smtClean="0">
                <a:solidFill>
                  <a:schemeClr val="bg1"/>
                </a:solidFill>
              </a:rPr>
              <a:t>.</a:t>
            </a:r>
            <a:r>
              <a:rPr lang="cs-CZ" sz="2400" smtClean="0">
                <a:solidFill>
                  <a:schemeClr val="bg1"/>
                </a:solidFill>
              </a:rPr>
              <a:t>Jeho</a:t>
            </a:r>
            <a:r>
              <a:rPr lang="es-ES" sz="2400" smtClean="0">
                <a:solidFill>
                  <a:schemeClr val="bg1"/>
                </a:solidFill>
              </a:rPr>
              <a:t> stěny jsou vyrobeny ze speciální</a:t>
            </a:r>
            <a:r>
              <a:rPr lang="cs-CZ" sz="2400" smtClean="0">
                <a:solidFill>
                  <a:schemeClr val="bg1"/>
                </a:solidFill>
              </a:rPr>
              <a:t>ho</a:t>
            </a:r>
            <a:r>
              <a:rPr lang="es-ES" sz="2400" smtClean="0">
                <a:solidFill>
                  <a:schemeClr val="bg1"/>
                </a:solidFill>
              </a:rPr>
              <a:t> cement</a:t>
            </a:r>
            <a:r>
              <a:rPr lang="cs-CZ" sz="2400" smtClean="0">
                <a:solidFill>
                  <a:schemeClr val="bg1"/>
                </a:solidFill>
              </a:rPr>
              <a:t>u</a:t>
            </a:r>
            <a:r>
              <a:rPr lang="es-ES" sz="2400" smtClean="0">
                <a:solidFill>
                  <a:schemeClr val="bg1"/>
                </a:solidFill>
              </a:rPr>
              <a:t> s oxid</a:t>
            </a:r>
            <a:r>
              <a:rPr lang="cs-CZ" sz="2400" smtClean="0">
                <a:solidFill>
                  <a:schemeClr val="bg1"/>
                </a:solidFill>
              </a:rPr>
              <a:t>em</a:t>
            </a:r>
            <a:r>
              <a:rPr lang="es-ES" sz="2400" smtClean="0">
                <a:solidFill>
                  <a:schemeClr val="bg1"/>
                </a:solidFill>
              </a:rPr>
              <a:t> titaničitého, kter</a:t>
            </a:r>
            <a:r>
              <a:rPr lang="cs-CZ" sz="2400" smtClean="0">
                <a:solidFill>
                  <a:schemeClr val="bg1"/>
                </a:solidFill>
              </a:rPr>
              <a:t>ý</a:t>
            </a:r>
            <a:r>
              <a:rPr lang="es-ES" sz="2400" smtClean="0">
                <a:solidFill>
                  <a:schemeClr val="bg1"/>
                </a:solidFill>
              </a:rPr>
              <a:t> pomáhá čistit vzduch.</a:t>
            </a:r>
            <a:r>
              <a:rPr lang="es-ES" smtClean="0"/>
              <a:t> 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5589588"/>
            <a:ext cx="8229600" cy="149542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sz="2000" b="1" smtClean="0"/>
              <a:t>Göreme, Kapadokie, Turecko. Kostel vytesaný ve skále </a:t>
            </a:r>
            <a:r>
              <a:rPr lang="cs-CZ" sz="2000" b="1" smtClean="0"/>
              <a:t>.V tomto kraji</a:t>
            </a:r>
            <a:r>
              <a:rPr lang="es-ES" sz="2000" b="1" smtClean="0"/>
              <a:t> </a:t>
            </a:r>
            <a:r>
              <a:rPr lang="cs-CZ" sz="2000" b="1" smtClean="0"/>
              <a:t>e</a:t>
            </a:r>
            <a:r>
              <a:rPr lang="es-ES" sz="2000" b="1" smtClean="0"/>
              <a:t>xistuje více než 100 podobných stave</a:t>
            </a:r>
            <a:r>
              <a:rPr lang="cs-CZ" sz="2000" b="1" smtClean="0"/>
              <a:t>b.</a:t>
            </a:r>
            <a:r>
              <a:rPr lang="pt-BR" sz="2000" b="1" smtClean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8196" name="Picture 4" descr="7-unusual-churches-p1-goreme-church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724025" cy="258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3635375" cy="35734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s-ES" sz="2000" b="1" smtClean="0"/>
              <a:t>Kostel se nachází v Paraportiani Mykonos, Řecko. Jeho jméno znamená „</a:t>
            </a:r>
            <a:r>
              <a:rPr lang="cs-CZ" sz="2000" b="1" smtClean="0"/>
              <a:t>druhá</a:t>
            </a:r>
            <a:r>
              <a:rPr lang="es-ES" sz="2000" b="1" smtClean="0"/>
              <a:t> brán</a:t>
            </a:r>
            <a:r>
              <a:rPr lang="cs-CZ" sz="2000" b="1" smtClean="0"/>
              <a:t>a</a:t>
            </a:r>
            <a:r>
              <a:rPr lang="es-ES" sz="2000" b="1" smtClean="0"/>
              <a:t>", protože byl postaven na místě jedné z bran středověk</a:t>
            </a:r>
            <a:r>
              <a:rPr lang="cs-CZ" sz="2000" b="1" smtClean="0"/>
              <a:t>ých</a:t>
            </a:r>
            <a:r>
              <a:rPr lang="es-ES" sz="2000" b="1" smtClean="0"/>
              <a:t> kamenných zdí. Je</a:t>
            </a:r>
            <a:r>
              <a:rPr lang="cs-CZ" sz="2000" b="1" smtClean="0"/>
              <a:t>ho</a:t>
            </a:r>
            <a:r>
              <a:rPr lang="es-ES" sz="2000" b="1" smtClean="0"/>
              <a:t> stavba začala v roce</a:t>
            </a:r>
            <a:r>
              <a:rPr lang="es-ES" sz="2800" b="1" smtClean="0"/>
              <a:t> </a:t>
            </a:r>
            <a:r>
              <a:rPr lang="es-ES" sz="2000" b="1" smtClean="0"/>
              <a:t>1425</a:t>
            </a:r>
            <a:r>
              <a:rPr lang="es-ES" sz="2800" b="1" smtClean="0"/>
              <a:t> </a:t>
            </a:r>
            <a:r>
              <a:rPr lang="pt-BR" sz="2800" b="1" smtClean="0">
                <a:latin typeface="Arial Rounded MT Bold" pitchFamily="3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8893175" cy="1557338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pt-BR" sz="2000" smtClean="0">
                <a:solidFill>
                  <a:srgbClr val="000066"/>
                </a:solidFill>
              </a:rPr>
              <a:t>      </a:t>
            </a:r>
            <a:r>
              <a:rPr lang="es-ES" sz="2000" b="1" smtClean="0">
                <a:solidFill>
                  <a:srgbClr val="000066"/>
                </a:solidFill>
              </a:rPr>
              <a:t>Katedrála v Rio de Janeiro, Brazílie. Postavený v letech 1964 a 1979. </a:t>
            </a:r>
            <a:r>
              <a:rPr lang="cs-CZ" sz="2000" b="1" smtClean="0">
                <a:solidFill>
                  <a:srgbClr val="000066"/>
                </a:solidFill>
              </a:rPr>
              <a:t>V m</a:t>
            </a:r>
            <a:r>
              <a:rPr lang="es-ES" sz="2000" b="1" smtClean="0">
                <a:solidFill>
                  <a:srgbClr val="000066"/>
                </a:solidFill>
              </a:rPr>
              <a:t>oderní</a:t>
            </a:r>
            <a:r>
              <a:rPr lang="cs-CZ" sz="2000" b="1" smtClean="0">
                <a:solidFill>
                  <a:srgbClr val="000066"/>
                </a:solidFill>
              </a:rPr>
              <a:t>m</a:t>
            </a:r>
            <a:r>
              <a:rPr lang="es-ES" sz="2000" b="1" smtClean="0">
                <a:solidFill>
                  <a:srgbClr val="000066"/>
                </a:solidFill>
              </a:rPr>
              <a:t> styl</a:t>
            </a:r>
            <a:r>
              <a:rPr lang="cs-CZ" sz="2000" b="1" smtClean="0">
                <a:solidFill>
                  <a:srgbClr val="000066"/>
                </a:solidFill>
              </a:rPr>
              <a:t>u</a:t>
            </a:r>
            <a:r>
              <a:rPr lang="es-ES" sz="2000" b="1" smtClean="0">
                <a:solidFill>
                  <a:srgbClr val="000066"/>
                </a:solidFill>
              </a:rPr>
              <a:t>, </a:t>
            </a:r>
            <a:r>
              <a:rPr lang="cs-CZ" sz="2000" b="1" smtClean="0">
                <a:solidFill>
                  <a:srgbClr val="000066"/>
                </a:solidFill>
              </a:rPr>
              <a:t>je to stavba tvarovaná do </a:t>
            </a:r>
            <a:r>
              <a:rPr lang="es-ES" sz="2000" b="1" smtClean="0">
                <a:solidFill>
                  <a:srgbClr val="000066"/>
                </a:solidFill>
              </a:rPr>
              <a:t>kužel</a:t>
            </a:r>
            <a:r>
              <a:rPr lang="cs-CZ" sz="2000" b="1" smtClean="0">
                <a:solidFill>
                  <a:srgbClr val="000066"/>
                </a:solidFill>
              </a:rPr>
              <a:t>u</a:t>
            </a:r>
            <a:r>
              <a:rPr lang="es-ES" sz="2000" b="1" smtClean="0">
                <a:solidFill>
                  <a:srgbClr val="000066"/>
                </a:solidFill>
              </a:rPr>
              <a:t> s 96 m vnitřní</a:t>
            </a:r>
            <a:r>
              <a:rPr lang="cs-CZ" sz="2000" b="1" smtClean="0">
                <a:solidFill>
                  <a:srgbClr val="000066"/>
                </a:solidFill>
              </a:rPr>
              <a:t>ho</a:t>
            </a:r>
            <a:r>
              <a:rPr lang="es-ES" sz="2000" b="1" smtClean="0">
                <a:solidFill>
                  <a:srgbClr val="000066"/>
                </a:solidFill>
              </a:rPr>
              <a:t> průměr</a:t>
            </a:r>
            <a:r>
              <a:rPr lang="cs-CZ" sz="2000" b="1" smtClean="0">
                <a:solidFill>
                  <a:srgbClr val="000066"/>
                </a:solidFill>
              </a:rPr>
              <a:t>u</a:t>
            </a:r>
            <a:r>
              <a:rPr lang="es-ES" sz="2000" b="1" smtClean="0">
                <a:solidFill>
                  <a:srgbClr val="000066"/>
                </a:solidFill>
              </a:rPr>
              <a:t>. Návrh a realizace byla koordinována Monsignor</a:t>
            </a:r>
            <a:r>
              <a:rPr lang="cs-CZ" sz="2000" b="1" smtClean="0">
                <a:solidFill>
                  <a:srgbClr val="000066"/>
                </a:solidFill>
              </a:rPr>
              <a:t>em</a:t>
            </a:r>
            <a:r>
              <a:rPr lang="es-ES" sz="2000" b="1" smtClean="0">
                <a:solidFill>
                  <a:srgbClr val="000066"/>
                </a:solidFill>
              </a:rPr>
              <a:t> Antonio Ivo Calliari. Její krása  </a:t>
            </a:r>
            <a:r>
              <a:rPr lang="cs-CZ" sz="2000" b="1" smtClean="0">
                <a:solidFill>
                  <a:srgbClr val="000066"/>
                </a:solidFill>
              </a:rPr>
              <a:t>se nachází ve </a:t>
            </a:r>
            <a:r>
              <a:rPr lang="es-ES" sz="2000" b="1" smtClean="0">
                <a:solidFill>
                  <a:srgbClr val="000066"/>
                </a:solidFill>
              </a:rPr>
              <a:t> vitráž</a:t>
            </a:r>
            <a:r>
              <a:rPr lang="cs-CZ" sz="2000" b="1" smtClean="0">
                <a:solidFill>
                  <a:srgbClr val="000066"/>
                </a:solidFill>
              </a:rPr>
              <a:t>ích</a:t>
            </a:r>
            <a:r>
              <a:rPr lang="es-ES" sz="2000" b="1" smtClean="0">
                <a:solidFill>
                  <a:srgbClr val="000066"/>
                </a:solidFill>
              </a:rPr>
              <a:t>. Je zde velká sbírka historických, kulturních a náboženských</a:t>
            </a:r>
            <a:r>
              <a:rPr lang="cs-CZ" sz="2000" b="1" smtClean="0">
                <a:solidFill>
                  <a:srgbClr val="000066"/>
                </a:solidFill>
              </a:rPr>
              <a:t> předmětů</a:t>
            </a:r>
            <a:r>
              <a:rPr lang="es-ES" sz="2000" b="1" smtClean="0">
                <a:solidFill>
                  <a:srgbClr val="000066"/>
                </a:solidFill>
              </a:rPr>
              <a:t>.</a:t>
            </a:r>
            <a:r>
              <a:rPr lang="es-ES" sz="2400" b="1" smtClean="0">
                <a:solidFill>
                  <a:srgbClr val="000066"/>
                </a:solidFill>
              </a:rPr>
              <a:t> </a:t>
            </a:r>
            <a:endParaRPr lang="pt-BR" sz="2400" b="1" smtClean="0">
              <a:solidFill>
                <a:srgbClr val="00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5789613"/>
            <a:ext cx="8229600" cy="1068387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pt-BR" sz="1800" b="1" smtClean="0">
                <a:solidFill>
                  <a:schemeClr val="bg1"/>
                </a:solidFill>
              </a:rPr>
              <a:t>     </a:t>
            </a:r>
            <a:r>
              <a:rPr lang="es-ES" sz="1800" b="1" smtClean="0">
                <a:solidFill>
                  <a:schemeClr val="bg1"/>
                </a:solidFill>
              </a:rPr>
              <a:t>Kaple sv Quirin</a:t>
            </a:r>
            <a:r>
              <a:rPr lang="cs-CZ" sz="1800" b="1" smtClean="0">
                <a:solidFill>
                  <a:schemeClr val="bg1"/>
                </a:solidFill>
              </a:rPr>
              <a:t>a</a:t>
            </a:r>
            <a:r>
              <a:rPr lang="es-ES" sz="1800" b="1" smtClean="0">
                <a:solidFill>
                  <a:schemeClr val="bg1"/>
                </a:solidFill>
              </a:rPr>
              <a:t>, postaven</a:t>
            </a:r>
            <a:r>
              <a:rPr lang="cs-CZ" sz="1800" b="1" smtClean="0">
                <a:solidFill>
                  <a:schemeClr val="bg1"/>
                </a:solidFill>
              </a:rPr>
              <a:t>á</a:t>
            </a:r>
            <a:r>
              <a:rPr lang="es-ES" sz="1800" b="1" smtClean="0">
                <a:solidFill>
                  <a:schemeClr val="bg1"/>
                </a:solidFill>
              </a:rPr>
              <a:t> ve svahu, v Lucembursku. Konstrukce je </a:t>
            </a:r>
            <a:r>
              <a:rPr lang="cs-CZ" sz="1800" b="1" smtClean="0">
                <a:solidFill>
                  <a:schemeClr val="bg1"/>
                </a:solidFill>
              </a:rPr>
              <a:t>z roku </a:t>
            </a:r>
            <a:r>
              <a:rPr lang="es-ES" sz="1800" b="1" smtClean="0">
                <a:solidFill>
                  <a:schemeClr val="bg1"/>
                </a:solidFill>
              </a:rPr>
              <a:t>1355. V dřívější době byl</a:t>
            </a:r>
            <a:r>
              <a:rPr lang="cs-CZ" sz="1800" b="1" smtClean="0">
                <a:solidFill>
                  <a:schemeClr val="bg1"/>
                </a:solidFill>
              </a:rPr>
              <a:t>o</a:t>
            </a:r>
            <a:r>
              <a:rPr lang="es-ES" sz="1800" b="1" smtClean="0">
                <a:solidFill>
                  <a:schemeClr val="bg1"/>
                </a:solidFill>
              </a:rPr>
              <a:t> místo </a:t>
            </a:r>
            <a:r>
              <a:rPr lang="cs-CZ" sz="1800" b="1" smtClean="0">
                <a:solidFill>
                  <a:schemeClr val="bg1"/>
                </a:solidFill>
              </a:rPr>
              <a:t>užíváno </a:t>
            </a:r>
            <a:r>
              <a:rPr lang="es-ES" sz="1800" b="1" smtClean="0">
                <a:solidFill>
                  <a:schemeClr val="bg1"/>
                </a:solidFill>
              </a:rPr>
              <a:t>pro pohanské uctívání. </a:t>
            </a:r>
            <a:r>
              <a:rPr lang="cs-CZ" sz="1800" b="1" smtClean="0">
                <a:solidFill>
                  <a:schemeClr val="bg1"/>
                </a:solidFill>
              </a:rPr>
              <a:t>V jeho blízkosti se nachází </a:t>
            </a:r>
            <a:r>
              <a:rPr lang="es-ES" sz="1800" b="1" smtClean="0">
                <a:solidFill>
                  <a:schemeClr val="bg1"/>
                </a:solidFill>
              </a:rPr>
              <a:t>skalní pramen, jehož voda má zázračné účinky, zejména pro oční choroby. </a:t>
            </a:r>
            <a:endParaRPr lang="pt-BR" sz="1800" b="1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148263" y="260350"/>
            <a:ext cx="3609975" cy="659765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pt-BR" sz="2400" dirty="0" smtClean="0">
                <a:solidFill>
                  <a:schemeClr val="bg1"/>
                </a:solidFill>
              </a:rPr>
              <a:t>    </a:t>
            </a:r>
            <a:r>
              <a:rPr lang="es-ES" sz="2400" dirty="0" smtClean="0">
                <a:solidFill>
                  <a:schemeClr val="bg1"/>
                </a:solidFill>
              </a:rPr>
              <a:t>Kaple svatého Michala d</a:t>
            </a:r>
            <a:r>
              <a:rPr lang="cs-CZ" sz="2400" dirty="0" smtClean="0">
                <a:solidFill>
                  <a:schemeClr val="bg1"/>
                </a:solidFill>
              </a:rPr>
              <a:t>e</a:t>
            </a:r>
            <a:r>
              <a:rPr lang="es-ES" sz="2400" dirty="0" smtClean="0">
                <a:solidFill>
                  <a:schemeClr val="bg1"/>
                </a:solidFill>
              </a:rPr>
              <a:t> Ainguilhe v Puy Velay v</a:t>
            </a:r>
            <a:r>
              <a:rPr lang="cs-CZ" sz="2400" dirty="0" smtClean="0">
                <a:solidFill>
                  <a:schemeClr val="bg1"/>
                </a:solidFill>
              </a:rPr>
              <a:t>e</a:t>
            </a:r>
            <a:r>
              <a:rPr lang="es-ES" sz="2400" dirty="0" smtClean="0">
                <a:solidFill>
                  <a:schemeClr val="bg1"/>
                </a:solidFill>
              </a:rPr>
              <a:t> Fran</a:t>
            </a:r>
            <a:r>
              <a:rPr lang="cs-CZ" sz="2400" dirty="0" err="1" smtClean="0">
                <a:solidFill>
                  <a:schemeClr val="bg1"/>
                </a:solidFill>
              </a:rPr>
              <a:t>cii</a:t>
            </a:r>
            <a:r>
              <a:rPr lang="es-ES" sz="2400" dirty="0" smtClean="0">
                <a:solidFill>
                  <a:schemeClr val="bg1"/>
                </a:solidFill>
              </a:rPr>
              <a:t>.</a:t>
            </a:r>
            <a:r>
              <a:rPr lang="cs-CZ" sz="2400" dirty="0" smtClean="0">
                <a:solidFill>
                  <a:schemeClr val="bg1"/>
                </a:solidFill>
              </a:rPr>
              <a:t>Byla</a:t>
            </a:r>
            <a:r>
              <a:rPr lang="es-ES" sz="2400" dirty="0" smtClean="0">
                <a:solidFill>
                  <a:schemeClr val="bg1"/>
                </a:solidFill>
              </a:rPr>
              <a:t> postavena v roce 962 na vulkanick</a:t>
            </a:r>
            <a:r>
              <a:rPr lang="cs-CZ" sz="2400" dirty="0" err="1" smtClean="0">
                <a:solidFill>
                  <a:schemeClr val="bg1"/>
                </a:solidFill>
              </a:rPr>
              <a:t>ém</a:t>
            </a:r>
            <a:r>
              <a:rPr lang="cs-CZ" sz="2400" dirty="0" smtClean="0">
                <a:solidFill>
                  <a:schemeClr val="bg1"/>
                </a:solidFill>
              </a:rPr>
              <a:t> </a:t>
            </a:r>
            <a:r>
              <a:rPr lang="es-ES" sz="2400" dirty="0" smtClean="0">
                <a:solidFill>
                  <a:schemeClr val="bg1"/>
                </a:solidFill>
              </a:rPr>
              <a:t> </a:t>
            </a:r>
            <a:r>
              <a:rPr lang="cs-CZ" sz="2400" dirty="0" smtClean="0">
                <a:solidFill>
                  <a:schemeClr val="bg1"/>
                </a:solidFill>
              </a:rPr>
              <a:t>pohorku</a:t>
            </a:r>
            <a:r>
              <a:rPr lang="es-ES" sz="2400" dirty="0" smtClean="0">
                <a:solidFill>
                  <a:schemeClr val="bg1"/>
                </a:solidFill>
              </a:rPr>
              <a:t>, biskup</a:t>
            </a:r>
            <a:r>
              <a:rPr lang="cs-CZ" sz="2400" dirty="0" err="1" smtClean="0">
                <a:solidFill>
                  <a:schemeClr val="bg1"/>
                </a:solidFill>
              </a:rPr>
              <a:t>em</a:t>
            </a:r>
            <a:r>
              <a:rPr lang="es-ES" sz="2400" dirty="0" smtClean="0">
                <a:solidFill>
                  <a:schemeClr val="bg1"/>
                </a:solidFill>
              </a:rPr>
              <a:t> Gothescalk</a:t>
            </a:r>
            <a:r>
              <a:rPr lang="cs-CZ" sz="2400" dirty="0" err="1" smtClean="0">
                <a:solidFill>
                  <a:schemeClr val="bg1"/>
                </a:solidFill>
              </a:rPr>
              <a:t>em</a:t>
            </a:r>
            <a:r>
              <a:rPr lang="es-ES" sz="2400" dirty="0" smtClean="0">
                <a:solidFill>
                  <a:schemeClr val="bg1"/>
                </a:solidFill>
              </a:rPr>
              <a:t> při návratu z pouti do Santiaga de Compostella.</a:t>
            </a:r>
            <a:r>
              <a:rPr lang="cs-CZ" sz="2400" dirty="0" smtClean="0">
                <a:solidFill>
                  <a:schemeClr val="bg1"/>
                </a:solidFill>
              </a:rPr>
              <a:t>V roce</a:t>
            </a:r>
            <a:r>
              <a:rPr lang="es-ES" sz="2400" dirty="0" smtClean="0">
                <a:solidFill>
                  <a:schemeClr val="bg1"/>
                </a:solidFill>
              </a:rPr>
              <a:t> 1955</a:t>
            </a:r>
            <a:r>
              <a:rPr lang="cs-CZ" sz="2400" dirty="0" smtClean="0">
                <a:solidFill>
                  <a:schemeClr val="bg1"/>
                </a:solidFill>
              </a:rPr>
              <a:t> při velké </a:t>
            </a:r>
            <a:r>
              <a:rPr lang="es-ES" sz="2400" dirty="0" smtClean="0">
                <a:solidFill>
                  <a:schemeClr val="bg1"/>
                </a:solidFill>
              </a:rPr>
              <a:t>úprav</a:t>
            </a:r>
            <a:r>
              <a:rPr lang="cs-CZ" sz="2400" dirty="0" smtClean="0">
                <a:solidFill>
                  <a:schemeClr val="bg1"/>
                </a:solidFill>
              </a:rPr>
              <a:t>ě,</a:t>
            </a:r>
            <a:r>
              <a:rPr lang="es-ES" sz="2400" dirty="0" smtClean="0">
                <a:solidFill>
                  <a:schemeClr val="bg1"/>
                </a:solidFill>
              </a:rPr>
              <a:t> </a:t>
            </a:r>
            <a:r>
              <a:rPr lang="cs-CZ" sz="2400" dirty="0" smtClean="0">
                <a:solidFill>
                  <a:schemeClr val="bg1"/>
                </a:solidFill>
              </a:rPr>
              <a:t>bylo</a:t>
            </a:r>
            <a:r>
              <a:rPr lang="es-ES" sz="2400" dirty="0" smtClean="0">
                <a:solidFill>
                  <a:schemeClr val="bg1"/>
                </a:solidFill>
              </a:rPr>
              <a:t> nalezeno mnoho památek v </a:t>
            </a:r>
            <a:r>
              <a:rPr lang="cs-CZ" sz="2400" dirty="0" smtClean="0">
                <a:solidFill>
                  <a:schemeClr val="bg1"/>
                </a:solidFill>
              </a:rPr>
              <a:t>blízkosti oltáře</a:t>
            </a:r>
            <a:r>
              <a:rPr lang="es-ES" sz="2400" dirty="0" smtClean="0">
                <a:solidFill>
                  <a:schemeClr val="bg1"/>
                </a:solidFill>
              </a:rPr>
              <a:t>.</a:t>
            </a:r>
            <a:r>
              <a:rPr lang="cs-CZ" sz="2400" dirty="0" smtClean="0">
                <a:solidFill>
                  <a:schemeClr val="bg1"/>
                </a:solidFill>
              </a:rPr>
              <a:t>V roce</a:t>
            </a:r>
            <a:r>
              <a:rPr lang="es-ES" sz="2400" dirty="0" smtClean="0">
                <a:solidFill>
                  <a:schemeClr val="bg1"/>
                </a:solidFill>
              </a:rPr>
              <a:t> 1429 </a:t>
            </a:r>
            <a:r>
              <a:rPr lang="cs-CZ" sz="2400" dirty="0" smtClean="0">
                <a:solidFill>
                  <a:schemeClr val="bg1"/>
                </a:solidFill>
              </a:rPr>
              <a:t>kapli navštívila</a:t>
            </a:r>
            <a:r>
              <a:rPr lang="es-ES" sz="2400" dirty="0" smtClean="0">
                <a:solidFill>
                  <a:schemeClr val="bg1"/>
                </a:solidFill>
              </a:rPr>
              <a:t> Johanka z Arku </a:t>
            </a:r>
            <a:r>
              <a:rPr lang="cs-CZ" sz="2400" dirty="0" smtClean="0">
                <a:solidFill>
                  <a:schemeClr val="bg1"/>
                </a:solidFill>
              </a:rPr>
              <a:t>.</a:t>
            </a:r>
            <a:endParaRPr lang="pt-BR" sz="2400" dirty="0" smtClean="0">
              <a:solidFill>
                <a:schemeClr val="bg1"/>
              </a:solidFill>
            </a:endParaRPr>
          </a:p>
        </p:txBody>
      </p:sp>
      <p:pic>
        <p:nvPicPr>
          <p:cNvPr id="23555" name="Picture 4" descr="22-bcd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781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932363" y="809625"/>
            <a:ext cx="3960812" cy="42037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pt-BR" sz="3600" dirty="0" smtClean="0"/>
              <a:t>   </a:t>
            </a:r>
            <a:r>
              <a:rPr lang="es-ES" sz="2800" dirty="0" smtClean="0"/>
              <a:t/>
            </a:r>
            <a:br>
              <a:rPr lang="es-ES" sz="2800" dirty="0" smtClean="0"/>
            </a:br>
            <a:r>
              <a:rPr lang="es-ES" sz="2800" dirty="0" smtClean="0">
                <a:solidFill>
                  <a:schemeClr val="bg1"/>
                </a:solidFill>
              </a:rPr>
              <a:t>Kaple </a:t>
            </a:r>
            <a:r>
              <a:rPr lang="cs-CZ" sz="2800" dirty="0" smtClean="0">
                <a:solidFill>
                  <a:schemeClr val="bg1"/>
                </a:solidFill>
              </a:rPr>
              <a:t>Svatého kříže,</a:t>
            </a:r>
            <a:r>
              <a:rPr lang="es-ES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smtClean="0">
                <a:solidFill>
                  <a:schemeClr val="bg1"/>
                </a:solidFill>
              </a:rPr>
              <a:t>m</a:t>
            </a:r>
            <a:r>
              <a:rPr lang="es-ES" sz="2800" dirty="0" smtClean="0">
                <a:solidFill>
                  <a:schemeClr val="bg1"/>
                </a:solidFill>
              </a:rPr>
              <a:t>oderní architektury, postavené přímo do skály, v Arizoně, USA </a:t>
            </a:r>
            <a:r>
              <a:rPr lang="cs-CZ" sz="2800" dirty="0" smtClean="0">
                <a:solidFill>
                  <a:schemeClr val="bg1"/>
                </a:solidFill>
              </a:rPr>
              <a:t>Byla dokončena</a:t>
            </a:r>
            <a:r>
              <a:rPr lang="es-ES" sz="2800" dirty="0" smtClean="0">
                <a:solidFill>
                  <a:schemeClr val="bg1"/>
                </a:solidFill>
              </a:rPr>
              <a:t> v roce 1956. </a:t>
            </a:r>
            <a:r>
              <a:rPr lang="cs-CZ" sz="2800" dirty="0" smtClean="0">
                <a:solidFill>
                  <a:schemeClr val="bg1"/>
                </a:solidFill>
              </a:rPr>
              <a:t>Návštěvníci tvrdí</a:t>
            </a:r>
            <a:r>
              <a:rPr lang="es-ES" sz="2800" dirty="0" smtClean="0">
                <a:solidFill>
                  <a:schemeClr val="bg1"/>
                </a:solidFill>
              </a:rPr>
              <a:t>, že uvnitř se cítí siln</a:t>
            </a:r>
            <a:r>
              <a:rPr lang="cs-CZ" sz="2800" dirty="0" smtClean="0">
                <a:solidFill>
                  <a:schemeClr val="bg1"/>
                </a:solidFill>
              </a:rPr>
              <a:t>á</a:t>
            </a:r>
            <a:r>
              <a:rPr lang="es-ES" sz="2800" dirty="0" smtClean="0">
                <a:solidFill>
                  <a:schemeClr val="bg1"/>
                </a:solidFill>
              </a:rPr>
              <a:t> duchovní energie a </a:t>
            </a:r>
            <a:r>
              <a:rPr lang="cs-CZ" sz="2800" dirty="0" smtClean="0">
                <a:solidFill>
                  <a:schemeClr val="bg1"/>
                </a:solidFill>
              </a:rPr>
              <a:t>pocit velkého klidu.</a:t>
            </a:r>
            <a:endParaRPr lang="pt-BR" sz="2800" dirty="0" smtClean="0">
              <a:solidFill>
                <a:schemeClr val="bg1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4904" y="116632"/>
            <a:ext cx="8700459" cy="65253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787900" y="620713"/>
            <a:ext cx="3970338" cy="5084762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pt-BR" dirty="0" smtClean="0"/>
              <a:t>   </a:t>
            </a:r>
            <a:r>
              <a:rPr lang="cs-CZ" sz="2800" dirty="0" smtClean="0">
                <a:solidFill>
                  <a:schemeClr val="bg1"/>
                </a:solidFill>
              </a:rPr>
              <a:t>Chrám </a:t>
            </a:r>
            <a:r>
              <a:rPr lang="pt-BR" sz="2800" dirty="0" smtClean="0">
                <a:solidFill>
                  <a:schemeClr val="bg1"/>
                </a:solidFill>
              </a:rPr>
              <a:t> Sagrada Família</a:t>
            </a:r>
            <a:r>
              <a:rPr lang="cs-CZ" sz="2800" dirty="0" smtClean="0">
                <a:solidFill>
                  <a:schemeClr val="bg1"/>
                </a:solidFill>
              </a:rPr>
              <a:t>.</a:t>
            </a:r>
            <a:r>
              <a:rPr lang="pt-BR" sz="2800" dirty="0" smtClean="0">
                <a:solidFill>
                  <a:schemeClr val="bg1"/>
                </a:solidFill>
              </a:rPr>
              <a:t> Barcelona, </a:t>
            </a:r>
            <a:r>
              <a:rPr lang="cs-CZ" sz="2800" dirty="0" smtClean="0">
                <a:solidFill>
                  <a:schemeClr val="bg1"/>
                </a:solidFill>
              </a:rPr>
              <a:t>Španělsko</a:t>
            </a:r>
            <a:r>
              <a:rPr lang="pt-BR" sz="2800" dirty="0" smtClean="0">
                <a:solidFill>
                  <a:schemeClr val="bg1"/>
                </a:solidFill>
              </a:rPr>
              <a:t>. </a:t>
            </a:r>
            <a:r>
              <a:rPr lang="cs-CZ" sz="2800" dirty="0" smtClean="0">
                <a:solidFill>
                  <a:schemeClr val="bg1"/>
                </a:solidFill>
              </a:rPr>
              <a:t>Jeho stavba začala v roce</a:t>
            </a:r>
            <a:r>
              <a:rPr lang="pt-BR" sz="2800" dirty="0" smtClean="0">
                <a:solidFill>
                  <a:schemeClr val="bg1"/>
                </a:solidFill>
              </a:rPr>
              <a:t> 1882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pt-BR" sz="2800" dirty="0" smtClean="0">
                <a:solidFill>
                  <a:schemeClr val="bg1"/>
                </a:solidFill>
              </a:rPr>
              <a:t> Antoni</a:t>
            </a:r>
            <a:r>
              <a:rPr lang="cs-CZ" sz="2800" dirty="0" smtClean="0">
                <a:solidFill>
                  <a:schemeClr val="bg1"/>
                </a:solidFill>
              </a:rPr>
              <a:t>o</a:t>
            </a:r>
            <a:r>
              <a:rPr lang="pt-BR" sz="2800" dirty="0" smtClean="0">
                <a:solidFill>
                  <a:schemeClr val="bg1"/>
                </a:solidFill>
              </a:rPr>
              <a:t> Gaudí </a:t>
            </a:r>
            <a:r>
              <a:rPr lang="cs-CZ" sz="2800" dirty="0" smtClean="0">
                <a:solidFill>
                  <a:schemeClr val="bg1"/>
                </a:solidFill>
              </a:rPr>
              <a:t>na ní pracoval 40 let.</a:t>
            </a:r>
            <a:r>
              <a:rPr lang="pt-BR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smtClean="0">
                <a:solidFill>
                  <a:schemeClr val="bg1"/>
                </a:solidFill>
              </a:rPr>
              <a:t>Věže jsou vysoké</a:t>
            </a:r>
            <a:r>
              <a:rPr lang="pt-BR" sz="2800" dirty="0" smtClean="0">
                <a:solidFill>
                  <a:schemeClr val="bg1"/>
                </a:solidFill>
              </a:rPr>
              <a:t> 170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pt-BR" sz="2800" dirty="0" smtClean="0">
                <a:solidFill>
                  <a:schemeClr val="bg1"/>
                </a:solidFill>
              </a:rPr>
              <a:t>m.</a:t>
            </a:r>
          </a:p>
          <a:p>
            <a:pPr eaLnBrk="1" hangingPunct="1">
              <a:buFontTx/>
              <a:buNone/>
            </a:pPr>
            <a:endParaRPr lang="pt-BR" sz="2800" dirty="0" smtClean="0">
              <a:solidFill>
                <a:schemeClr val="bg1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58" y="31901"/>
            <a:ext cx="4970690" cy="68208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8569325" cy="1125538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pt-BR" dirty="0" smtClean="0"/>
              <a:t>   </a:t>
            </a:r>
            <a:r>
              <a:rPr lang="cs-CZ" dirty="0" smtClean="0">
                <a:solidFill>
                  <a:schemeClr val="bg1"/>
                </a:solidFill>
              </a:rPr>
              <a:t>Kostel sv. Jiří</a:t>
            </a:r>
            <a:r>
              <a:rPr lang="pt-BR" dirty="0" smtClean="0">
                <a:solidFill>
                  <a:schemeClr val="bg1"/>
                </a:solidFill>
              </a:rPr>
              <a:t>, Lalibela</a:t>
            </a:r>
            <a:r>
              <a:rPr lang="cs-CZ" dirty="0" smtClean="0">
                <a:solidFill>
                  <a:schemeClr val="bg1"/>
                </a:solidFill>
              </a:rPr>
              <a:t> v </a:t>
            </a:r>
            <a:r>
              <a:rPr lang="pt-BR" dirty="0" smtClean="0">
                <a:solidFill>
                  <a:schemeClr val="bg1"/>
                </a:solidFill>
              </a:rPr>
              <a:t>Eti</a:t>
            </a:r>
            <a:r>
              <a:rPr lang="cs-CZ" dirty="0" smtClean="0">
                <a:solidFill>
                  <a:schemeClr val="bg1"/>
                </a:solidFill>
              </a:rPr>
              <a:t>o</a:t>
            </a:r>
            <a:r>
              <a:rPr lang="pt-BR" dirty="0" smtClean="0">
                <a:solidFill>
                  <a:schemeClr val="bg1"/>
                </a:solidFill>
              </a:rPr>
              <a:t>pi</a:t>
            </a:r>
            <a:r>
              <a:rPr lang="cs-CZ" dirty="0" smtClean="0">
                <a:solidFill>
                  <a:schemeClr val="bg1"/>
                </a:solidFill>
              </a:rPr>
              <a:t>i</a:t>
            </a:r>
            <a:r>
              <a:rPr lang="pt-BR" dirty="0" smtClean="0">
                <a:solidFill>
                  <a:schemeClr val="bg1"/>
                </a:solidFill>
              </a:rPr>
              <a:t>. </a:t>
            </a:r>
            <a:r>
              <a:rPr lang="cs-CZ" dirty="0" smtClean="0">
                <a:solidFill>
                  <a:schemeClr val="bg1"/>
                </a:solidFill>
              </a:rPr>
              <a:t>Je postaven z kamene ve formě kříže</a:t>
            </a:r>
            <a:r>
              <a:rPr lang="pt-BR" dirty="0" smtClean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29700" name="Picture 4" descr="24-Unusual-Churches-PII-church-of-st-george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4437063"/>
            <a:ext cx="1819275" cy="242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 – najdi na internetu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Najdi na internetu největší kostel v ČR.</a:t>
            </a:r>
          </a:p>
          <a:p>
            <a:r>
              <a:rPr lang="cs-CZ" dirty="0" smtClean="0"/>
              <a:t>Najdi nejbližší kostel u naší obce.</a:t>
            </a:r>
          </a:p>
          <a:p>
            <a:r>
              <a:rPr lang="cs-CZ" dirty="0" smtClean="0"/>
              <a:t>Kolik kostelů je v Mnichově Hradišti?</a:t>
            </a:r>
          </a:p>
          <a:p>
            <a:endParaRPr lang="cs-CZ" dirty="0" smtClean="0"/>
          </a:p>
          <a:p>
            <a:r>
              <a:rPr lang="cs-CZ" dirty="0" smtClean="0"/>
              <a:t>Odpovědi zapiš do sešitu.</a:t>
            </a:r>
            <a:endParaRPr lang="cs-CZ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[online]. [vid. 2010-11-05]. Dostupná z: </a:t>
            </a:r>
            <a:r>
              <a:rPr lang="cs-CZ" i="1" dirty="0"/>
              <a:t>pi-centrum.e-shoper.net/data/</a:t>
            </a:r>
            <a:r>
              <a:rPr lang="cs-CZ" i="1" dirty="0" err="1"/>
              <a:t>pps</a:t>
            </a:r>
            <a:r>
              <a:rPr lang="cs-CZ" i="1" dirty="0"/>
              <a:t>/</a:t>
            </a:r>
            <a:r>
              <a:rPr lang="cs-CZ" i="1" dirty="0" err="1"/>
              <a:t>download.php?adr</a:t>
            </a:r>
            <a:r>
              <a:rPr lang="cs-CZ" i="1" dirty="0"/>
              <a:t>=data/..</a:t>
            </a:r>
            <a:endParaRPr lang="cs-CZ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548681"/>
            <a:ext cx="7772400" cy="1008111"/>
          </a:xfrm>
        </p:spPr>
        <p:txBody>
          <a:bodyPr/>
          <a:lstStyle/>
          <a:p>
            <a:r>
              <a:rPr lang="cs-CZ" sz="2000" dirty="0" smtClean="0"/>
              <a:t>Základní</a:t>
            </a:r>
            <a:r>
              <a:rPr lang="cs-CZ" dirty="0" smtClean="0"/>
              <a:t> </a:t>
            </a:r>
            <a:r>
              <a:rPr lang="cs-CZ" sz="2000" dirty="0" smtClean="0"/>
              <a:t>údaje o DUM</a:t>
            </a:r>
            <a:endParaRPr lang="cs-CZ" sz="2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15616" y="1556792"/>
            <a:ext cx="6552728" cy="4464496"/>
          </a:xfrm>
        </p:spPr>
        <p:txBody>
          <a:bodyPr>
            <a:normAutofit fontScale="85000" lnSpcReduction="10000"/>
          </a:bodyPr>
          <a:lstStyle/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</a:rPr>
              <a:t>Autor DUM: </a:t>
            </a:r>
            <a:r>
              <a:rPr lang="cs-CZ" sz="2200" dirty="0" smtClean="0">
                <a:solidFill>
                  <a:schemeClr val="tx1"/>
                </a:solidFill>
              </a:rPr>
              <a:t>Hana Štrosová, </a:t>
            </a:r>
            <a:r>
              <a:rPr lang="cs-CZ" sz="2200" dirty="0">
                <a:solidFill>
                  <a:schemeClr val="tx1"/>
                </a:solidFill>
              </a:rPr>
              <a:t>Základní škola a Mateřská škola Jivina, Jivina 9 294 14</a:t>
            </a: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Období vytvoření DUM: 1. a 2. pololetí </a:t>
            </a:r>
            <a:r>
              <a:rPr lang="cs-CZ" sz="2200" dirty="0" err="1">
                <a:solidFill>
                  <a:schemeClr val="tx1"/>
                </a:solidFill>
                <a:cs typeface="Times New Roman" pitchFamily="18" charset="0"/>
              </a:rPr>
              <a:t>šk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. roku 2010/2011</a:t>
            </a: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Ročník: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čtvrtý a pátý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Vzdělávací oblast: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Člověk a jeho svět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Vzdělávací obor: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Vlastivěda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Tematický okruh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: Stavební slohy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Téma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: Orientace na mapě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DUM byl vytvořen jako doprovodný materiál pro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prezentaci a procvičování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v předmětu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vlastivěda ve čtvrtém a  pátém ročníku 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ZŠ. Je určen k prezentaci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  pomocí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datového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projektoru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nebo předvedení na monitorech žáků. </a:t>
            </a: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Lze ho využít i pro procvičování do žákovských sešitů , stejně tak ho lze zaslat mailem žákům, kteří v době procvičování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učiva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chyběli.</a:t>
            </a:r>
          </a:p>
          <a:p>
            <a:pPr marL="365125" lvl="0" indent="-255588" algn="l" eaLnBrk="0" fontAlgn="base" hangingPunct="0"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 3" pitchFamily="18" charset="2"/>
              <a:buChar char=""/>
              <a:defRPr/>
            </a:pPr>
            <a:endParaRPr lang="cs-CZ" sz="4800" dirty="0">
              <a:solidFill>
                <a:schemeClr val="tx1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76734193"/>
      </p:ext>
    </p:extLst>
  </p:cSld>
  <p:clrMapOvr>
    <a:masterClrMapping/>
  </p:clrMapOvr>
</p:sld>
</file>

<file path=ppt/theme/theme1.xml><?xml version="1.0" encoding="utf-8"?>
<a:theme xmlns:a="http://schemas.openxmlformats.org/drawingml/2006/main" name="Igrejas Incomuns">
  <a:themeElements>
    <a:clrScheme name="Igrejas Incomun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Igrejas Incomun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Igrejas Incomun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grejas Incomun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grejas Incomun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grejas Incomun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grejas Incomun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grejas Incomun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grejas Incomun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grejas Incomun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grejas Incomun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grejas Incomun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grejas Incomun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grejas Incomun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Igrejas Incomuns</Template>
  <TotalTime>537</TotalTime>
  <Words>917</Words>
  <Application>Microsoft Office PowerPoint</Application>
  <PresentationFormat>Předvádění na obrazovce (4:3)</PresentationFormat>
  <Paragraphs>48</Paragraphs>
  <Slides>23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23</vt:i4>
      </vt:variant>
    </vt:vector>
  </HeadingPairs>
  <TitlesOfParts>
    <vt:vector size="25" baseType="lpstr">
      <vt:lpstr>Igrejas Incomuns</vt:lpstr>
      <vt:lpstr>Motiv systému Office</vt:lpstr>
      <vt:lpstr>Zajímavé kostely  VY_32_INOVACE_26_Zajimave_kostely Vlastivěda, 4.,5. ročník</vt:lpstr>
      <vt:lpstr>Na globusu ukazuj země, ve kterých jsou vystavěny tyto kostely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Úkol – najdi na internetu</vt:lpstr>
      <vt:lpstr>Zdroj</vt:lpstr>
      <vt:lpstr>Základní údaje o DUM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Windows XP</dc:creator>
  <cp:lastModifiedBy>NTB</cp:lastModifiedBy>
  <cp:revision>16</cp:revision>
  <dcterms:created xsi:type="dcterms:W3CDTF">2009-04-27T01:21:21Z</dcterms:created>
  <dcterms:modified xsi:type="dcterms:W3CDTF">2012-07-21T14:26:28Z</dcterms:modified>
</cp:coreProperties>
</file>