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57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1C1C"/>
    <a:srgbClr val="F907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VY_32_INOVACE_PŘBOT.14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</a:t>
            </a:r>
            <a:r>
              <a:rPr lang="cs-CZ" sz="2000" b="1" dirty="0" smtClean="0">
                <a:latin typeface="Calibri" pitchFamily="34" charset="0"/>
              </a:rPr>
              <a:t>: Miříkovité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Miříkovité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348880"/>
            <a:ext cx="4038600" cy="3786215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květenství –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okolík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mají charakteristickou vůni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listy jsou několikanásobně zpeřené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3821013" cy="4783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460432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7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Květenství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64" y="2229425"/>
            <a:ext cx="2687604" cy="3664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903226" y="1133872"/>
            <a:ext cx="252028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okolík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16016" y="1133872"/>
            <a:ext cx="3744416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složený okolík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281" y="2229425"/>
            <a:ext cx="3279998" cy="3712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594178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60432" y="594178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331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Plod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11560" y="1340768"/>
            <a:ext cx="3261048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rgbClr val="FF0000"/>
                </a:solidFill>
              </a:rPr>
              <a:t>dvounažka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88" t="57896"/>
          <a:stretch/>
        </p:blipFill>
        <p:spPr bwMode="auto">
          <a:xfrm>
            <a:off x="374969" y="2771800"/>
            <a:ext cx="5417217" cy="2785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15" t="74629" r="5176" b="5085"/>
          <a:stretch/>
        </p:blipFill>
        <p:spPr bwMode="auto">
          <a:xfrm>
            <a:off x="6516216" y="1107583"/>
            <a:ext cx="2145432" cy="3593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580526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432" y="51571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904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Využití miříkovitých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739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kořenová zelenina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mrkev obecná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	petržel obecná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		miřík celer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koření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kmín kořenný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fenykl obecný</a:t>
            </a:r>
          </a:p>
          <a:p>
            <a:pPr marL="0" indent="0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plevel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bolševník velkolepý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bršlice kozí noha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923928" y="220486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3928" y="2204864"/>
            <a:ext cx="1152128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23928" y="2204864"/>
            <a:ext cx="115212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835696" y="393305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835696" y="3933056"/>
            <a:ext cx="136815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835696" y="566124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835696" y="5661248"/>
            <a:ext cx="136815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098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Mrkev obecná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571" y="1124744"/>
            <a:ext cx="3178142" cy="527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04448" y="639817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4578085" cy="2575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398171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629" y="1556792"/>
            <a:ext cx="545194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využívá se kořen rostliny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je to dvouletka – ve druhém roce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vytváří semena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524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Petržel obecná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34" y="1326353"/>
            <a:ext cx="3556645" cy="4752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9935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48313"/>
            <a:ext cx="3906011" cy="2929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04448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611" y="1340768"/>
            <a:ext cx="314325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40597" y="324837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355642"/>
            <a:ext cx="1466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hladká</a:t>
            </a:r>
            <a:endParaRPr lang="cs-CZ" sz="3600" b="1" dirty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70001" y="1355642"/>
            <a:ext cx="1280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kořen</a:t>
            </a:r>
            <a:endParaRPr lang="cs-CZ" sz="3600" b="1" dirty="0">
              <a:solidFill>
                <a:srgbClr val="FFC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46112" y="3719759"/>
            <a:ext cx="17523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1C1C1C"/>
                </a:solidFill>
                <a:latin typeface="Calibri" pitchFamily="34" charset="0"/>
                <a:cs typeface="Calibri" pitchFamily="34" charset="0"/>
              </a:rPr>
              <a:t>kudrnka</a:t>
            </a:r>
            <a:endParaRPr lang="cs-CZ" sz="3600" b="1" dirty="0">
              <a:solidFill>
                <a:srgbClr val="1C1C1C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506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Kmín kořenný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903"/>
          <a:stretch/>
        </p:blipFill>
        <p:spPr bwMode="auto">
          <a:xfrm>
            <a:off x="668748" y="1700808"/>
            <a:ext cx="3853509" cy="2313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318" y="1700808"/>
            <a:ext cx="4049015" cy="4826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35699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32440" y="60932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748" y="4653136"/>
            <a:ext cx="363663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používá se do pečiva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výroba likérů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ve farmacii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364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Bolševník velkolepý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39" y="1268760"/>
            <a:ext cx="3973834" cy="52984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5539" y="645333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412776"/>
            <a:ext cx="442723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nebezpečná rostlina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styku s kůží způsobuje 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puchýře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dorůstá až do 3 metrů </a:t>
            </a:r>
          </a:p>
          <a:p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3682" y="3429000"/>
            <a:ext cx="3083874" cy="2793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32440" y="5877272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6453336"/>
            <a:ext cx="2890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rozšíření bolševníku v Evropě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4611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7984" y="140573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Bršlice kozí noha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7612" y="2255972"/>
            <a:ext cx="4244280" cy="3786215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vytrvalá rostlina – plevel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je léčivá – sbírá se oddenek a listy</a:t>
            </a:r>
          </a:p>
          <a:p>
            <a:pPr>
              <a:buFont typeface="Arial" pitchFamily="34" charset="0"/>
              <a:buChar char="•"/>
            </a:pPr>
            <a:endParaRPr lang="cs-CZ" dirty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zmírňuje bolest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3168947" cy="52379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77051" y="63093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6" name="Šipka dolů 5"/>
          <p:cNvSpPr/>
          <p:nvPr/>
        </p:nvSpPr>
        <p:spPr>
          <a:xfrm>
            <a:off x="1979712" y="3887724"/>
            <a:ext cx="360040" cy="864096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05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4794285"/>
              </p:ext>
            </p:extLst>
          </p:nvPr>
        </p:nvGraphicFramePr>
        <p:xfrm>
          <a:off x="539750" y="765175"/>
          <a:ext cx="8248647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9877"/>
                <a:gridCol w="749877"/>
                <a:gridCol w="749877"/>
                <a:gridCol w="749877"/>
                <a:gridCol w="749877"/>
                <a:gridCol w="749877"/>
                <a:gridCol w="749877"/>
                <a:gridCol w="749877"/>
                <a:gridCol w="749877"/>
                <a:gridCol w="749877"/>
                <a:gridCol w="7498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vůně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924130" cy="1259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53419" y="446277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301208"/>
            <a:ext cx="2289175" cy="128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60019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432" y="2903342"/>
            <a:ext cx="1823664" cy="243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81620" y="29510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018" y="3506784"/>
            <a:ext cx="2653333" cy="1655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47929" y="36368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68880"/>
            <a:ext cx="2124247" cy="1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375767" y="65346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719195"/>
            <a:ext cx="1195466" cy="2000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491296" y="634624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225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08720"/>
            <a:ext cx="8248708" cy="5377801"/>
          </a:xfrm>
        </p:spPr>
        <p:txBody>
          <a:bodyPr>
            <a:normAutofit lnSpcReduction="10000"/>
          </a:bodyPr>
          <a:lstStyle/>
          <a:p>
            <a:r>
              <a:rPr lang="cs-CZ" sz="1400" dirty="0">
                <a:latin typeface="Calibri" pitchFamily="34" charset="0"/>
                <a:cs typeface="Calibri" pitchFamily="34" charset="0"/>
              </a:rPr>
              <a:t>1. [cit.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2012-01-19],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autor 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Prof. Dr. Otto Wilhelm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Thomé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cs.wikipedia.org/wiki/Soubor:Illustration_Aegopodium_podagraria0.jpg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Rasbak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. 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http://cs.wikipedia.org/wiki/Soubor:Scherm.jpg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3.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Rasbak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. 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cs.wikipedia.org/wiki/Soubor:Samengesteld_scherm.jpg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4.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Reaperman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cs.wikipedia.org/wiki/Soubor:Anethum_graveolens_seeds.JPG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5.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Otto Wilhelm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Thomé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http://cs.wikipedia.org/wiki/Soubor:Illustration_Foeniculum_vulgare0.jpg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6. [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cit. 2012-01-19], autor Carl Axel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Magnus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Lindman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http://cs.wikipedia.org/wiki/Soubor:Daucus_Carota.jpg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7.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Jonathunder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http://commons.wikimedia.org/wiki/File:7carrots.jpg?uselang=cs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Donovan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Govan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. 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http://cs.wikipedia.org/wiki/Soubor:Parsley_Flat.jpg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9.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Forest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Starr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&amp; Kim </a:t>
            </a:r>
            <a:r>
              <a:rPr lang="cs-CZ" sz="1400" dirty="0" err="1" smtClean="0">
                <a:latin typeface="Calibri" pitchFamily="34" charset="0"/>
                <a:cs typeface="Calibri" pitchFamily="34" charset="0"/>
              </a:rPr>
              <a:t>Starr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http://cs.wikipedia.org/wiki/Soubor:Starr_070112-3391_Petroselinum_crispum.jpg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10.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[cit. 2012-01-19], autor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MarkusHagenlocher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http://cs.wikipedia.org/wiki/Soubor:Wurzelpetersilie_Wurzel.jpg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11. cit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. 2012-01-19], autor  Oliver s.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cs.wikipedia.org/wiki/Soubor:K%C3%BCmmelsamen_f%C3%BCr_WP.jpg</a:t>
            </a:r>
          </a:p>
          <a:p>
            <a:r>
              <a:rPr lang="cs-CZ" sz="1400" dirty="0" smtClean="0">
                <a:latin typeface="Calibri" pitchFamily="34" charset="0"/>
                <a:cs typeface="Calibri" pitchFamily="34" charset="0"/>
              </a:rPr>
              <a:t>12.[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cit. 2012-01-19], autor  Franz Eugen Köhler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http://cs.wikipedia.org/wiki/Soubor:Koeh-172.jpg</a:t>
            </a:r>
          </a:p>
          <a:p>
            <a:endParaRPr lang="cs-CZ" sz="1400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620688"/>
            <a:ext cx="8248708" cy="5665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13.[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cit. 2012-01-19], autor 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Teemu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Mäki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cs.wikipedia.org/wiki/Soubor:Heracleum_mantegazzianum_lapinniemi.jpg</a:t>
            </a:r>
          </a:p>
          <a:p>
            <a:pPr marL="0" indent="0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14.[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cit. 2012-01-19], autor 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Petr K.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http://cs.wikipedia.org/wiki/Soubor:Expansion_of_hogweed_A.svg</a:t>
            </a:r>
          </a:p>
          <a:p>
            <a:pPr marL="0" indent="0">
              <a:buNone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15.[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cit. 2012-01-19],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Prof. Dr. Otto Wilhelm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Thomé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Dostupný </a:t>
            </a:r>
            <a:r>
              <a:rPr lang="en-US" sz="1400" dirty="0">
                <a:latin typeface="Calibri" pitchFamily="34" charset="0"/>
                <a:cs typeface="Calibri" pitchFamily="34" charset="0"/>
              </a:rPr>
              <a:t>pod </a:t>
            </a:r>
            <a:r>
              <a:rPr lang="en-US" sz="1400" dirty="0" err="1">
                <a:latin typeface="Calibri" pitchFamily="34" charset="0"/>
                <a:cs typeface="Calibri" pitchFamily="34" charset="0"/>
              </a:rPr>
              <a:t>licenc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í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Creative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400" dirty="0" err="1">
                <a:latin typeface="Calibri" pitchFamily="34" charset="0"/>
                <a:cs typeface="Calibri" pitchFamily="34" charset="0"/>
              </a:rPr>
              <a:t>Commons</a:t>
            </a:r>
            <a:r>
              <a:rPr lang="cs-CZ" sz="1400" dirty="0">
                <a:latin typeface="Calibri" pitchFamily="34" charset="0"/>
                <a:cs typeface="Calibri" pitchFamily="34" charset="0"/>
              </a:rPr>
              <a:t> na www: http://cs.wikipedia.org/wiki/Br%C5%A1lice_koz%C3%AD_noha</a:t>
            </a:r>
          </a:p>
          <a:p>
            <a:pPr marL="0" indent="0">
              <a:buNone/>
            </a:pPr>
            <a:endParaRPr lang="cs-CZ" sz="1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448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95350" y="1857375"/>
            <a:ext cx="8248650" cy="44291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jako závěrečné opakování čeledi miříkovité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Tajenka: </a:t>
            </a:r>
            <a:r>
              <a:rPr lang="cs-CZ" dirty="0" smtClean="0"/>
              <a:t>	okolík, aroma, mrkev, bolševník,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petržel, kmín, nažka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048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102</TotalTime>
  <Words>549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Brooklet</vt:lpstr>
      <vt:lpstr>Prezentace aplikace PowerPoint</vt:lpstr>
      <vt:lpstr>Miříkovité</vt:lpstr>
      <vt:lpstr>Květenství</vt:lpstr>
      <vt:lpstr>Plod</vt:lpstr>
      <vt:lpstr>Využití miříkovitých</vt:lpstr>
      <vt:lpstr>Mrkev obecná</vt:lpstr>
      <vt:lpstr>Petržel obecná</vt:lpstr>
      <vt:lpstr>Kmín kořenný</vt:lpstr>
      <vt:lpstr>Bolševník velkolepý</vt:lpstr>
      <vt:lpstr>Bršlice kozí noha</vt:lpstr>
      <vt:lpstr>Tajenka</vt:lpstr>
      <vt:lpstr>Použité obrázky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21</cp:revision>
  <dcterms:created xsi:type="dcterms:W3CDTF">2011-11-07T20:36:47Z</dcterms:created>
  <dcterms:modified xsi:type="dcterms:W3CDTF">2012-05-03T12:32:50Z</dcterms:modified>
</cp:coreProperties>
</file>