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9" r:id="rId2"/>
    <p:sldId id="278" r:id="rId3"/>
    <p:sldId id="259" r:id="rId4"/>
    <p:sldId id="271" r:id="rId5"/>
    <p:sldId id="262" r:id="rId6"/>
    <p:sldId id="261" r:id="rId7"/>
    <p:sldId id="263" r:id="rId8"/>
    <p:sldId id="267" r:id="rId9"/>
    <p:sldId id="268" r:id="rId10"/>
    <p:sldId id="269" r:id="rId11"/>
    <p:sldId id="270" r:id="rId12"/>
    <p:sldId id="272" r:id="rId13"/>
    <p:sldId id="273" r:id="rId14"/>
    <p:sldId id="27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F526C-295F-4EA8-B048-B7F623EAD033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4289-E015-4549-8150-6B338804832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7865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F526C-295F-4EA8-B048-B7F623EAD033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4289-E015-4549-8150-6B338804832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1678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F526C-295F-4EA8-B048-B7F623EAD033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4289-E015-4549-8150-6B338804832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7213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F526C-295F-4EA8-B048-B7F623EAD033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4289-E015-4549-8150-6B338804832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0497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F526C-295F-4EA8-B048-B7F623EAD033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4289-E015-4549-8150-6B338804832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401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F526C-295F-4EA8-B048-B7F623EAD033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4289-E015-4549-8150-6B338804832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7226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F526C-295F-4EA8-B048-B7F623EAD033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4289-E015-4549-8150-6B338804832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4137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F526C-295F-4EA8-B048-B7F623EAD033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4289-E015-4549-8150-6B338804832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5165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F526C-295F-4EA8-B048-B7F623EAD033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4289-E015-4549-8150-6B338804832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8519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F526C-295F-4EA8-B048-B7F623EAD033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4289-E015-4549-8150-6B338804832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852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F526C-295F-4EA8-B048-B7F623EAD033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4289-E015-4549-8150-6B338804832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5639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EF526C-295F-4EA8-B048-B7F623EAD033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8B4289-E015-4549-8150-6B338804832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8868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rm_muscles_front_deep.png" TargetMode="External"/><Relationship Id="rId2" Type="http://schemas.openxmlformats.org/officeDocument/2006/relationships/hyperlink" Target="http://cs.wikipedia.org/wiki/Soubor:Head_lateral_sagittal_brain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3" y="1087438"/>
            <a:ext cx="7877175" cy="494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6171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Prezentaci slouží jako úvod do nové kapitoly: Svalová soustava</a:t>
            </a:r>
          </a:p>
          <a:p>
            <a:r>
              <a:rPr lang="cs-CZ" dirty="0" smtClean="0"/>
              <a:t>Žáky seznámíme funkcí a významem svalové soustavy</a:t>
            </a:r>
          </a:p>
          <a:p>
            <a:r>
              <a:rPr lang="cs-CZ" dirty="0"/>
              <a:t>Na začátku je vložena tipovací otázka: kolik svalů máme v těle? Všichni vysloví svůj názor- předem zavřít učebnici</a:t>
            </a:r>
          </a:p>
          <a:p>
            <a:r>
              <a:rPr lang="cs-CZ" dirty="0"/>
              <a:t>Během hodiny –při ENERGII PRO SVALY vložíme krátký pokus, nejenom pocítí po námaze teplo, ale dojde i k uvolnění a zbystření </a:t>
            </a:r>
            <a:r>
              <a:rPr lang="cs-CZ" dirty="0" smtClean="0"/>
              <a:t>pozornosti</a:t>
            </a:r>
          </a:p>
          <a:p>
            <a:r>
              <a:rPr lang="cs-CZ" dirty="0" smtClean="0"/>
              <a:t>Výklad prokládáme hádankami v prezentaci- zapojení celé třídy: žáci si zapíší svojí předpokládanou odpověď do sešitu a pak zhodnotí svůj odhad, nebo žáci </a:t>
            </a:r>
            <a:r>
              <a:rPr lang="cs-CZ" dirty="0"/>
              <a:t>hledají v učebnici, které svaly jsou odpovědí na otázky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4988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Funkce svalové soustavy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1340768"/>
            <a:ext cx="518457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Pohyb</a:t>
            </a:r>
          </a:p>
          <a:p>
            <a:r>
              <a:rPr lang="cs-CZ" sz="5400" b="1" dirty="0" smtClean="0"/>
              <a:t>Tvar</a:t>
            </a:r>
          </a:p>
          <a:p>
            <a:r>
              <a:rPr lang="cs-CZ" sz="5400" b="1" dirty="0" smtClean="0"/>
              <a:t>Poloha těla</a:t>
            </a:r>
          </a:p>
          <a:p>
            <a:r>
              <a:rPr lang="cs-CZ" sz="5400" b="1" dirty="0" smtClean="0"/>
              <a:t>Zdroj tepla- uvolnění energie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554103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HÁDANKA: KOLIK MÁME V TĚLE SVALŮ?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852936"/>
            <a:ext cx="597666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600 KOSTERNÍCH SVALŮ- TVOŘÍ ASI 40% CELKOVÉ HMOTNOSTI  ČLOVĚKA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024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Stavba kosterního svalu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268760"/>
            <a:ext cx="4040188" cy="5256584"/>
          </a:xfrm>
        </p:spPr>
        <p:txBody>
          <a:bodyPr>
            <a:noAutofit/>
          </a:bodyPr>
          <a:lstStyle/>
          <a:p>
            <a:r>
              <a:rPr lang="cs-CZ" sz="2800" dirty="0" smtClean="0"/>
              <a:t>Sval je tvořen svalovými </a:t>
            </a:r>
            <a:r>
              <a:rPr lang="cs-CZ" sz="2800" u="sng" dirty="0" smtClean="0"/>
              <a:t>vlákny,</a:t>
            </a:r>
            <a:r>
              <a:rPr lang="cs-CZ" sz="2800" dirty="0" smtClean="0"/>
              <a:t> které se spojují do </a:t>
            </a:r>
            <a:r>
              <a:rPr lang="cs-CZ" sz="2800" u="sng" dirty="0" smtClean="0"/>
              <a:t>sv. snopce</a:t>
            </a:r>
            <a:r>
              <a:rPr lang="cs-CZ" sz="2800" dirty="0" smtClean="0"/>
              <a:t>	- </a:t>
            </a:r>
            <a:r>
              <a:rPr lang="cs-CZ" sz="2800" u="sng" dirty="0" smtClean="0"/>
              <a:t>svalové bříško</a:t>
            </a:r>
          </a:p>
          <a:p>
            <a:r>
              <a:rPr lang="cs-CZ" sz="2800" dirty="0" smtClean="0"/>
              <a:t>Povrch svalu- </a:t>
            </a:r>
            <a:r>
              <a:rPr lang="cs-CZ" sz="2800" b="1" dirty="0" smtClean="0"/>
              <a:t>povázka</a:t>
            </a:r>
          </a:p>
          <a:p>
            <a:r>
              <a:rPr lang="cs-CZ" sz="2800" dirty="0" smtClean="0"/>
              <a:t>Ke kosti se upínají pomocí šlach</a:t>
            </a:r>
          </a:p>
          <a:p>
            <a:r>
              <a:rPr lang="cs-CZ" sz="2800" u="sng" dirty="0" smtClean="0"/>
              <a:t>Složení svalu</a:t>
            </a:r>
            <a:r>
              <a:rPr lang="cs-CZ" sz="2800" dirty="0" smtClean="0"/>
              <a:t>: 75 % voda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24% </a:t>
            </a:r>
            <a:r>
              <a:rPr lang="cs-CZ" sz="2800" dirty="0" smtClean="0"/>
              <a:t>anorg</a:t>
            </a:r>
            <a:r>
              <a:rPr lang="cs-CZ" sz="2800" dirty="0" smtClean="0"/>
              <a:t> látky(B)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1 % </a:t>
            </a:r>
            <a:r>
              <a:rPr lang="cs-CZ" sz="2800" dirty="0" smtClean="0"/>
              <a:t>org</a:t>
            </a:r>
            <a:r>
              <a:rPr lang="cs-CZ" sz="2800" dirty="0" smtClean="0"/>
              <a:t>. </a:t>
            </a:r>
            <a:r>
              <a:rPr lang="cs-CZ" sz="2800" dirty="0"/>
              <a:t>l</a:t>
            </a:r>
            <a:r>
              <a:rPr lang="cs-CZ" sz="2800" dirty="0" smtClean="0"/>
              <a:t>átky 				</a:t>
            </a:r>
            <a:r>
              <a:rPr lang="cs-CZ" sz="2800" dirty="0" smtClean="0"/>
              <a:t>(K, Na)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00" r="44576" b="62757"/>
          <a:stretch/>
        </p:blipFill>
        <p:spPr bwMode="auto">
          <a:xfrm>
            <a:off x="4716016" y="2204864"/>
            <a:ext cx="4320480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413261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ČINNOST KOSTERNÍHO SVALU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340768"/>
            <a:ext cx="698477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PŘÍČNĚ PRUHOVANÉ- 2 typy bílkovin 2 barvy- pruhování</a:t>
            </a:r>
          </a:p>
          <a:p>
            <a:r>
              <a:rPr lang="cs-CZ" sz="2400" dirty="0"/>
              <a:t> </a:t>
            </a:r>
            <a:endParaRPr lang="cs-CZ" sz="2400" dirty="0" smtClean="0"/>
          </a:p>
          <a:p>
            <a:r>
              <a:rPr lang="cs-CZ" sz="2400" dirty="0" smtClean="0"/>
              <a:t>Kosterní svaly mohou stahovat a natahovat- řídí je CNS- pomocí nervového vlákna</a:t>
            </a:r>
          </a:p>
          <a:p>
            <a:endParaRPr lang="cs-CZ" sz="2400" dirty="0"/>
          </a:p>
          <a:p>
            <a:r>
              <a:rPr lang="cs-CZ" sz="2400" dirty="0" smtClean="0"/>
              <a:t>Pohyb určité části těla umožní více svalů- stahují a přitahují- působí proti sobě(pohyb ruky)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46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ENERGIE PRO SVALY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484784"/>
            <a:ext cx="8229600" cy="5040591"/>
          </a:xfrm>
        </p:spPr>
        <p:txBody>
          <a:bodyPr>
            <a:normAutofit/>
          </a:bodyPr>
          <a:lstStyle/>
          <a:p>
            <a:r>
              <a:rPr lang="cs-CZ" b="1" dirty="0" smtClean="0"/>
              <a:t>Z GLUKÓZY </a:t>
            </a:r>
            <a:r>
              <a:rPr lang="cs-CZ" dirty="0" smtClean="0"/>
              <a:t>(cukr) z krve, či svalu-GLYKOGEN</a:t>
            </a:r>
          </a:p>
          <a:p>
            <a:r>
              <a:rPr lang="cs-CZ" dirty="0" smtClean="0"/>
              <a:t>PRO PRÁCI POTŘEBA </a:t>
            </a:r>
            <a:r>
              <a:rPr lang="cs-CZ" b="1" dirty="0" smtClean="0"/>
              <a:t>KYSLÍK</a:t>
            </a:r>
            <a:r>
              <a:rPr lang="cs-CZ" dirty="0" smtClean="0"/>
              <a:t> (krví)</a:t>
            </a:r>
          </a:p>
          <a:p>
            <a:r>
              <a:rPr lang="cs-CZ" dirty="0" smtClean="0"/>
              <a:t>Kyslíkový dluh při práci-</a:t>
            </a:r>
            <a:r>
              <a:rPr lang="cs-CZ" b="1" dirty="0" smtClean="0"/>
              <a:t>--</a:t>
            </a:r>
            <a:r>
              <a:rPr lang="cs-CZ" b="1" dirty="0" smtClean="0"/>
              <a:t>kys</a:t>
            </a:r>
            <a:r>
              <a:rPr lang="cs-CZ" b="1" dirty="0" smtClean="0"/>
              <a:t>. mléčná—bolest </a:t>
            </a:r>
            <a:r>
              <a:rPr lang="cs-CZ" dirty="0" smtClean="0"/>
              <a:t>svalů---křeč</a:t>
            </a:r>
          </a:p>
          <a:p>
            <a:endParaRPr lang="cs-CZ" dirty="0"/>
          </a:p>
          <a:p>
            <a:r>
              <a:rPr lang="cs-CZ" dirty="0" smtClean="0"/>
              <a:t>Svalový třes při zimě—SVAL TVOŘÍ PŘI PRÁCI </a:t>
            </a:r>
            <a:r>
              <a:rPr lang="cs-CZ" b="1" dirty="0" smtClean="0"/>
              <a:t>TEPLO-</a:t>
            </a:r>
            <a:r>
              <a:rPr lang="cs-CZ" dirty="0" smtClean="0"/>
              <a:t>---</a:t>
            </a:r>
            <a:r>
              <a:rPr lang="cs-CZ" dirty="0" smtClean="0">
                <a:solidFill>
                  <a:srgbClr val="FF0000"/>
                </a:solidFill>
              </a:rPr>
              <a:t>-Pokus: </a:t>
            </a:r>
            <a:r>
              <a:rPr lang="cs-CZ" dirty="0" smtClean="0"/>
              <a:t>všichni uděláme 30 dřepů</a:t>
            </a:r>
          </a:p>
          <a:p>
            <a:r>
              <a:rPr lang="cs-CZ" dirty="0" smtClean="0"/>
              <a:t>Je nám tepleji????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6699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TVAR SVALŮ rozdělení s </a:t>
            </a:r>
            <a:r>
              <a:rPr lang="cs-CZ" dirty="0" smtClean="0">
                <a:solidFill>
                  <a:srgbClr val="FF0000"/>
                </a:solidFill>
              </a:rPr>
              <a:t>hádankou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DLOUHÉ</a:t>
            </a:r>
            <a:r>
              <a:rPr lang="cs-CZ" dirty="0" smtClean="0"/>
              <a:t> –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 DK- dlouhý, štíhlý, šikmo na stehně</a:t>
            </a:r>
          </a:p>
          <a:p>
            <a:r>
              <a:rPr lang="cs-CZ" b="1" dirty="0" smtClean="0"/>
              <a:t>KRÁTKÉ</a:t>
            </a:r>
            <a:r>
              <a:rPr lang="cs-CZ" dirty="0" smtClean="0"/>
              <a:t>-na</a:t>
            </a:r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DK zajišťují pevnost </a:t>
            </a:r>
            <a:r>
              <a:rPr lang="cs-CZ" dirty="0" smtClean="0">
                <a:solidFill>
                  <a:srgbClr val="FF0000"/>
                </a:solidFill>
              </a:rPr>
              <a:t>klenby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PLOCHÉ-</a:t>
            </a:r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hlavní </a:t>
            </a:r>
            <a:r>
              <a:rPr lang="cs-CZ" dirty="0" smtClean="0">
                <a:solidFill>
                  <a:srgbClr val="FF0000"/>
                </a:solidFill>
              </a:rPr>
              <a:t>dých</a:t>
            </a:r>
            <a:r>
              <a:rPr lang="cs-CZ" dirty="0" smtClean="0">
                <a:solidFill>
                  <a:srgbClr val="FF0000"/>
                </a:solidFill>
              </a:rPr>
              <a:t>. sval, přepážka </a:t>
            </a:r>
            <a:r>
              <a:rPr lang="cs-CZ" dirty="0" smtClean="0">
                <a:solidFill>
                  <a:srgbClr val="FF0000"/>
                </a:solidFill>
              </a:rPr>
              <a:t>mezi dut. hrudní a břišní</a:t>
            </a:r>
          </a:p>
          <a:p>
            <a:r>
              <a:rPr lang="cs-CZ" b="1" dirty="0" smtClean="0"/>
              <a:t>KRUHOVÉ</a:t>
            </a:r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díky nim „posíláme polibek</a:t>
            </a:r>
            <a:r>
              <a:rPr lang="cs-CZ" dirty="0" smtClean="0"/>
              <a:t>“</a:t>
            </a:r>
            <a:endParaRPr lang="cs-CZ" dirty="0"/>
          </a:p>
          <a:p>
            <a:r>
              <a:rPr lang="cs-CZ" dirty="0" smtClean="0">
                <a:solidFill>
                  <a:srgbClr val="002060"/>
                </a:solidFill>
              </a:rPr>
              <a:t>Úkol: uhodni a dopiš ke každé skupině 1 sval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032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TVAR SVALŮ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DLOUHÉ- dlouhý sval stehenní - krejčovský</a:t>
            </a:r>
          </a:p>
          <a:p>
            <a:r>
              <a:rPr lang="cs-CZ" dirty="0" smtClean="0"/>
              <a:t>KRÁTKÉ- krátké svaly chodidla</a:t>
            </a:r>
          </a:p>
          <a:p>
            <a:r>
              <a:rPr lang="cs-CZ" dirty="0" smtClean="0"/>
              <a:t>PLOCHÉ- bránice</a:t>
            </a:r>
          </a:p>
          <a:p>
            <a:r>
              <a:rPr lang="cs-CZ" dirty="0" smtClean="0"/>
              <a:t>KRUHOVÉ- kruhové svaly okolo úst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7106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kosterních svalů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SVALY HLAVY A KRKU</a:t>
            </a:r>
          </a:p>
          <a:p>
            <a:r>
              <a:rPr lang="cs-CZ" dirty="0" smtClean="0"/>
              <a:t>SVALY TRUPU</a:t>
            </a:r>
          </a:p>
          <a:p>
            <a:r>
              <a:rPr lang="cs-CZ" dirty="0" smtClean="0"/>
              <a:t>SVALY HORNÍ KONČETINY</a:t>
            </a:r>
          </a:p>
          <a:p>
            <a:r>
              <a:rPr lang="cs-CZ" dirty="0" smtClean="0"/>
              <a:t>SVALY DOLNÍ KONČETINY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6823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HLAVY A KRKU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MIMICKÉ</a:t>
            </a:r>
          </a:p>
          <a:p>
            <a:r>
              <a:rPr lang="cs-CZ" dirty="0" smtClean="0"/>
              <a:t>ŽVÝKACÍ</a:t>
            </a:r>
          </a:p>
          <a:p>
            <a:r>
              <a:rPr lang="cs-CZ" dirty="0" smtClean="0"/>
              <a:t>ZDVIHAČ HLAVY</a:t>
            </a:r>
            <a:endParaRPr lang="cs-CZ" dirty="0"/>
          </a:p>
        </p:txBody>
      </p:sp>
      <p:pic>
        <p:nvPicPr>
          <p:cNvPr id="3074" name="Picture 2" descr="Soubor:Head lateral sagittal bra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52524"/>
            <a:ext cx="5261223" cy="5444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795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TRUPU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BŘIŠNÍ SVALY- PŘÍMÝ BŘIŠNÍ SVAL, ŠIKMÝ BŘIŠNÍ SVAL- BŘIŠNÍ LIS</a:t>
            </a:r>
          </a:p>
          <a:p>
            <a:r>
              <a:rPr lang="cs-CZ" dirty="0" smtClean="0"/>
              <a:t>PRSNÍ SVALY- Velký a malý prsní</a:t>
            </a:r>
          </a:p>
          <a:p>
            <a:r>
              <a:rPr lang="cs-CZ" dirty="0" smtClean="0"/>
              <a:t>ZÁDOVÉ SVALY-trapézový, široký sval zádový</a:t>
            </a:r>
          </a:p>
          <a:p>
            <a:r>
              <a:rPr lang="cs-CZ" dirty="0" smtClean="0"/>
              <a:t>BRÁNICE-DÝCHACÍ SVAL- </a:t>
            </a:r>
          </a:p>
          <a:p>
            <a:pPr marL="0" indent="0">
              <a:buNone/>
            </a:pPr>
            <a:r>
              <a:rPr lang="cs-CZ" dirty="0" smtClean="0"/>
              <a:t>odděluje dutinu hrudní</a:t>
            </a:r>
          </a:p>
          <a:p>
            <a:pPr marL="0" indent="0">
              <a:buNone/>
            </a:pPr>
            <a:r>
              <a:rPr lang="cs-CZ" dirty="0" smtClean="0"/>
              <a:t> a břišní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9675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KONČETIN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HORNÍ KONČETINY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Pohyby končetiny a prstů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DOLNÍ KONČETINY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Umožňují pohyb- chůzi, běh</a:t>
            </a:r>
            <a:endParaRPr lang="cs-CZ" dirty="0"/>
          </a:p>
        </p:txBody>
      </p:sp>
      <p:pic>
        <p:nvPicPr>
          <p:cNvPr id="4098" name="Picture 2" descr="Soubor:Arm muscles front deep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03" t="3298" r="8041" b="-3298"/>
          <a:stretch/>
        </p:blipFill>
        <p:spPr bwMode="auto">
          <a:xfrm>
            <a:off x="1115616" y="2636912"/>
            <a:ext cx="2160240" cy="3914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Velký sval hýžďový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2381250" cy="247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076056" y="5589240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Např. velký sval hýžďový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9090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0"/>
            <a:ext cx="878497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Obrázek popisu svalu: Sval</a:t>
            </a:r>
            <a:r>
              <a:rPr lang="cs-CZ" dirty="0"/>
              <a:t>: Stavba svalu. In: </a:t>
            </a:r>
            <a:r>
              <a:rPr lang="cs-CZ" i="1" dirty="0"/>
              <a:t>Wikipedia</a:t>
            </a:r>
            <a:r>
              <a:rPr lang="cs-CZ" dirty="0"/>
              <a:t>: </a:t>
            </a:r>
            <a:r>
              <a:rPr lang="cs-CZ" i="1" dirty="0"/>
              <a:t>the</a:t>
            </a:r>
            <a:r>
              <a:rPr lang="cs-CZ" i="1" dirty="0"/>
              <a:t> free </a:t>
            </a:r>
            <a:r>
              <a:rPr lang="cs-CZ" i="1" dirty="0"/>
              <a:t>encyclopedia</a:t>
            </a:r>
            <a:r>
              <a:rPr lang="cs-CZ" dirty="0"/>
              <a:t> [online]. San Francisco (CA): </a:t>
            </a:r>
            <a:r>
              <a:rPr lang="cs-CZ" dirty="0"/>
              <a:t>Wikimedia</a:t>
            </a:r>
            <a:r>
              <a:rPr lang="cs-CZ" dirty="0"/>
              <a:t> </a:t>
            </a:r>
            <a:r>
              <a:rPr lang="cs-CZ" dirty="0"/>
              <a:t>Foundation</a:t>
            </a:r>
            <a:r>
              <a:rPr lang="cs-CZ" dirty="0"/>
              <a:t>, 2001-, 11.9.2005 [cit. </a:t>
            </a:r>
            <a:r>
              <a:rPr lang="cs-CZ" dirty="0" smtClean="0"/>
              <a:t>2011-11-11]. </a:t>
            </a:r>
            <a:r>
              <a:rPr lang="cs-CZ" dirty="0"/>
              <a:t>Dostupné z: http://upload.wikimedia.org/wikipedia/commons/c/c0/Skeletal_muscle.jpg</a:t>
            </a:r>
            <a:r>
              <a:rPr lang="cs-CZ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Obrázek svalů hlavy a krku: </a:t>
            </a:r>
            <a:r>
              <a:rPr lang="cs-CZ" dirty="0"/>
              <a:t>Svaly hlavy a krku. In: </a:t>
            </a:r>
            <a:r>
              <a:rPr lang="cs-CZ" i="1" dirty="0"/>
              <a:t>Wikipedia</a:t>
            </a:r>
            <a:r>
              <a:rPr lang="cs-CZ" dirty="0"/>
              <a:t>: </a:t>
            </a:r>
            <a:r>
              <a:rPr lang="cs-CZ" i="1" dirty="0"/>
              <a:t>the</a:t>
            </a:r>
            <a:r>
              <a:rPr lang="cs-CZ" i="1" dirty="0"/>
              <a:t> free </a:t>
            </a:r>
            <a:r>
              <a:rPr lang="cs-CZ" i="1" dirty="0"/>
              <a:t>encyclopedia</a:t>
            </a:r>
            <a:r>
              <a:rPr lang="cs-CZ" dirty="0"/>
              <a:t> [online]. San Francisco (CA): </a:t>
            </a:r>
            <a:r>
              <a:rPr lang="cs-CZ" dirty="0"/>
              <a:t>Wikimedia</a:t>
            </a:r>
            <a:r>
              <a:rPr lang="cs-CZ" dirty="0"/>
              <a:t> </a:t>
            </a:r>
            <a:r>
              <a:rPr lang="cs-CZ" dirty="0"/>
              <a:t>Foundation</a:t>
            </a:r>
            <a:r>
              <a:rPr lang="cs-CZ" dirty="0"/>
              <a:t>, 2001-, 23.12.2006 [cit. 2011-11-10].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cs.wikipedia.org/wiki/Soubor:Head_lateral_sagittal_brain.jpg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Svaly horní končetiny: </a:t>
            </a:r>
            <a:r>
              <a:rPr lang="cs-CZ" dirty="0"/>
              <a:t>Svaly: Svaly horní končetiny. In: </a:t>
            </a:r>
            <a:r>
              <a:rPr lang="cs-CZ" i="1" dirty="0"/>
              <a:t>Wikipedia</a:t>
            </a:r>
            <a:r>
              <a:rPr lang="cs-CZ" dirty="0"/>
              <a:t>: </a:t>
            </a:r>
            <a:r>
              <a:rPr lang="cs-CZ" i="1" dirty="0"/>
              <a:t>the</a:t>
            </a:r>
            <a:r>
              <a:rPr lang="cs-CZ" i="1" dirty="0"/>
              <a:t> free </a:t>
            </a:r>
            <a:r>
              <a:rPr lang="cs-CZ" i="1" dirty="0"/>
              <a:t>encyclopedia</a:t>
            </a:r>
            <a:r>
              <a:rPr lang="cs-CZ" dirty="0"/>
              <a:t> [online]. San Francisco (CA): </a:t>
            </a:r>
            <a:r>
              <a:rPr lang="cs-CZ" dirty="0"/>
              <a:t>Wikimedia</a:t>
            </a:r>
            <a:r>
              <a:rPr lang="cs-CZ" dirty="0"/>
              <a:t> </a:t>
            </a:r>
            <a:r>
              <a:rPr lang="cs-CZ" dirty="0"/>
              <a:t>Foundation</a:t>
            </a:r>
            <a:r>
              <a:rPr lang="cs-CZ" dirty="0"/>
              <a:t>, 2001-, 14.01.2007 [cit. 2011-11-11].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cs.wikipedia.org/wiki/Soubor:Arm_muscles_front_deep.png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Svaly dolní </a:t>
            </a:r>
            <a:r>
              <a:rPr lang="cs-CZ" dirty="0" smtClean="0"/>
              <a:t>končetiny:</a:t>
            </a:r>
            <a:r>
              <a:rPr lang="cs-CZ" dirty="0"/>
              <a:t>Svaly</a:t>
            </a:r>
            <a:r>
              <a:rPr lang="cs-CZ" dirty="0"/>
              <a:t> dolní končetiny: velký sval hýžďový. In: </a:t>
            </a:r>
            <a:r>
              <a:rPr lang="cs-CZ" i="1" dirty="0"/>
              <a:t>Wikipedia</a:t>
            </a:r>
            <a:r>
              <a:rPr lang="cs-CZ" dirty="0"/>
              <a:t>: </a:t>
            </a:r>
            <a:r>
              <a:rPr lang="cs-CZ" i="1" dirty="0"/>
              <a:t>the</a:t>
            </a:r>
            <a:r>
              <a:rPr lang="cs-CZ" i="1" dirty="0"/>
              <a:t> free </a:t>
            </a:r>
            <a:r>
              <a:rPr lang="cs-CZ" i="1" dirty="0"/>
              <a:t>encyclopedia</a:t>
            </a:r>
            <a:r>
              <a:rPr lang="cs-CZ" dirty="0"/>
              <a:t> [online]. San Francisco (CA): </a:t>
            </a:r>
            <a:r>
              <a:rPr lang="cs-CZ" dirty="0"/>
              <a:t>Wikimedia</a:t>
            </a:r>
            <a:r>
              <a:rPr lang="cs-CZ" dirty="0"/>
              <a:t> </a:t>
            </a:r>
            <a:r>
              <a:rPr lang="cs-CZ" dirty="0"/>
              <a:t>Foundation</a:t>
            </a:r>
            <a:r>
              <a:rPr lang="cs-CZ" dirty="0"/>
              <a:t>, 2001-, 25.7.2005 [cit. 2011-11-11]. Dostupné z: http://cs.wikipedia.org/wiki/Velk%C3%BD_sval_h%C3%BD%C5%BE%C4%8Fov%C3%BD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9108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236</TotalTime>
  <Words>393</Words>
  <Application>Microsoft Office PowerPoint</Application>
  <PresentationFormat>Předvádění na obrazovce (4:3)</PresentationFormat>
  <Paragraphs>77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Funkce svalové soustavy</vt:lpstr>
      <vt:lpstr>HÁDANKA: KOLIK MÁME V TĚLE SVALŮ?</vt:lpstr>
      <vt:lpstr>Stavba kosterního svalu</vt:lpstr>
      <vt:lpstr>ČINNOST KOSTERNÍHO SVALU</vt:lpstr>
      <vt:lpstr>ENERGIE PRO SVALY</vt:lpstr>
      <vt:lpstr>TVAR SVALŮ rozdělení s hádankou</vt:lpstr>
      <vt:lpstr>TVAR SVALŮ řešení</vt:lpstr>
      <vt:lpstr>Dělení kosterních svalů</vt:lpstr>
      <vt:lpstr>SVALY HLAVY A KRKU</vt:lpstr>
      <vt:lpstr>SVALY TRUPU</vt:lpstr>
      <vt:lpstr>SVALY KONČETIN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Schejbalová Kateřina</cp:lastModifiedBy>
  <cp:revision>21</cp:revision>
  <dcterms:created xsi:type="dcterms:W3CDTF">2011-11-06T15:00:27Z</dcterms:created>
  <dcterms:modified xsi:type="dcterms:W3CDTF">2012-03-06T11:06:30Z</dcterms:modified>
</cp:coreProperties>
</file>