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70" r:id="rId3"/>
    <p:sldId id="268" r:id="rId4"/>
    <p:sldId id="258" r:id="rId5"/>
    <p:sldId id="271" r:id="rId6"/>
    <p:sldId id="259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1032" y="5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653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8824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44815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0522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4621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3599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4209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340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2382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8005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6184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8000"/>
            <a:lum/>
          </a:blip>
          <a:srcRect/>
          <a:stretch>
            <a:fillRect t="-43000" b="-4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0D96AC-9726-4842-BE23-6D81736E430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7942C7-352F-47C1-ACEA-07FD751D15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63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igestive_system_diagram_cs.svg" TargetMode="External"/><Relationship Id="rId2" Type="http://schemas.openxmlformats.org/officeDocument/2006/relationships/hyperlink" Target="http://cs.wikipedia.org/wiki/Soubor:Gray1224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office.microsoft.com/cs-cz/images/results.aspx?qu=st%C5%99evo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318366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navazuje na probranou látku z kapitoly Trávicí soustava</a:t>
            </a:r>
          </a:p>
          <a:p>
            <a:r>
              <a:rPr lang="cs-CZ" dirty="0" smtClean="0"/>
              <a:t>Seznamuje žáky s uvedenými pojmy </a:t>
            </a:r>
          </a:p>
          <a:p>
            <a:r>
              <a:rPr lang="cs-CZ" dirty="0" smtClean="0"/>
              <a:t>V poslední části u onemocnění trávicí soustavy je velký prostor pro navození diskuze na téma: zdravý životní styl, prevence onemocnění TS, správná životospráva, opodstatnění vlákniny i v rámci mezipředmětových vztahů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74458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Játra</a:t>
            </a:r>
            <a:endParaRPr lang="cs-CZ" sz="7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b="1" u="sng" dirty="0"/>
          </a:p>
          <a:p>
            <a:r>
              <a:rPr lang="cs-CZ" sz="2400" dirty="0"/>
              <a:t>Odvádějí odpadní látky z krve, udržují stálé složení krve, ukládají zásobní látky, rozklad červených </a:t>
            </a:r>
            <a:r>
              <a:rPr lang="cs-CZ" sz="2400" dirty="0" smtClean="0"/>
              <a:t>krvinek.</a:t>
            </a:r>
            <a:endParaRPr lang="cs-CZ" sz="2400" dirty="0"/>
          </a:p>
          <a:p>
            <a:r>
              <a:rPr lang="cs-CZ" sz="2400" dirty="0"/>
              <a:t>Tvoří se v nich žluč (rozklad tukových buněk</a:t>
            </a:r>
            <a:r>
              <a:rPr lang="cs-CZ" sz="2400" dirty="0" smtClean="0"/>
              <a:t>), </a:t>
            </a:r>
            <a:r>
              <a:rPr lang="cs-CZ" sz="2400" dirty="0"/>
              <a:t>žluč se hromadí ve </a:t>
            </a:r>
            <a:r>
              <a:rPr lang="cs-CZ" sz="2400" dirty="0" smtClean="0"/>
              <a:t>žlučníku, vzniká zde </a:t>
            </a:r>
            <a:r>
              <a:rPr lang="cs-CZ" sz="2400" dirty="0" smtClean="0"/>
              <a:t>glykogen.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1458" y="349479"/>
            <a:ext cx="4858933" cy="5700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6165304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Umístění jater- červená barva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94405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16632"/>
            <a:ext cx="464400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TLUSTÉ STŘEVO (délka asi 1,5 m)</a:t>
            </a:r>
          </a:p>
          <a:p>
            <a:r>
              <a:rPr lang="cs-CZ" dirty="0" smtClean="0"/>
              <a:t>Části: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Slepé střevo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Tračník: příčný, vzestupný, sestupný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konečník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2596439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FUNKCE TLUSTÉHO STŘEVA: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Vstřebávání vody a soli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Při rozkladu zbytků díky  nechoroboplodné bakterii </a:t>
            </a:r>
            <a:r>
              <a:rPr lang="cs-CZ" sz="2400" b="1" dirty="0" err="1" smtClean="0"/>
              <a:t>Escherichii</a:t>
            </a:r>
            <a:r>
              <a:rPr lang="cs-CZ" sz="2400" b="1" dirty="0" smtClean="0"/>
              <a:t> coli vznikají vitamíny skupiny B a vitamin 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231528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rozkladu zbytků vznikají také pachy – intenzita záleží na skladbě stravy !!!!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600860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léčbě </a:t>
            </a:r>
            <a:r>
              <a:rPr lang="cs-CZ" dirty="0" smtClean="0"/>
              <a:t>antibiotiky - </a:t>
            </a:r>
            <a:r>
              <a:rPr lang="cs-CZ" dirty="0" smtClean="0"/>
              <a:t>zničení přirozené mikroflóry střev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3325"/>
          <a:stretch/>
        </p:blipFill>
        <p:spPr bwMode="auto">
          <a:xfrm>
            <a:off x="4572000" y="568621"/>
            <a:ext cx="4623475" cy="4641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530791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4392488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8640"/>
            <a:ext cx="4499992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6237312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RTG snímek střeva			zobrazení vnitřních orgánů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60214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Konečník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340768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Stolice postupuje do </a:t>
            </a:r>
            <a:r>
              <a:rPr lang="cs-CZ" sz="2400" dirty="0" smtClean="0"/>
              <a:t>konečníku - </a:t>
            </a:r>
            <a:r>
              <a:rPr lang="cs-CZ" sz="2400" dirty="0" smtClean="0"/>
              <a:t>poslední úsek TS</a:t>
            </a:r>
          </a:p>
          <a:p>
            <a:r>
              <a:rPr lang="cs-CZ" sz="2400" dirty="0" smtClean="0"/>
              <a:t>Konečník – délka asi 20 cm – končí řitním otvorem</a:t>
            </a:r>
          </a:p>
          <a:p>
            <a:r>
              <a:rPr lang="cs-CZ" sz="2400" dirty="0" smtClean="0"/>
              <a:t>Při naplnění konečníku – pocit nucení na stolici </a:t>
            </a:r>
            <a:r>
              <a:rPr lang="cs-CZ" sz="2400" dirty="0" smtClean="0"/>
              <a:t>- defekace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780928"/>
            <a:ext cx="4680519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170257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NEMOCI TRÁVICÍ SOUSTAVY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77625"/>
            <a:ext cx="88480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</a:t>
            </a:r>
            <a:r>
              <a:rPr lang="cs-CZ" b="1" u="sng" dirty="0"/>
              <a:t>RŮJEM</a:t>
            </a:r>
            <a:r>
              <a:rPr lang="cs-CZ" b="1" dirty="0"/>
              <a:t>-</a:t>
            </a:r>
            <a:r>
              <a:rPr lang="cs-CZ" dirty="0"/>
              <a:t>  infekce, viróza </a:t>
            </a:r>
            <a:r>
              <a:rPr lang="cs-CZ" dirty="0" smtClean="0"/>
              <a:t>střeva - </a:t>
            </a:r>
            <a:r>
              <a:rPr lang="cs-CZ" dirty="0"/>
              <a:t>v tlustém střevě se přestává vstřebávat </a:t>
            </a:r>
            <a:r>
              <a:rPr lang="cs-CZ" dirty="0" smtClean="0"/>
              <a:t>voda - stolice </a:t>
            </a:r>
            <a:r>
              <a:rPr lang="cs-CZ" dirty="0"/>
              <a:t>častá s velkým obsahem vody. Může být i </a:t>
            </a:r>
            <a:r>
              <a:rPr lang="cs-CZ" dirty="0" smtClean="0"/>
              <a:t>nervový.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843083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/>
              <a:t>ZÁCPA </a:t>
            </a:r>
            <a:r>
              <a:rPr lang="cs-CZ" dirty="0"/>
              <a:t>– stolice je tvrdá, </a:t>
            </a:r>
            <a:r>
              <a:rPr lang="cs-CZ" dirty="0" smtClean="0"/>
              <a:t>suchá. </a:t>
            </a:r>
            <a:r>
              <a:rPr lang="cs-CZ" dirty="0"/>
              <a:t>Prevence: </a:t>
            </a:r>
            <a:r>
              <a:rPr lang="cs-CZ" dirty="0" smtClean="0"/>
              <a:t>pohyb,  vláknina, dostatek vody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2348880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VYJMENUJ POTRAVINY, KTERÉ JSOU ZDROJEM VLÁKNINY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718212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SALMONELÓZA </a:t>
            </a:r>
            <a:r>
              <a:rPr lang="cs-CZ" u="sng" dirty="0" smtClean="0"/>
              <a:t>-</a:t>
            </a:r>
            <a:r>
              <a:rPr lang="cs-CZ" dirty="0" smtClean="0"/>
              <a:t>  infekční </a:t>
            </a:r>
            <a:r>
              <a:rPr lang="cs-CZ" dirty="0" smtClean="0"/>
              <a:t>onemocnění z nedostatečně upravené </a:t>
            </a:r>
            <a:r>
              <a:rPr lang="cs-CZ" dirty="0" smtClean="0"/>
              <a:t>stravy - vejce</a:t>
            </a:r>
            <a:r>
              <a:rPr lang="cs-CZ" dirty="0" smtClean="0"/>
              <a:t>, maso</a:t>
            </a:r>
          </a:p>
          <a:p>
            <a:r>
              <a:rPr lang="cs-CZ" dirty="0" smtClean="0"/>
              <a:t>Průjmy, </a:t>
            </a:r>
            <a:r>
              <a:rPr lang="cs-CZ" dirty="0" smtClean="0"/>
              <a:t>křeče - </a:t>
            </a:r>
            <a:r>
              <a:rPr lang="cs-CZ" dirty="0" smtClean="0"/>
              <a:t>nebezpečí dehydratace organismu až smrt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3364543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INFEKČNÍ ŽLOUTENKA </a:t>
            </a:r>
            <a:r>
              <a:rPr lang="cs-CZ" dirty="0" smtClean="0"/>
              <a:t>– virový zánět </a:t>
            </a:r>
            <a:r>
              <a:rPr lang="cs-CZ" dirty="0" smtClean="0"/>
              <a:t>jater - typ </a:t>
            </a:r>
            <a:r>
              <a:rPr lang="cs-CZ" dirty="0" smtClean="0"/>
              <a:t>A, B, C(B, C- krevní </a:t>
            </a:r>
            <a:r>
              <a:rPr lang="cs-CZ" dirty="0" smtClean="0"/>
              <a:t>cestou - </a:t>
            </a:r>
            <a:r>
              <a:rPr lang="cs-CZ" dirty="0" smtClean="0"/>
              <a:t>narkomani)</a:t>
            </a:r>
          </a:p>
          <a:p>
            <a:r>
              <a:rPr lang="cs-CZ" dirty="0" smtClean="0"/>
              <a:t>TYP </a:t>
            </a:r>
            <a:r>
              <a:rPr lang="cs-CZ" dirty="0" smtClean="0"/>
              <a:t>A - </a:t>
            </a:r>
            <a:r>
              <a:rPr lang="cs-CZ" dirty="0" smtClean="0"/>
              <a:t>Nemoc špinavých rukou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3933056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ZÁNĚT SLEPÉHO STŘEVA (červovitého výběžku slepého střeva) </a:t>
            </a:r>
            <a:r>
              <a:rPr lang="cs-CZ" dirty="0" smtClean="0"/>
              <a:t>– bolest v podbřišku – léčba: operační odstranění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509120"/>
            <a:ext cx="871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ŽALUDEČNÍ VŘEDY </a:t>
            </a:r>
            <a:r>
              <a:rPr lang="cs-CZ" dirty="0" smtClean="0"/>
              <a:t>– kyselina chlorovodíková naruší sliznici </a:t>
            </a:r>
            <a:r>
              <a:rPr lang="cs-CZ" dirty="0" smtClean="0"/>
              <a:t>žaludku - </a:t>
            </a:r>
            <a:r>
              <a:rPr lang="cs-CZ" dirty="0" smtClean="0"/>
              <a:t>trávení vlastní tkáně. Příčiny: nesprávná životospráva, bakterie</a:t>
            </a:r>
          </a:p>
          <a:p>
            <a:r>
              <a:rPr lang="cs-CZ" dirty="0" smtClean="0"/>
              <a:t>Nebezpečí - </a:t>
            </a:r>
            <a:r>
              <a:rPr lang="cs-CZ" dirty="0" smtClean="0"/>
              <a:t>perforace vředu.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661248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ŽLUČOVÉ KAMENY </a:t>
            </a:r>
            <a:r>
              <a:rPr lang="cs-CZ" dirty="0" smtClean="0"/>
              <a:t>– nahromadění cholesterolu a soli-kameny, ucpání žlučníku.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37438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28092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</a:t>
            </a:r>
            <a:r>
              <a:rPr lang="cs-CZ" dirty="0"/>
              <a:t>: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Játra.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2011-11-11].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cs.wikipedia.org/wiki/Soubor:Gray1224.png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Tlusté střevo: Digestive </a:t>
            </a:r>
            <a:r>
              <a:rPr lang="cs-CZ" dirty="0" err="1"/>
              <a:t>system</a:t>
            </a:r>
            <a:r>
              <a:rPr lang="cs-CZ" dirty="0"/>
              <a:t> diagram </a:t>
            </a:r>
            <a:r>
              <a:rPr lang="cs-CZ" dirty="0" err="1"/>
              <a:t>cs.svg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17.9.2006 [cit. 2012-03-05].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cs.wikipedia.org/wiki/Soubor:Digestive_system_diagram_cs.svg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Střevo. In: </a:t>
            </a:r>
            <a:r>
              <a:rPr lang="cs-CZ" i="1" dirty="0"/>
              <a:t>Office.microsoft.com</a:t>
            </a:r>
            <a:r>
              <a:rPr lang="cs-CZ" dirty="0"/>
              <a:t> [online]. 2011 [cit. 2011-12-05]. Dostupné z: </a:t>
            </a:r>
            <a:r>
              <a:rPr lang="cs-CZ" dirty="0">
                <a:hlinkClick r:id="rId4"/>
              </a:rPr>
              <a:t>http://office.microsoft.com/cs-cz/images/results.aspx?qu=st%C5%99evo&amp;ex=1#ai:MP900385812</a:t>
            </a:r>
            <a:r>
              <a:rPr lang="cs-CZ" dirty="0" smtClean="0">
                <a:hlinkClick r:id="rId4"/>
              </a:rPr>
              <a:t>|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Střevo: MC900438737. In: </a:t>
            </a:r>
            <a:r>
              <a:rPr lang="cs-CZ" i="1" dirty="0"/>
              <a:t>Office.microsoft.com</a:t>
            </a:r>
            <a:r>
              <a:rPr lang="cs-CZ" dirty="0"/>
              <a:t> [online]. 2011 [cit. 201-11-05]. Dostupné z: http://office.microsoft.com/cs-cz/images/results.aspx?qu=st%C5%99evo&amp;ex=1#ai:MC900438737</a:t>
            </a:r>
            <a:r>
              <a:rPr lang="cs-CZ" dirty="0" smtClean="0"/>
              <a:t>|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Konečník</a:t>
            </a:r>
            <a:r>
              <a:rPr lang="cs-CZ" dirty="0"/>
              <a:t>. In: </a:t>
            </a:r>
            <a:r>
              <a:rPr lang="cs-CZ" i="1" dirty="0"/>
              <a:t>GOOGLE Obrázky</a:t>
            </a:r>
            <a:r>
              <a:rPr lang="cs-CZ" dirty="0"/>
              <a:t>: </a:t>
            </a:r>
            <a:r>
              <a:rPr lang="cs-CZ" i="1" dirty="0"/>
              <a:t>ordinace.cz</a:t>
            </a:r>
            <a:r>
              <a:rPr lang="cs-CZ" dirty="0"/>
              <a:t> [online]. [cit. 2012-01-12]. Dostupné z: http://www.google.cz/imgres?q=kone%C4%8Dn%C3%ADk&amp;hl=cs&amp;biw=1366&amp;bih=705&amp;gbv=2&amp;tbm=isch&amp;tbnid=ru3mjaBEwJkpvM:&amp;imgrefurl=http://www.ordinace.cz/clanek/konecnik/&amp;docid=B4WIyO2S0oCxXM&amp;imgurl=http://www.ordinace.cz/img/text/a_rectum_big.jpg&amp;w=200&amp;h=182&amp;ei=fvIOT5aMHufa4QT9kJj8Aw&amp;zoom=1&amp;iact=hc&amp;vpx=621&amp;vpy=197&amp;dur=359&amp;hovh=145&amp;hovw=160&amp;tx=84&amp;ty=73&amp;sig=113861261020637699955&amp;page=1&amp;tbnh=145&amp;tbnw=160&amp;start=0&amp;ndsp=18&amp;ved=1t:429,r:2,s:0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23922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348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Játra</vt:lpstr>
      <vt:lpstr>Snímek 4</vt:lpstr>
      <vt:lpstr>Snímek 5</vt:lpstr>
      <vt:lpstr>Konečník</vt:lpstr>
      <vt:lpstr>NEMOCI TRÁVICÍ SOUSTAVY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expert</cp:lastModifiedBy>
  <cp:revision>21</cp:revision>
  <dcterms:created xsi:type="dcterms:W3CDTF">2012-01-11T15:44:13Z</dcterms:created>
  <dcterms:modified xsi:type="dcterms:W3CDTF">2012-03-06T16:35:35Z</dcterms:modified>
</cp:coreProperties>
</file>