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76" r:id="rId2"/>
    <p:sldId id="277" r:id="rId3"/>
    <p:sldId id="265" r:id="rId4"/>
    <p:sldId id="283" r:id="rId5"/>
    <p:sldId id="286" r:id="rId6"/>
    <p:sldId id="310" r:id="rId7"/>
    <p:sldId id="312" r:id="rId8"/>
    <p:sldId id="284" r:id="rId9"/>
    <p:sldId id="292" r:id="rId10"/>
    <p:sldId id="295" r:id="rId11"/>
    <p:sldId id="288" r:id="rId12"/>
    <p:sldId id="293" r:id="rId13"/>
    <p:sldId id="294" r:id="rId14"/>
    <p:sldId id="290" r:id="rId15"/>
    <p:sldId id="296" r:id="rId16"/>
    <p:sldId id="297" r:id="rId17"/>
    <p:sldId id="300" r:id="rId18"/>
    <p:sldId id="313" r:id="rId19"/>
    <p:sldId id="299" r:id="rId20"/>
    <p:sldId id="298" r:id="rId21"/>
    <p:sldId id="308" r:id="rId22"/>
    <p:sldId id="301" r:id="rId23"/>
    <p:sldId id="304" r:id="rId24"/>
    <p:sldId id="309" r:id="rId25"/>
    <p:sldId id="307" r:id="rId26"/>
    <p:sldId id="306" r:id="rId27"/>
    <p:sldId id="275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23470" autoAdjust="0"/>
    <p:restoredTop sz="94660"/>
  </p:normalViewPr>
  <p:slideViewPr>
    <p:cSldViewPr>
      <p:cViewPr>
        <p:scale>
          <a:sx n="81" d="100"/>
          <a:sy n="81" d="100"/>
        </p:scale>
        <p:origin x="-82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713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8751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2916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8190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1141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5797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502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893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447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075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25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ADF3D-BBA2-4BF9-BEE1-7899372A4E36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34DE3-E023-436B-B7D6-ADBA86BB6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271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29.wmf"/><Relationship Id="rId3" Type="http://schemas.openxmlformats.org/officeDocument/2006/relationships/image" Target="../media/image21.wmf"/><Relationship Id="rId7" Type="http://schemas.openxmlformats.org/officeDocument/2006/relationships/image" Target="../media/image24.wmf"/><Relationship Id="rId12" Type="http://schemas.openxmlformats.org/officeDocument/2006/relationships/image" Target="../media/image2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11" Type="http://schemas.openxmlformats.org/officeDocument/2006/relationships/image" Target="../media/image28.wmf"/><Relationship Id="rId5" Type="http://schemas.openxmlformats.org/officeDocument/2006/relationships/image" Target="../media/image15.wmf"/><Relationship Id="rId10" Type="http://schemas.openxmlformats.org/officeDocument/2006/relationships/image" Target="../media/image27.wmf"/><Relationship Id="rId4" Type="http://schemas.openxmlformats.org/officeDocument/2006/relationships/image" Target="../media/image22.wmf"/><Relationship Id="rId9" Type="http://schemas.openxmlformats.org/officeDocument/2006/relationships/image" Target="../media/image26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10" Type="http://schemas.openxmlformats.org/officeDocument/2006/relationships/image" Target="../media/image38.wmf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0.wmf"/><Relationship Id="rId7" Type="http://schemas.openxmlformats.org/officeDocument/2006/relationships/image" Target="../media/image44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2" Type="http://schemas.openxmlformats.org/officeDocument/2006/relationships/image" Target="../media/image4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wmf"/><Relationship Id="rId11" Type="http://schemas.openxmlformats.org/officeDocument/2006/relationships/image" Target="../media/image55.wmf"/><Relationship Id="rId5" Type="http://schemas.openxmlformats.org/officeDocument/2006/relationships/image" Target="../media/image49.wmf"/><Relationship Id="rId10" Type="http://schemas.openxmlformats.org/officeDocument/2006/relationships/image" Target="../media/image54.wmf"/><Relationship Id="rId4" Type="http://schemas.openxmlformats.org/officeDocument/2006/relationships/image" Target="../media/image48.wmf"/><Relationship Id="rId9" Type="http://schemas.openxmlformats.org/officeDocument/2006/relationships/image" Target="../media/image53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99697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VY_32_INOVACE_II_3_10_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/>
              <a:t>Opakování znalostí a pojmů učiva druhé třídy</a:t>
            </a:r>
            <a:endParaRPr lang="cs-CZ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 smtClean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10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414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60648"/>
            <a:ext cx="705678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Opakování znalostí a pojmů učiva druhé třídy.</a:t>
            </a:r>
          </a:p>
          <a:p>
            <a:endParaRPr lang="cs-CZ" dirty="0"/>
          </a:p>
          <a:p>
            <a:r>
              <a:rPr lang="cs-CZ" b="1" dirty="0" smtClean="0"/>
              <a:t>Očekávaný </a:t>
            </a:r>
            <a:r>
              <a:rPr lang="cs-CZ" b="1" dirty="0"/>
              <a:t>výstup</a:t>
            </a:r>
            <a:r>
              <a:rPr lang="cs-CZ" sz="1600" b="1" dirty="0" smtClean="0"/>
              <a:t>: </a:t>
            </a:r>
            <a:r>
              <a:rPr lang="cs-CZ" b="1" dirty="0" smtClean="0"/>
              <a:t> </a:t>
            </a:r>
            <a:r>
              <a:rPr lang="cs-CZ" dirty="0" smtClean="0"/>
              <a:t>Žáci zvládají učivo a správně chápou pojmy. </a:t>
            </a:r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7- 8 </a:t>
            </a:r>
            <a:r>
              <a:rPr lang="cs-CZ" dirty="0"/>
              <a:t>let, 2. 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</a:t>
            </a:r>
            <a:r>
              <a:rPr lang="cs-CZ" b="1" dirty="0" smtClean="0"/>
              <a:t>slova: </a:t>
            </a:r>
            <a:r>
              <a:rPr lang="cs-CZ" dirty="0" smtClean="0"/>
              <a:t>křestní jméno, příjmení, město, vesnice, domácí zvířata, domácí mazlíčci, zvířata volně žijící, zelenina</a:t>
            </a:r>
            <a:r>
              <a:rPr lang="cs-CZ" dirty="0"/>
              <a:t>, </a:t>
            </a:r>
            <a:r>
              <a:rPr lang="cs-CZ" dirty="0" smtClean="0"/>
              <a:t>ovoce….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r>
              <a:rPr lang="cs-CZ" dirty="0"/>
              <a:t>	</a:t>
            </a:r>
          </a:p>
          <a:p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  <a:r>
              <a:rPr lang="cs-CZ" dirty="0"/>
              <a:t> </a:t>
            </a:r>
          </a:p>
          <a:p>
            <a:r>
              <a:rPr lang="cs-CZ" dirty="0" smtClean="0"/>
              <a:t>Žáci hravou formou opakují, co se naučili během školního roku, rozumí </a:t>
            </a:r>
            <a:r>
              <a:rPr lang="cs-CZ" dirty="0"/>
              <a:t>jednotlivým pojmům a odpovídají na jednotlivé otázky z </a:t>
            </a:r>
            <a:r>
              <a:rPr lang="cs-CZ" dirty="0" smtClean="0"/>
              <a:t>prezentace.</a:t>
            </a:r>
            <a:endParaRPr lang="cs-CZ" dirty="0"/>
          </a:p>
          <a:p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89657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140968"/>
            <a:ext cx="7416825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6000" dirty="0" smtClean="0"/>
              <a:t>Opakování z prvouky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27575" y="4725144"/>
            <a:ext cx="3400609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2. ročník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2157100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636" y="57313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948264" y="2127251"/>
            <a:ext cx="1634480" cy="1044696"/>
          </a:xfrm>
          <a:prstGeom prst="wedgeEllipseCallout">
            <a:avLst>
              <a:gd name="adj1" fmla="val -203715"/>
              <a:gd name="adj2" fmla="val -1311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 děti.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827584" y="1906909"/>
            <a:ext cx="2016224" cy="1485381"/>
          </a:xfrm>
          <a:prstGeom prst="wedgeEllipseCallout">
            <a:avLst>
              <a:gd name="adj1" fmla="val 91260"/>
              <a:gd name="adj2" fmla="val -884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Mé křestní jméno je David.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83568" y="4603666"/>
            <a:ext cx="2016224" cy="1485381"/>
          </a:xfrm>
          <a:prstGeom prst="wedgeEllipseCallout">
            <a:avLst>
              <a:gd name="adj1" fmla="val 97019"/>
              <a:gd name="adj2" fmla="val -2340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Mé příjmení je Krásný.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288494" y="3411774"/>
            <a:ext cx="2027921" cy="1961441"/>
          </a:xfrm>
          <a:prstGeom prst="wedgeEllipseCallout">
            <a:avLst>
              <a:gd name="adj1" fmla="val -136490"/>
              <a:gd name="adj2" fmla="val -131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Hodí se spíš na holku, ale co naděláte.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833663" y="4941168"/>
            <a:ext cx="2470472" cy="1431665"/>
          </a:xfrm>
          <a:prstGeom prst="wedgeEllipseCallout">
            <a:avLst>
              <a:gd name="adj1" fmla="val -43656"/>
              <a:gd name="adj2" fmla="val -2690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Táta je </a:t>
            </a:r>
            <a:r>
              <a:rPr lang="cs-CZ" dirty="0" smtClean="0"/>
              <a:t>Krásný, </a:t>
            </a:r>
            <a:r>
              <a:rPr lang="cs-CZ" dirty="0" smtClean="0"/>
              <a:t>máma je </a:t>
            </a:r>
            <a:r>
              <a:rPr lang="cs-CZ" dirty="0" smtClean="0"/>
              <a:t>Krásná, </a:t>
            </a:r>
            <a:r>
              <a:rPr lang="cs-CZ" dirty="0" smtClean="0"/>
              <a:t>tak i já jsem Krásný.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880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636" y="57313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83568" y="4603666"/>
            <a:ext cx="2016224" cy="1485381"/>
          </a:xfrm>
          <a:prstGeom prst="wedgeEllipseCallout">
            <a:avLst>
              <a:gd name="adj1" fmla="val 97019"/>
              <a:gd name="adj2" fmla="val -2340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Jaké je vaše křestní jméno a příjmení?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833663" y="4941168"/>
            <a:ext cx="2470472" cy="1431665"/>
          </a:xfrm>
          <a:prstGeom prst="wedgeEllipseCallout">
            <a:avLst>
              <a:gd name="adj1" fmla="val -43656"/>
              <a:gd name="adj2" fmla="val -2690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Moje mamka je krásná, chytrá a  moudrá Krásná.</a:t>
            </a:r>
          </a:p>
          <a:p>
            <a:pPr algn="ctr"/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388823" y="4377735"/>
            <a:ext cx="2470472" cy="1431665"/>
          </a:xfrm>
          <a:prstGeom prst="wedgeEllipseCallout">
            <a:avLst>
              <a:gd name="adj1" fmla="val -124973"/>
              <a:gd name="adj2" fmla="val -234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Proto je televizní hlasatelka.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Radši bych se jmenoval Chytrý nebo Moudrý.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498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víte </a:t>
            </a:r>
          </a:p>
          <a:p>
            <a:pPr algn="ctr"/>
            <a:r>
              <a:rPr lang="cs-CZ" dirty="0" smtClean="0"/>
              <a:t>o Praze?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bydlím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674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BSSZD0TX\MC900233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758608"/>
            <a:ext cx="4392488" cy="57635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03639" y="5370061"/>
            <a:ext cx="26950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Má sto věží!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04665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Je to hlavní město.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27097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Jitka\AppData\Local\Microsoft\Windows\Temporary Internet Files\Content.IE5\2K826QV6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6983945" cy="604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548680"/>
            <a:ext cx="2648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Karlův most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04248" y="558924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Vltava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53716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Jitka\AppData\Local\Microsoft\Windows\Temporary Internet Files\Content.IE5\P47NSBK1\MC9000548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06016"/>
            <a:ext cx="634644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4700488"/>
            <a:ext cx="26486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Karlův most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348" y="5408374"/>
            <a:ext cx="69718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Nechal ho postavit král Karel IV.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35854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bydlíte vy?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víte</a:t>
            </a:r>
          </a:p>
          <a:p>
            <a:pPr algn="ctr"/>
            <a:r>
              <a:rPr lang="cs-CZ" dirty="0" smtClean="0"/>
              <a:t> o Jičíně?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62216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73" y="1772816"/>
            <a:ext cx="82751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Zvelebil </a:t>
            </a:r>
            <a:r>
              <a:rPr lang="cs-CZ" sz="4000" dirty="0"/>
              <a:t>ho Albrecht z </a:t>
            </a:r>
            <a:r>
              <a:rPr lang="cs-CZ" sz="4000" dirty="0" smtClean="0"/>
              <a:t>Valdštejna.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73" y="401679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Jičín je malé město.</a:t>
            </a:r>
            <a:endParaRPr lang="cs-CZ" sz="4000" dirty="0"/>
          </a:p>
        </p:txBody>
      </p:sp>
      <p:pic>
        <p:nvPicPr>
          <p:cNvPr id="2050" name="Picture 2" descr="C:\Users\Jitka\AppData\Local\Microsoft\Windows\Temporary Internet Files\Content.IE5\FD39TVCH\MC900231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183" y="55534"/>
            <a:ext cx="155143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392201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roslavil </a:t>
            </a:r>
            <a:r>
              <a:rPr lang="cs-CZ" sz="4000" dirty="0"/>
              <a:t>Václav </a:t>
            </a:r>
            <a:r>
              <a:rPr lang="cs-CZ" sz="4000" dirty="0" smtClean="0"/>
              <a:t>Čtvrtek svými pohádkami.</a:t>
            </a:r>
            <a:endParaRPr lang="cs-CZ" sz="4000" dirty="0"/>
          </a:p>
        </p:txBody>
      </p:sp>
      <p:pic>
        <p:nvPicPr>
          <p:cNvPr id="2052" name="Picture 4" descr="C:\Users\Jitka\AppData\Local\Microsoft\Windows\Temporary Internet Files\Content.IE5\BSSZD0TX\MC9003791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962" y="4619343"/>
            <a:ext cx="1825142" cy="139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itka\AppData\Local\Microsoft\Windows\Temporary Internet Files\Content.IE5\BSSZD0TX\MC9003320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288" y="2480702"/>
            <a:ext cx="1815220" cy="133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126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itka\AppData\Local\Microsoft\Windows\Temporary Internet Files\Content.IE5\2K826QV6\MC9004299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411" y="1340768"/>
            <a:ext cx="6605841" cy="534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981" y="476672"/>
            <a:ext cx="79819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Jičín se nachází se v kopcovitém kraji.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34424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73" y="1772816"/>
            <a:ext cx="50711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Jičín je blízko Krkonoš. </a:t>
            </a:r>
            <a:endParaRPr lang="cs-CZ" sz="4000" dirty="0"/>
          </a:p>
        </p:txBody>
      </p:sp>
      <p:pic>
        <p:nvPicPr>
          <p:cNvPr id="3075" name="Picture 3" descr="C:\Users\Jitka\AppData\Local\Microsoft\Windows\Temporary Internet Files\Content.IE5\2K826QV6\MC900280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3384376" cy="370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2131735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254803"/>
              <a:gd name="adj2" fmla="val -917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jsou už pořádné hory.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787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Jaký je rozdíl mezi městem a </a:t>
            </a:r>
            <a:r>
              <a:rPr lang="cs-CZ" dirty="0" smtClean="0"/>
              <a:t>vesnicí?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mám babičku na vesnici.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84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BSSZD0TX\MC900101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8" y="2024334"/>
            <a:ext cx="3569601" cy="268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Jitka\AppData\Local\Microsoft\Windows\Temporary Internet Files\Content.IE5\P47NSBK1\MC9002309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012" y="3238811"/>
            <a:ext cx="3519309" cy="254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53583" y="2614954"/>
            <a:ext cx="38470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Vesnice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708453"/>
            <a:ext cx="38470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Město </a:t>
            </a:r>
            <a:endParaRPr lang="cs-CZ" sz="4000" dirty="0"/>
          </a:p>
        </p:txBody>
      </p:sp>
      <p:pic>
        <p:nvPicPr>
          <p:cNvPr id="6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3893"/>
            <a:ext cx="1261539" cy="1534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4162622" y="260648"/>
            <a:ext cx="2065562" cy="1426481"/>
          </a:xfrm>
          <a:prstGeom prst="wedgeEllipseCallout">
            <a:avLst>
              <a:gd name="adj1" fmla="val -185244"/>
              <a:gd name="adj2" fmla="val -323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 vlastně bydlíte?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339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 bydlí na vesnici a má doma zvířata.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mám v Praze jenom želvu a rybičky.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562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itka\AppData\Local\Microsoft\Windows\Temporary Internet Files\Content.IE5\FD39TVCH\MC900155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63" y="2045241"/>
            <a:ext cx="1830629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tka\AppData\Local\Microsoft\Windows\Temporary Internet Files\Content.IE5\2K826QV6\MC9001555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64" y="3038120"/>
            <a:ext cx="1721815" cy="91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itka\AppData\Local\Microsoft\Windows\Temporary Internet Files\Content.IE5\2K826QV6\MC900329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792127"/>
            <a:ext cx="1038131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itka\AppData\Local\Microsoft\Windows\Temporary Internet Files\Content.IE5\2K826QV6\MC900330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29" y="5589239"/>
            <a:ext cx="1800131" cy="106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itka\AppData\Local\Microsoft\Windows\Temporary Internet Files\Content.IE5\P47NSBK1\MC9003302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686" y="2843798"/>
            <a:ext cx="1783533" cy="75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Jitka\AppData\Local\Microsoft\Windows\Temporary Internet Files\Content.IE5\BSSZD0TX\MC900329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47439"/>
            <a:ext cx="154210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Jitka\AppData\Local\Microsoft\Windows\Temporary Internet Files\Content.IE5\BSSZD0TX\MC90015553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20" y="342767"/>
            <a:ext cx="1826057" cy="160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47439"/>
            <a:ext cx="230938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2532392" y="4365104"/>
            <a:ext cx="2620796" cy="1758290"/>
          </a:xfrm>
          <a:prstGeom prst="wedgeEllipseCallout">
            <a:avLst>
              <a:gd name="adj1" fmla="val 830"/>
              <a:gd name="adj2" fmla="val -1734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Domácí zvířata.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5976245" y="4077072"/>
            <a:ext cx="2389878" cy="1512168"/>
          </a:xfrm>
          <a:prstGeom prst="wedgeEllipseCallout">
            <a:avLst>
              <a:gd name="adj1" fmla="val -116068"/>
              <a:gd name="adj2" fmla="val -1830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Domácí mazlíčci.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396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348880"/>
            <a:ext cx="2448272" cy="2407187"/>
          </a:xfrm>
          <a:prstGeom prst="wedgeEllipseCallout">
            <a:avLst>
              <a:gd name="adj1" fmla="val 115875"/>
              <a:gd name="adj2" fmla="val -871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Když jsem u babičky, chodím do lesa, tam můžu potkat i jiná zvířata.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21941"/>
              <a:gd name="adj2" fmla="val -2517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 musím být potichu, to bych je vyplašil!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0015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itka\AppData\Local\Microsoft\Windows\Temporary Internet Files\Content.IE5\FD39TVCH\MC900329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287" y="559386"/>
            <a:ext cx="1816729" cy="132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itka\AppData\Local\Microsoft\Windows\Temporary Internet Files\Content.IE5\2K826QV6\MC900329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056" y="707837"/>
            <a:ext cx="2998046" cy="142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itka\AppData\Local\Microsoft\Windows\Temporary Internet Files\Content.IE5\BSSZD0TX\MC900346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531" y="4353692"/>
            <a:ext cx="1831543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itka\AppData\Local\Microsoft\Windows\Temporary Internet Files\Content.IE5\2K826QV6\MC90032948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102" y="144812"/>
            <a:ext cx="1038131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itka\AppData\Local\Microsoft\Windows\Temporary Internet Files\Content.IE5\2K826QV6\MC9003323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402" y="4335111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itka\AppData\Local\Microsoft\Windows\Temporary Internet Files\Content.IE5\P47NSBK1\MC9003302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311" y="2598862"/>
            <a:ext cx="2178492" cy="84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Jitka\AppData\Local\Microsoft\Windows\Temporary Internet Files\Content.IE5\P47NSBK1\MC9003469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647" y="4360093"/>
            <a:ext cx="1835201" cy="11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Jitka\AppData\Local\Microsoft\Windows\Temporary Internet Files\Content.IE5\FD39TVCH\MC9003323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59" y="4393925"/>
            <a:ext cx="1652964" cy="125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Jitka\AppData\Local\Microsoft\Windows\Temporary Internet Files\Content.IE5\BSSZD0TX\MC9003302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43434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Jitka\AppData\Local\Microsoft\Windows\Temporary Internet Files\Content.IE5\P47NSBK1\MC90032959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41925"/>
            <a:ext cx="140177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68938" y="3743817"/>
            <a:ext cx="75481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Která zvířata žijí ve volné přírodě? 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5977991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Jsou to volně žijící zvířata. </a:t>
            </a:r>
            <a:endParaRPr lang="cs-CZ" sz="4000" dirty="0"/>
          </a:p>
        </p:txBody>
      </p:sp>
      <p:pic>
        <p:nvPicPr>
          <p:cNvPr id="16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4812"/>
            <a:ext cx="1373276" cy="16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Jitka\AppData\Local\Microsoft\Windows\Temporary Internet Files\Content.IE5\FD39TVCH\MC90005296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609" y="2477944"/>
            <a:ext cx="1811426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898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317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898" y="332658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Nechápu proč?</a:t>
            </a:r>
            <a:endParaRPr lang="cs-CZ" dirty="0"/>
          </a:p>
        </p:txBody>
      </p:sp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Doma mě ještě nutí jíst ovoce a zeleninu.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475919" y="4942095"/>
            <a:ext cx="2016224" cy="1678722"/>
          </a:xfrm>
          <a:prstGeom prst="wedgeEllipseCallout">
            <a:avLst>
              <a:gd name="adj1" fmla="val 29679"/>
              <a:gd name="adj2" fmla="val -2593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Poraďte mi</a:t>
            </a:r>
            <a:r>
              <a:rPr lang="cs-CZ" dirty="0"/>
              <a:t>!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7109226" y="2276872"/>
            <a:ext cx="2016224" cy="1678722"/>
          </a:xfrm>
          <a:prstGeom prst="wedgeEllipseCallout">
            <a:avLst>
              <a:gd name="adj1" fmla="val -173719"/>
              <a:gd name="adj2" fmla="val -1140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mám nejradši  hranolky </a:t>
            </a:r>
          </a:p>
          <a:p>
            <a:pPr algn="ctr"/>
            <a:r>
              <a:rPr lang="cs-CZ" dirty="0" smtClean="0"/>
              <a:t>a kečup!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892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9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712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Poznáte 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3059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itka\AppData\Local\Microsoft\Windows\Temporary Internet Files\Content.IE5\VU1GYBHR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209151"/>
            <a:ext cx="4968552" cy="437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itka\AppData\Local\Microsoft\Windows\Temporary Internet Files\Content.IE5\VU1GYBHR\MC9001987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065" y="3386919"/>
            <a:ext cx="1828800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itka\AppData\Local\Microsoft\Windows\Temporary Internet Files\Content.IE5\CWPXEW0W\MC9001916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-171400"/>
            <a:ext cx="3199890" cy="218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Jitka\AppData\Local\Microsoft\Windows\Temporary Internet Files\Content.IE5\CWPXEW0W\MC9001935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19426"/>
            <a:ext cx="2551818" cy="214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Jitka\AppData\Local\Microsoft\Windows\Temporary Internet Files\Content.IE5\AR71MN3K\MC900191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19" y="332655"/>
            <a:ext cx="2407802" cy="194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itka\AppData\Local\Microsoft\Windows\Temporary Internet Files\Content.IE5\6LOBZKJE\MC900351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670" y="2132855"/>
            <a:ext cx="1634150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Jitka\AppData\Local\Microsoft\Windows\Temporary Internet Files\Content.IE5\6LOBZKJE\MC900215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770" y="5252668"/>
            <a:ext cx="1781349" cy="155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Jitka\AppData\Local\Microsoft\Windows\Temporary Internet Files\Content.IE5\AR71MN3K\MC9002151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5612"/>
            <a:ext cx="1830474" cy="125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Jitka\AppData\Local\Microsoft\Windows\Temporary Internet Files\Content.IE5\6LOBZKJE\MC9001935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724" y="4700321"/>
            <a:ext cx="1471698" cy="205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03062" y="416521"/>
            <a:ext cx="20771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1657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itka\AppData\Local\Microsoft\Windows\Temporary Internet Files\Content.IE5\FD39TVCH\MC900335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18176"/>
            <a:ext cx="4428101" cy="3622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itka\AppData\Local\Microsoft\Windows\Temporary Internet Files\Content.IE5\BSSZD0TX\MC9001915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046" y="392806"/>
            <a:ext cx="2685916" cy="214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itka\AppData\Local\Microsoft\Windows\Temporary Internet Files\Content.IE5\FD39TVCH\MC9003312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528" y="312558"/>
            <a:ext cx="2700316" cy="190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itka\AppData\Local\Microsoft\Windows\Temporary Internet Files\Content.IE5\BSSZD0TX\MC9003312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004" y="3133151"/>
            <a:ext cx="1814512" cy="165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itka\AppData\Local\Microsoft\Windows\Temporary Internet Files\Content.IE5\BSSZD0TX\MC9003000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528" y="4916582"/>
            <a:ext cx="1678838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Jitka\AppData\Local\Microsoft\Windows\Temporary Internet Files\Content.IE5\FD39TVCH\MC9002324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21017"/>
            <a:ext cx="2201501" cy="1309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Jitka\AppData\Local\Microsoft\Windows\Temporary Internet Files\Content.IE5\P47NSBK1\MC9001933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39" y="2036029"/>
            <a:ext cx="2206529" cy="218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203556" y="376007"/>
            <a:ext cx="1600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443269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42493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Co je to?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6922" y="3628695"/>
            <a:ext cx="7422553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Co je to?</a:t>
            </a:r>
          </a:p>
        </p:txBody>
      </p:sp>
      <p:pic>
        <p:nvPicPr>
          <p:cNvPr id="4" name="Picture 2" descr="C:\Users\valentovaj\AppData\Local\Microsoft\Windows\Temporary Internet Files\Content.IE5\6F0373VP\MC900391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074" y="2091806"/>
            <a:ext cx="1086227" cy="149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9UY0NSX2\MC900391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194" y="2273182"/>
            <a:ext cx="868678" cy="108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valentovaj\AppData\Local\Microsoft\Windows\Temporary Internet Files\Content.IE5\AH7681ZV\MC9002325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199" y="2208943"/>
            <a:ext cx="1815969" cy="147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valentovaj\AppData\Local\Microsoft\Windows\Temporary Internet Files\Content.IE5\9UY0NSX2\MC900411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941168"/>
            <a:ext cx="1800200" cy="131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valentovaj\AppData\Local\Microsoft\Windows\Temporary Internet Files\Content.IE5\6F0373VP\MC9003357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270" y="4386608"/>
            <a:ext cx="1398858" cy="199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valentovaj\AppData\Local\Microsoft\Windows\Temporary Internet Files\Content.IE5\PVAKRO5V\MC9002326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725" y="2242926"/>
            <a:ext cx="1406888" cy="131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valentovaj\AppData\Local\Microsoft\Windows\Temporary Internet Files\Content.IE5\AH7681ZV\MC9000882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057" y="4929745"/>
            <a:ext cx="1443504" cy="127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valentovaj\AppData\Local\Microsoft\Windows\Temporary Internet Files\Content.IE5\6F0373VP\MC9001935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929" y="4569330"/>
            <a:ext cx="1712977" cy="206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valentovaj\AppData\Local\Microsoft\Windows\Temporary Internet Files\Content.IE5\9UY0NSX2\MC9000883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292" y="4718903"/>
            <a:ext cx="1567973" cy="169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valentovaj\AppData\Local\Microsoft\Windows\Temporary Internet Files\Content.IE5\9UY0NSX2\MC90023257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4" y="2259691"/>
            <a:ext cx="1816700" cy="125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3895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712"/>
            <a:ext cx="4263470" cy="51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Proč se musí jíst ovoce a zelenina?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Jaký je mezi nimi rozdíl?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1691680" y="4941168"/>
            <a:ext cx="2016224" cy="1678722"/>
          </a:xfrm>
          <a:prstGeom prst="wedgeEllipseCallout">
            <a:avLst>
              <a:gd name="adj1" fmla="val 76045"/>
              <a:gd name="adj2" fmla="val -2559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Aha, tak já to zkusím!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305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itka\AppData\Local\Microsoft\Windows\Temporary Internet Files\Content.IE5\P47NSBK1\MC900280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2656"/>
            <a:ext cx="4157686" cy="505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5868144" y="4756067"/>
            <a:ext cx="2016224" cy="1678722"/>
          </a:xfrm>
          <a:prstGeom prst="wedgeEllipseCallout">
            <a:avLst>
              <a:gd name="adj1" fmla="val -118747"/>
              <a:gd name="adj2" fmla="val -2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Ahoj!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179512" y="2924945"/>
            <a:ext cx="2016224" cy="1678722"/>
          </a:xfrm>
          <a:prstGeom prst="wedgeEllipseCallout">
            <a:avLst>
              <a:gd name="adj1" fmla="val 134812"/>
              <a:gd name="adj2" fmla="val -1454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Zas někdy příště!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233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492896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897530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1039</TotalTime>
  <Words>386</Words>
  <Application>Microsoft Office PowerPoint</Application>
  <PresentationFormat>Předvádění na obrazovce (4:3)</PresentationFormat>
  <Paragraphs>82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z prvouky</dc:title>
  <dc:creator>Jitka Valentová</dc:creator>
  <cp:lastModifiedBy>Učitel</cp:lastModifiedBy>
  <cp:revision>49</cp:revision>
  <dcterms:created xsi:type="dcterms:W3CDTF">2012-04-18T10:52:27Z</dcterms:created>
  <dcterms:modified xsi:type="dcterms:W3CDTF">2012-07-31T07:44:13Z</dcterms:modified>
</cp:coreProperties>
</file>