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59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80" r:id="rId21"/>
    <p:sldId id="281" r:id="rId22"/>
    <p:sldId id="257" r:id="rId23"/>
    <p:sldId id="270" r:id="rId24"/>
    <p:sldId id="279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8439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VY_32_INOVACE_PŘZOO.17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živočichů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Kopytníci</a:t>
            </a:r>
            <a:endParaRPr lang="cs-CZ" b="1" dirty="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9612" y="630932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Kopytníci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Lichokopytníci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Sudokopytníci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6" r="6405"/>
          <a:stretch/>
        </p:blipFill>
        <p:spPr bwMode="auto">
          <a:xfrm>
            <a:off x="22198" y="2458122"/>
            <a:ext cx="4572001" cy="3816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7504" y="6597352"/>
            <a:ext cx="8622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									2.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13" r="9360" b="6040"/>
          <a:stretch/>
        </p:blipFill>
        <p:spPr bwMode="auto">
          <a:xfrm>
            <a:off x="4932040" y="2305977"/>
            <a:ext cx="3546462" cy="429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152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Lichokopytníci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57370"/>
            <a:ext cx="9036496" cy="4429151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došlapují </a:t>
            </a:r>
            <a:r>
              <a:rPr lang="cs-CZ" dirty="0"/>
              <a:t>nejvíc na špičku 3 prstu, poslední článek prstu je rozšířen a kryt rohovinou </a:t>
            </a:r>
            <a:r>
              <a:rPr lang="cs-CZ" dirty="0" smtClean="0"/>
              <a:t>- </a:t>
            </a:r>
            <a:r>
              <a:rPr lang="cs-CZ" dirty="0"/>
              <a:t>kopyto</a:t>
            </a:r>
          </a:p>
          <a:p>
            <a:r>
              <a:rPr lang="cs-CZ" dirty="0" smtClean="0"/>
              <a:t>lebka </a:t>
            </a:r>
            <a:r>
              <a:rPr lang="cs-CZ" dirty="0"/>
              <a:t>v obličejové části protažená</a:t>
            </a:r>
          </a:p>
          <a:p>
            <a:r>
              <a:rPr lang="cs-CZ" dirty="0" smtClean="0"/>
              <a:t>v </a:t>
            </a:r>
            <a:r>
              <a:rPr lang="cs-CZ" dirty="0"/>
              <a:t>obou čelistech silné řezáky – ukusují trávu, zuby se obrušují a nedorůstají (odhad </a:t>
            </a:r>
            <a:r>
              <a:rPr lang="cs-CZ" dirty="0" smtClean="0"/>
              <a:t>stáří </a:t>
            </a:r>
            <a:r>
              <a:rPr lang="cs-CZ" dirty="0"/>
              <a:t>zvířete)</a:t>
            </a:r>
          </a:p>
          <a:p>
            <a:r>
              <a:rPr lang="cs-CZ" dirty="0" smtClean="0"/>
              <a:t>jednoduchý </a:t>
            </a:r>
            <a:r>
              <a:rPr lang="cs-CZ" dirty="0"/>
              <a:t>žaludek, dlouhé střevo</a:t>
            </a:r>
          </a:p>
          <a:p>
            <a:r>
              <a:rPr lang="cs-CZ" dirty="0" err="1" smtClean="0"/>
              <a:t>Jacobsonův</a:t>
            </a:r>
            <a:r>
              <a:rPr lang="cs-CZ" dirty="0" smtClean="0"/>
              <a:t> </a:t>
            </a:r>
            <a:r>
              <a:rPr lang="cs-CZ" dirty="0"/>
              <a:t>orgán – v patře ústní dutiny, příjem pachových informací</a:t>
            </a:r>
          </a:p>
          <a:p>
            <a:endParaRPr lang="cs-CZ" dirty="0"/>
          </a:p>
        </p:txBody>
      </p:sp>
      <p:pic>
        <p:nvPicPr>
          <p:cNvPr id="2050" name="Picture 2" descr="C:\Users\Michal\AppData\Local\Microsoft\Windows\Temporary Internet Files\Content.IE5\S8PYEYH4\MC900235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0648"/>
            <a:ext cx="1826971" cy="147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chal\AppData\Local\Microsoft\Windows\Temporary Internet Files\Content.IE5\TOCR7Z97\MC9003264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2796"/>
            <a:ext cx="1827886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444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Kůň domácí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vznikl domestikací divoce žijících koní</a:t>
            </a:r>
          </a:p>
          <a:p>
            <a:r>
              <a:rPr lang="cs-CZ" dirty="0" smtClean="0"/>
              <a:t>v Evropě se začal využívat lidmi v 6. století př.n.l.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549" y="980728"/>
            <a:ext cx="46958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06763" y="287070"/>
            <a:ext cx="46217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Vývoj koně domácího	      </a:t>
            </a:r>
            <a:r>
              <a:rPr lang="cs-CZ" sz="1400" dirty="0" smtClean="0"/>
              <a:t>3.</a:t>
            </a:r>
            <a:endParaRPr lang="cs-CZ" sz="1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36" y="4221088"/>
            <a:ext cx="297633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7504" y="645333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17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Osel domácí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někde domestikován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 smtClean="0"/>
              <a:t>mezek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♂ </a:t>
            </a:r>
            <a:r>
              <a:rPr lang="cs-CZ" dirty="0"/>
              <a:t>kůň + ♀ osel</a:t>
            </a:r>
          </a:p>
          <a:p>
            <a:r>
              <a:rPr lang="cs-CZ" i="1" dirty="0" smtClean="0"/>
              <a:t>mula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dirty="0"/>
              <a:t>♂ osel + ♀ kůň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64704"/>
            <a:ext cx="38481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604448" y="40466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95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Nosorožec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98793" y="1785926"/>
            <a:ext cx="8837703" cy="3786215"/>
          </a:xfrm>
        </p:spPr>
        <p:txBody>
          <a:bodyPr/>
          <a:lstStyle/>
          <a:p>
            <a:r>
              <a:rPr lang="cs-CZ" dirty="0" smtClean="0"/>
              <a:t>zrohovatělá kůže</a:t>
            </a:r>
          </a:p>
          <a:p>
            <a:r>
              <a:rPr lang="cs-CZ" dirty="0" smtClean="0"/>
              <a:t>rohovité </a:t>
            </a:r>
            <a:r>
              <a:rPr lang="cs-CZ" dirty="0"/>
              <a:t>výrůstky na nose (původem z chlupů</a:t>
            </a:r>
            <a:r>
              <a:rPr lang="cs-CZ" dirty="0" smtClean="0"/>
              <a:t>)</a:t>
            </a:r>
          </a:p>
          <a:p>
            <a:r>
              <a:rPr lang="cs-CZ" dirty="0" smtClean="0"/>
              <a:t>velmi špatně vidí do dálky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93" y="3330968"/>
            <a:ext cx="5106956" cy="3402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652534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08123"/>
            <a:ext cx="2411481" cy="3617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676456" y="623731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5124" name="Picture 4" descr="C:\Users\Michal\AppData\Local\Microsoft\Windows\Temporary Internet Files\Content.IE5\S8PYEYH4\MC9002153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49" y="260648"/>
            <a:ext cx="198632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887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      </a:t>
            </a:r>
            <a:r>
              <a:rPr lang="cs-CZ" b="1" dirty="0" smtClean="0">
                <a:solidFill>
                  <a:srgbClr val="FF0000"/>
                </a:solidFill>
              </a:rPr>
              <a:t>Tapír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983010"/>
            <a:ext cx="2304256" cy="6669360"/>
          </a:xfrm>
        </p:spPr>
        <p:txBody>
          <a:bodyPr>
            <a:normAutofit/>
          </a:bodyPr>
          <a:lstStyle/>
          <a:p>
            <a:r>
              <a:rPr lang="cs-CZ" dirty="0" smtClean="0"/>
              <a:t>velký jako osel</a:t>
            </a:r>
          </a:p>
          <a:p>
            <a:r>
              <a:rPr lang="cs-CZ" dirty="0" smtClean="0"/>
              <a:t>žije v tropických oblastech Asie a Jižní Ameriky</a:t>
            </a:r>
          </a:p>
          <a:p>
            <a:r>
              <a:rPr lang="cs-CZ" dirty="0" smtClean="0"/>
              <a:t>pojídá listí stromů a keřů, různé plody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80950"/>
            <a:ext cx="6402288" cy="480171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76042" y="640537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61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Sudokopytníci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 </a:t>
            </a:r>
            <a:r>
              <a:rPr lang="cs-CZ" dirty="0"/>
              <a:t>prsty (chybí 1</a:t>
            </a:r>
            <a:r>
              <a:rPr lang="cs-CZ" dirty="0" smtClean="0"/>
              <a:t>.)</a:t>
            </a:r>
          </a:p>
          <a:p>
            <a:r>
              <a:rPr lang="cs-CZ" dirty="0" smtClean="0"/>
              <a:t>nejvíce </a:t>
            </a:r>
            <a:r>
              <a:rPr lang="cs-CZ" dirty="0"/>
              <a:t>vyvinut 3. a 4. → silná kopyta</a:t>
            </a:r>
          </a:p>
          <a:p>
            <a:r>
              <a:rPr lang="cs-CZ" dirty="0" smtClean="0"/>
              <a:t>nesourodá skupina</a:t>
            </a:r>
          </a:p>
          <a:p>
            <a:r>
              <a:rPr lang="cs-CZ" dirty="0" smtClean="0"/>
              <a:t>většinou jsou to býložravci</a:t>
            </a:r>
          </a:p>
          <a:p>
            <a:r>
              <a:rPr lang="cs-CZ" dirty="0" smtClean="0"/>
              <a:t>přežvýkavci – složený žaludek</a:t>
            </a:r>
          </a:p>
          <a:p>
            <a:r>
              <a:rPr lang="cs-CZ" dirty="0" err="1" smtClean="0"/>
              <a:t>nepřežvýkavci</a:t>
            </a:r>
            <a:r>
              <a:rPr lang="cs-CZ" dirty="0" smtClean="0"/>
              <a:t> – jednoduchý žaludek</a:t>
            </a:r>
            <a:endParaRPr lang="cs-CZ" dirty="0"/>
          </a:p>
          <a:p>
            <a:endParaRPr lang="cs-CZ" dirty="0"/>
          </a:p>
        </p:txBody>
      </p:sp>
      <p:pic>
        <p:nvPicPr>
          <p:cNvPr id="7170" name="Picture 2" descr="C:\Users\Michal\AppData\Local\Microsoft\Windows\Temporary Internet Files\Content.IE5\TOCR7Z97\MC900336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075" y="116632"/>
            <a:ext cx="1912112" cy="1865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ichal\AppData\Local\Microsoft\Windows\Temporary Internet Files\Content.IE5\S8PYEYH4\MC9000147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068958"/>
            <a:ext cx="1683410" cy="172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ichal\AppData\Local\Microsoft\Windows\Temporary Internet Files\Content.IE5\TOCR7Z97\MC9003515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4664"/>
            <a:ext cx="175184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43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Přežvýkavci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potravu tráví ve </a:t>
            </a:r>
            <a:r>
              <a:rPr lang="cs-CZ" dirty="0"/>
              <a:t>dvou </a:t>
            </a:r>
            <a:r>
              <a:rPr lang="cs-CZ" dirty="0" smtClean="0"/>
              <a:t>krocích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1. nejprve </a:t>
            </a:r>
            <a:r>
              <a:rPr lang="cs-CZ" dirty="0"/>
              <a:t>potravu rozžvýkají a </a:t>
            </a:r>
            <a:r>
              <a:rPr lang="cs-CZ" dirty="0" smtClean="0"/>
              <a:t>spolknou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2. napůl </a:t>
            </a:r>
            <a:r>
              <a:rPr lang="cs-CZ" dirty="0"/>
              <a:t>strávenou směs zvrátí zpět do </a:t>
            </a:r>
            <a:r>
              <a:rPr lang="cs-CZ" dirty="0" smtClean="0"/>
              <a:t>	</a:t>
            </a:r>
            <a:r>
              <a:rPr lang="cs-CZ" dirty="0" smtClean="0"/>
              <a:t>    úst</a:t>
            </a:r>
            <a:r>
              <a:rPr lang="cs-CZ" dirty="0"/>
              <a:t>, kde </a:t>
            </a:r>
            <a:r>
              <a:rPr lang="cs-CZ" dirty="0" smtClean="0"/>
              <a:t>ji </a:t>
            </a:r>
            <a:r>
              <a:rPr lang="cs-CZ" dirty="0"/>
              <a:t>znovu </a:t>
            </a:r>
            <a:r>
              <a:rPr lang="cs-CZ" dirty="0" smtClean="0"/>
              <a:t>sežvýkají</a:t>
            </a:r>
          </a:p>
          <a:p>
            <a:r>
              <a:rPr lang="cs-CZ" b="1" dirty="0" smtClean="0"/>
              <a:t>složený žaludek</a:t>
            </a:r>
          </a:p>
          <a:p>
            <a:pPr marL="457200" lvl="1" indent="0">
              <a:buNone/>
            </a:pPr>
            <a:r>
              <a:rPr lang="cs-CZ" sz="3200" dirty="0" smtClean="0"/>
              <a:t>předžaludky – bachor, čepec, kniha</a:t>
            </a:r>
          </a:p>
          <a:p>
            <a:pPr marL="457200" lvl="1" indent="0">
              <a:buNone/>
            </a:pPr>
            <a:r>
              <a:rPr lang="cs-CZ" sz="3200" dirty="0" smtClean="0"/>
              <a:t>žaludek - slez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493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	  Tur domácí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07504" y="887820"/>
            <a:ext cx="8568952" cy="3786215"/>
          </a:xfrm>
        </p:spPr>
        <p:txBody>
          <a:bodyPr/>
          <a:lstStyle/>
          <a:p>
            <a:r>
              <a:rPr lang="cs-CZ" dirty="0" smtClean="0"/>
              <a:t>samice – kráva</a:t>
            </a:r>
          </a:p>
          <a:p>
            <a:r>
              <a:rPr lang="cs-CZ" dirty="0" smtClean="0"/>
              <a:t>samec – vůl</a:t>
            </a:r>
          </a:p>
          <a:p>
            <a:r>
              <a:rPr lang="cs-CZ" dirty="0" smtClean="0"/>
              <a:t>vykastrovaný samec – býk</a:t>
            </a:r>
          </a:p>
          <a:p>
            <a:r>
              <a:rPr lang="cs-CZ" dirty="0" smtClean="0"/>
              <a:t>mládě – tele</a:t>
            </a:r>
          </a:p>
          <a:p>
            <a:r>
              <a:rPr lang="cs-CZ" dirty="0" smtClean="0"/>
              <a:t>kráva, která ještě nerodila - jalovice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489" y="3626680"/>
            <a:ext cx="4469706" cy="305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820472" y="63093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35" r="14316"/>
          <a:stretch/>
        </p:blipFill>
        <p:spPr bwMode="auto">
          <a:xfrm>
            <a:off x="6025757" y="137845"/>
            <a:ext cx="2794715" cy="3147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316416" y="299695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84" y="3882359"/>
            <a:ext cx="3770700" cy="241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0" y="649398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03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   Ovce domácí		Koza domácí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459141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459141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21259"/>
            <a:ext cx="37528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623731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21259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604448" y="642197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8183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	Daněk 		        	Muflon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5"/>
            <a:ext cx="35623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45333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301" y="1019023"/>
            <a:ext cx="4288171" cy="5677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460432" y="63093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60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Jelen lesní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5025" y="1340768"/>
            <a:ext cx="4039200" cy="5184576"/>
          </a:xfrm>
        </p:spPr>
        <p:txBody>
          <a:bodyPr>
            <a:normAutofit/>
          </a:bodyPr>
          <a:lstStyle/>
          <a:p>
            <a:r>
              <a:rPr lang="cs-CZ" dirty="0" smtClean="0"/>
              <a:t>parohy </a:t>
            </a:r>
            <a:r>
              <a:rPr lang="cs-CZ" dirty="0"/>
              <a:t>– shazuje v únoru a březnu, </a:t>
            </a:r>
            <a:r>
              <a:rPr lang="cs-CZ" dirty="0" smtClean="0"/>
              <a:t>nové </a:t>
            </a:r>
            <a:r>
              <a:rPr lang="cs-CZ" dirty="0"/>
              <a:t>do </a:t>
            </a:r>
            <a:r>
              <a:rPr lang="cs-CZ" dirty="0" smtClean="0"/>
              <a:t>srpna</a:t>
            </a:r>
            <a:r>
              <a:rPr lang="cs-CZ" dirty="0"/>
              <a:t>, 13 kg, CaCO</a:t>
            </a:r>
            <a:r>
              <a:rPr lang="cs-CZ" baseline="-25000" dirty="0"/>
              <a:t>3</a:t>
            </a:r>
            <a:r>
              <a:rPr lang="cs-CZ" dirty="0"/>
              <a:t>, Ca</a:t>
            </a:r>
            <a:r>
              <a:rPr lang="cs-CZ" baseline="-25000" dirty="0"/>
              <a:t>3</a:t>
            </a:r>
            <a:r>
              <a:rPr lang="cs-CZ" dirty="0"/>
              <a:t>(PO</a:t>
            </a:r>
            <a:r>
              <a:rPr lang="cs-CZ" baseline="-25000" dirty="0"/>
              <a:t>4</a:t>
            </a:r>
            <a:r>
              <a:rPr lang="cs-CZ" dirty="0"/>
              <a:t>)</a:t>
            </a:r>
            <a:r>
              <a:rPr lang="cs-CZ" baseline="-25000" dirty="0"/>
              <a:t>2</a:t>
            </a:r>
          </a:p>
          <a:p>
            <a:r>
              <a:rPr lang="cs-CZ" dirty="0" smtClean="0"/>
              <a:t>potrava</a:t>
            </a:r>
            <a:r>
              <a:rPr lang="cs-CZ" dirty="0"/>
              <a:t>: traviny, zelené, bukvice, žaludy, ovoce, kůra</a:t>
            </a:r>
          </a:p>
          <a:p>
            <a:r>
              <a:rPr lang="cs-CZ" dirty="0" smtClean="0"/>
              <a:t>říje</a:t>
            </a:r>
            <a:r>
              <a:rPr lang="cs-CZ" dirty="0"/>
              <a:t>:	doba páření (září - říjen)</a:t>
            </a:r>
          </a:p>
          <a:p>
            <a:pPr marL="0" indent="0">
              <a:buNone/>
            </a:pPr>
            <a:r>
              <a:rPr lang="cs-CZ" dirty="0" smtClean="0"/>
              <a:t>	silné </a:t>
            </a:r>
            <a:r>
              <a:rPr lang="cs-CZ" dirty="0"/>
              <a:t>troubení, nejedí, </a:t>
            </a:r>
            <a:r>
              <a:rPr lang="cs-CZ" dirty="0" smtClean="0"/>
              <a:t>	boje </a:t>
            </a:r>
            <a:r>
              <a:rPr lang="cs-CZ" dirty="0"/>
              <a:t>mezi ♂</a:t>
            </a:r>
          </a:p>
          <a:p>
            <a:r>
              <a:rPr lang="cs-CZ" dirty="0" smtClean="0"/>
              <a:t>pachové </a:t>
            </a:r>
            <a:r>
              <a:rPr lang="cs-CZ" dirty="0"/>
              <a:t>žlázy: před okem, pod ocasem, vnější </a:t>
            </a:r>
            <a:r>
              <a:rPr lang="cs-CZ" dirty="0" smtClean="0"/>
              <a:t>strana </a:t>
            </a:r>
            <a:r>
              <a:rPr lang="cs-CZ" dirty="0"/>
              <a:t>zadních běhů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0" t="9764" r="10501" b="11006"/>
          <a:stretch/>
        </p:blipFill>
        <p:spPr bwMode="auto">
          <a:xfrm>
            <a:off x="395536" y="1340768"/>
            <a:ext cx="4254013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296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360" y="308051"/>
            <a:ext cx="5760640" cy="290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75856" y="197736"/>
            <a:ext cx="2362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Vývoj parohu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32440" y="1307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2562225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275856" y="3567093"/>
            <a:ext cx="3773149" cy="27084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Části jeleního parohu</a:t>
            </a:r>
          </a:p>
          <a:p>
            <a:r>
              <a:rPr lang="cs-CZ" sz="2800" dirty="0"/>
              <a:t>koruna – vrchol </a:t>
            </a:r>
            <a:r>
              <a:rPr lang="cs-CZ" sz="2800" dirty="0" smtClean="0"/>
              <a:t>parohu</a:t>
            </a:r>
          </a:p>
          <a:p>
            <a:endParaRPr lang="cs-CZ" sz="1000" dirty="0"/>
          </a:p>
          <a:p>
            <a:r>
              <a:rPr lang="cs-CZ" sz="2800" dirty="0" smtClean="0"/>
              <a:t>nadočník </a:t>
            </a:r>
            <a:r>
              <a:rPr lang="cs-CZ" sz="2800" dirty="0"/>
              <a:t>– třetí </a:t>
            </a:r>
            <a:r>
              <a:rPr lang="cs-CZ" sz="2800" dirty="0" smtClean="0"/>
              <a:t>výsada</a:t>
            </a:r>
          </a:p>
          <a:p>
            <a:endParaRPr lang="cs-CZ" sz="1000" dirty="0"/>
          </a:p>
          <a:p>
            <a:r>
              <a:rPr lang="cs-CZ" sz="2800" dirty="0"/>
              <a:t>opěrák – druhá výsada</a:t>
            </a:r>
          </a:p>
          <a:p>
            <a:endParaRPr lang="cs-CZ" sz="1000" dirty="0"/>
          </a:p>
          <a:p>
            <a:r>
              <a:rPr lang="cs-CZ" sz="2800" dirty="0" smtClean="0"/>
              <a:t>očník – první výsada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827584" y="5661248"/>
            <a:ext cx="2448272" cy="360040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1043608" y="3567093"/>
            <a:ext cx="2232248" cy="1878131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0" idx="1"/>
          </p:cNvCxnSpPr>
          <p:nvPr/>
        </p:nvCxnSpPr>
        <p:spPr>
          <a:xfrm flipH="1">
            <a:off x="1331640" y="4921310"/>
            <a:ext cx="1944216" cy="0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1403648" y="1761901"/>
            <a:ext cx="1872208" cy="2531195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51520" y="6275527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26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Srnec obecný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05906" y="1857370"/>
            <a:ext cx="3509497" cy="4429151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15 - 25 kg</a:t>
            </a:r>
          </a:p>
          <a:p>
            <a:r>
              <a:rPr lang="cs-CZ" dirty="0" smtClean="0"/>
              <a:t>rezavě </a:t>
            </a:r>
            <a:r>
              <a:rPr lang="cs-CZ" dirty="0"/>
              <a:t>červený, v zimě hnědo šedý</a:t>
            </a:r>
          </a:p>
          <a:p>
            <a:r>
              <a:rPr lang="cs-CZ" dirty="0" smtClean="0"/>
              <a:t>zadek</a:t>
            </a:r>
            <a:r>
              <a:rPr lang="cs-CZ" dirty="0"/>
              <a:t>: bílá skvrna (zrcátko)</a:t>
            </a:r>
          </a:p>
          <a:p>
            <a:r>
              <a:rPr lang="cs-CZ" dirty="0" smtClean="0"/>
              <a:t>paroží</a:t>
            </a:r>
            <a:r>
              <a:rPr lang="cs-CZ" dirty="0"/>
              <a:t>: 1 rok → knoflíky (březen shazuje)</a:t>
            </a:r>
          </a:p>
          <a:p>
            <a:r>
              <a:rPr lang="cs-CZ" dirty="0" smtClean="0"/>
              <a:t>pachové </a:t>
            </a:r>
            <a:r>
              <a:rPr lang="cs-CZ" dirty="0"/>
              <a:t>žlázy: mezi zadními kopýtky, pod patou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12" t="12733" r="20865" b="16699"/>
          <a:stretch/>
        </p:blipFill>
        <p:spPr bwMode="auto">
          <a:xfrm>
            <a:off x="179512" y="1772816"/>
            <a:ext cx="5026395" cy="4648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59735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84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10085" y="188640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	Žirafa			    Antilopa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86" t="12698" b="5137"/>
          <a:stretch/>
        </p:blipFill>
        <p:spPr bwMode="auto">
          <a:xfrm>
            <a:off x="212892" y="1196752"/>
            <a:ext cx="3979968" cy="5263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12892" y="646072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616" y="1140535"/>
            <a:ext cx="3536416" cy="5304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670032" y="646072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161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Nepřežvýkavci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jednoduchý žaludek</a:t>
            </a:r>
          </a:p>
          <a:p>
            <a:r>
              <a:rPr lang="cs-CZ" dirty="0" smtClean="0"/>
              <a:t>potravu nepřežvykují</a:t>
            </a:r>
          </a:p>
          <a:p>
            <a:r>
              <a:rPr lang="cs-CZ" dirty="0" smtClean="0"/>
              <a:t>mají úplný chrup s mohutnými špičáky, které mohou vypadat jako kly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33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Prase domácí 	      Prase divoké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3867150" cy="533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645333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66" r="24817"/>
          <a:stretch/>
        </p:blipFill>
        <p:spPr bwMode="auto">
          <a:xfrm>
            <a:off x="4932040" y="1187251"/>
            <a:ext cx="3569106" cy="5450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604447" y="6291803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25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0501" y="116632"/>
            <a:ext cx="8229600" cy="1656184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		Hroch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          obojživelný 			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09" y="1930359"/>
            <a:ext cx="5256096" cy="3942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0224" y="593330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692696"/>
            <a:ext cx="3305944" cy="2475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425414" y="11663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25.</a:t>
            </a:r>
            <a:endParaRPr lang="cs-CZ" dirty="0"/>
          </a:p>
        </p:txBody>
      </p:sp>
      <p:pic>
        <p:nvPicPr>
          <p:cNvPr id="9221" name="Picture 5" descr="C:\Users\Michal\AppData\Local\Microsoft\Windows\Temporary Internet Files\Content.IE5\6LEFVC4W\MP9004031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7238" y="3950078"/>
            <a:ext cx="3253115" cy="216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233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			Velbloud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	dvouhrbý		   jednohrbý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3816424" cy="5017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643051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26.</a:t>
            </a:r>
            <a:endParaRPr lang="cs-CZ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78002"/>
            <a:ext cx="4079532" cy="5017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703182" y="6419715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06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180528" y="-165137"/>
            <a:ext cx="4104456" cy="1143000"/>
          </a:xfrm>
        </p:spPr>
        <p:txBody>
          <a:bodyPr/>
          <a:lstStyle/>
          <a:p>
            <a:r>
              <a:rPr lang="cs-CZ" dirty="0" smtClean="0"/>
              <a:t>Hádej, co to je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834" y="85451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ravoúhlý trojúhelník 5"/>
          <p:cNvSpPr/>
          <p:nvPr/>
        </p:nvSpPr>
        <p:spPr>
          <a:xfrm>
            <a:off x="611560" y="756182"/>
            <a:ext cx="2088232" cy="3240360"/>
          </a:xfrm>
          <a:prstGeom prst="rtTriangl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>
            <a:off x="6876256" y="737469"/>
            <a:ext cx="2088232" cy="3240360"/>
          </a:xfrm>
          <a:prstGeom prst="rtTriangl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>
            <a:off x="2712028" y="3977829"/>
            <a:ext cx="2088232" cy="3240360"/>
          </a:xfrm>
          <a:prstGeom prst="rtTriangl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610842" y="3977829"/>
            <a:ext cx="2088232" cy="3240360"/>
          </a:xfrm>
          <a:prstGeom prst="rtTriangl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>
            <a:off x="4788024" y="737469"/>
            <a:ext cx="2088232" cy="3240360"/>
          </a:xfrm>
          <a:prstGeom prst="rtTriangl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oúhlý trojúhelník 11"/>
          <p:cNvSpPr/>
          <p:nvPr/>
        </p:nvSpPr>
        <p:spPr>
          <a:xfrm>
            <a:off x="2699792" y="737469"/>
            <a:ext cx="2088232" cy="3240360"/>
          </a:xfrm>
          <a:prstGeom prst="rtTriangl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oúhlý trojúhelník 12"/>
          <p:cNvSpPr/>
          <p:nvPr/>
        </p:nvSpPr>
        <p:spPr>
          <a:xfrm>
            <a:off x="6876256" y="3977829"/>
            <a:ext cx="2088232" cy="3240360"/>
          </a:xfrm>
          <a:prstGeom prst="rtTriangl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oúhlý trojúhelník 13"/>
          <p:cNvSpPr/>
          <p:nvPr/>
        </p:nvSpPr>
        <p:spPr>
          <a:xfrm>
            <a:off x="4788024" y="3967718"/>
            <a:ext cx="2088232" cy="3240360"/>
          </a:xfrm>
          <a:prstGeom prst="rtTriangl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avoúhlý trojúhelník 14"/>
          <p:cNvSpPr/>
          <p:nvPr/>
        </p:nvSpPr>
        <p:spPr>
          <a:xfrm rot="10800000">
            <a:off x="610842" y="764704"/>
            <a:ext cx="2088232" cy="3240360"/>
          </a:xfrm>
          <a:prstGeom prst="rt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 rot="10800000">
            <a:off x="6912964" y="777471"/>
            <a:ext cx="2088232" cy="3240360"/>
          </a:xfrm>
          <a:prstGeom prst="rt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 rot="10800000">
            <a:off x="4800260" y="765521"/>
            <a:ext cx="2088232" cy="3240360"/>
          </a:xfrm>
          <a:prstGeom prst="rt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10800000">
            <a:off x="2699793" y="764705"/>
            <a:ext cx="2088232" cy="3240360"/>
          </a:xfrm>
          <a:prstGeom prst="rt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oúhlý trojúhelník 18"/>
          <p:cNvSpPr/>
          <p:nvPr/>
        </p:nvSpPr>
        <p:spPr>
          <a:xfrm rot="10800000">
            <a:off x="2699793" y="3977829"/>
            <a:ext cx="2088232" cy="3240360"/>
          </a:xfrm>
          <a:prstGeom prst="rt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oúhlý trojúhelník 19"/>
          <p:cNvSpPr/>
          <p:nvPr/>
        </p:nvSpPr>
        <p:spPr>
          <a:xfrm rot="10800000">
            <a:off x="611560" y="3967718"/>
            <a:ext cx="2088232" cy="3240360"/>
          </a:xfrm>
          <a:prstGeom prst="rt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 rot="10800000">
            <a:off x="6876256" y="3983057"/>
            <a:ext cx="2088232" cy="3240360"/>
          </a:xfrm>
          <a:prstGeom prst="rt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oúhlý trojúhelník 21"/>
          <p:cNvSpPr/>
          <p:nvPr/>
        </p:nvSpPr>
        <p:spPr>
          <a:xfrm rot="10800000">
            <a:off x="4788024" y="3977829"/>
            <a:ext cx="2088232" cy="3240360"/>
          </a:xfrm>
          <a:prstGeom prst="rtTriangl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7504" y="638485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39952" y="122393"/>
            <a:ext cx="46269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+mj-lt"/>
              </a:rPr>
              <a:t>mláďata prasete divokého</a:t>
            </a:r>
            <a:endParaRPr lang="cs-CZ" sz="3200" b="1" dirty="0">
              <a:solidFill>
                <a:srgbClr val="0070C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2803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680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836712"/>
            <a:ext cx="8248708" cy="5449809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/>
              <a:t>Obrázky bez označení: Použité obrázky jsou dostupné pod licencí Microsoft Office</a:t>
            </a:r>
          </a:p>
          <a:p>
            <a:r>
              <a:rPr lang="cs-CZ" sz="1400" dirty="0" smtClean="0"/>
              <a:t>1</a:t>
            </a:r>
            <a:r>
              <a:rPr lang="cs-CZ" sz="1400" dirty="0"/>
              <a:t>. [cit. </a:t>
            </a:r>
            <a:r>
              <a:rPr lang="cs-CZ" sz="1400" dirty="0" smtClean="0"/>
              <a:t>2012-01-23], </a:t>
            </a:r>
            <a:r>
              <a:rPr lang="cs-CZ" sz="1400" dirty="0"/>
              <a:t>autor  </a:t>
            </a:r>
            <a:r>
              <a:rPr lang="cs-CZ" sz="1400" dirty="0" err="1"/>
              <a:t>Trescastillos</a:t>
            </a:r>
            <a:r>
              <a:rPr lang="cs-CZ" sz="1400" dirty="0" smtClean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http://cs.wikipedia.org/wiki/Soubor:LaMirage_body07.jpg</a:t>
            </a:r>
            <a:endParaRPr lang="cs-CZ" sz="1400" dirty="0" smtClean="0"/>
          </a:p>
          <a:p>
            <a:r>
              <a:rPr lang="cs-CZ" sz="1400" dirty="0" smtClean="0"/>
              <a:t>2. </a:t>
            </a:r>
            <a:r>
              <a:rPr lang="cs-CZ" sz="1400" dirty="0"/>
              <a:t>[cit. 2012-01-23], autor  </a:t>
            </a:r>
            <a:r>
              <a:rPr lang="cs-CZ" sz="1400" dirty="0" err="1"/>
              <a:t>Smudge</a:t>
            </a:r>
            <a:r>
              <a:rPr lang="cs-CZ" sz="1400" dirty="0"/>
              <a:t> 9000 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cs.wikipedia.org/wiki/Soubor:Red_Deer_Stag.jpg</a:t>
            </a:r>
          </a:p>
          <a:p>
            <a:r>
              <a:rPr lang="cs-CZ" sz="1400" dirty="0" smtClean="0"/>
              <a:t>3. </a:t>
            </a:r>
            <a:r>
              <a:rPr lang="cs-CZ" sz="1400" dirty="0"/>
              <a:t>[cit. 2012-01-23], autor  </a:t>
            </a:r>
            <a:r>
              <a:rPr lang="cs-CZ" sz="1400" dirty="0" smtClean="0"/>
              <a:t>Alex </a:t>
            </a:r>
            <a:r>
              <a:rPr lang="cs-CZ" sz="1400" dirty="0" err="1" smtClean="0"/>
              <a:t>brollo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cs.wikipedia.org/wiki/Soubor:Horseevolution_Portugu%C3%AAs.png</a:t>
            </a:r>
          </a:p>
          <a:p>
            <a:r>
              <a:rPr lang="cs-CZ" sz="1400" dirty="0" smtClean="0"/>
              <a:t>4. </a:t>
            </a:r>
            <a:r>
              <a:rPr lang="cs-CZ" sz="1400" dirty="0"/>
              <a:t>[cit. 2012-01-23], autor  </a:t>
            </a:r>
            <a:r>
              <a:rPr lang="cs-CZ" sz="1400" dirty="0" smtClean="0"/>
              <a:t>Marek </a:t>
            </a:r>
            <a:r>
              <a:rPr lang="cs-CZ" sz="1400" dirty="0" err="1" smtClean="0"/>
              <a:t>Silarski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http://cs.wikipedia.org/wiki/Soubor:%</a:t>
            </a:r>
            <a:r>
              <a:rPr lang="cs-CZ" sz="1400" dirty="0" smtClean="0"/>
              <a:t>C5%B9rebak_1.jpg</a:t>
            </a:r>
          </a:p>
          <a:p>
            <a:r>
              <a:rPr lang="cs-CZ" sz="1400" dirty="0" smtClean="0"/>
              <a:t>5. </a:t>
            </a:r>
            <a:r>
              <a:rPr lang="cs-CZ" sz="1400" dirty="0"/>
              <a:t>[cit. 2012-01-23], autor  </a:t>
            </a:r>
            <a:r>
              <a:rPr lang="cs-CZ" sz="1400" dirty="0" err="1"/>
              <a:t>Danel</a:t>
            </a:r>
            <a:r>
              <a:rPr lang="cs-CZ" sz="1400" dirty="0"/>
              <a:t> </a:t>
            </a:r>
            <a:r>
              <a:rPr lang="cs-CZ" sz="1400" dirty="0" err="1"/>
              <a:t>Solabarrieta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http://cs.wikipedia.org/wiki/Soubor:Equus_asinus_1.jpg</a:t>
            </a:r>
          </a:p>
          <a:p>
            <a:r>
              <a:rPr lang="cs-CZ" sz="1400" dirty="0" smtClean="0"/>
              <a:t>6. </a:t>
            </a:r>
            <a:r>
              <a:rPr lang="cs-CZ" sz="1400" dirty="0"/>
              <a:t>[cit. 2012-01-23], autor  </a:t>
            </a:r>
            <a:r>
              <a:rPr lang="cs-CZ" sz="1400" dirty="0" err="1"/>
              <a:t>Sanjay</a:t>
            </a:r>
            <a:r>
              <a:rPr lang="cs-CZ" sz="1400" dirty="0"/>
              <a:t> ach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cs.wikipedia.org/wiki/Soubor:Sa-indianrhino-2.jpg</a:t>
            </a:r>
          </a:p>
          <a:p>
            <a:r>
              <a:rPr lang="cs-CZ" sz="1400" dirty="0" smtClean="0"/>
              <a:t>7. </a:t>
            </a:r>
            <a:r>
              <a:rPr lang="cs-CZ" sz="1400" dirty="0"/>
              <a:t>[cit. 2012-01-23], autor  </a:t>
            </a:r>
            <a:r>
              <a:rPr lang="cs-CZ" sz="1400" dirty="0" err="1" smtClean="0"/>
              <a:t>Willem</a:t>
            </a:r>
            <a:r>
              <a:rPr lang="cs-CZ" sz="1400" dirty="0" smtClean="0"/>
              <a:t> v </a:t>
            </a:r>
            <a:r>
              <a:rPr lang="cs-CZ" sz="1400" dirty="0" err="1" smtClean="0"/>
              <a:t>Strien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cs.wikipedia.org/wiki/Soubor:Rosa_rhino.jpg</a:t>
            </a:r>
          </a:p>
          <a:p>
            <a:r>
              <a:rPr lang="cs-CZ" sz="1400" dirty="0" smtClean="0"/>
              <a:t>8. </a:t>
            </a:r>
            <a:r>
              <a:rPr lang="cs-CZ" sz="1400" dirty="0"/>
              <a:t>[cit. 2012-01-23], autor  </a:t>
            </a:r>
            <a:r>
              <a:rPr lang="cs-CZ" sz="1400" dirty="0" err="1"/>
              <a:t>Jeffery</a:t>
            </a:r>
            <a:r>
              <a:rPr lang="cs-CZ" sz="1400" dirty="0"/>
              <a:t> J. </a:t>
            </a:r>
            <a:r>
              <a:rPr lang="cs-CZ" sz="1400" dirty="0" err="1"/>
              <a:t>Nichols</a:t>
            </a:r>
            <a:r>
              <a:rPr lang="cs-CZ" sz="1400" dirty="0"/>
              <a:t> 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commons.wikimedia.org/wiki/File:Malayan_Tapir_standing.JPG?uselang=cs</a:t>
            </a:r>
          </a:p>
          <a:p>
            <a:r>
              <a:rPr lang="cs-CZ" sz="1400" dirty="0" smtClean="0"/>
              <a:t>9. </a:t>
            </a:r>
            <a:r>
              <a:rPr lang="cs-CZ" sz="1400" dirty="0"/>
              <a:t>[cit. 2012-01-23], autor  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cs.wikipedia.org/wiki/Soubor:Cow_with_calf.jpg</a:t>
            </a:r>
          </a:p>
          <a:p>
            <a:r>
              <a:rPr lang="cs-CZ" sz="1400" dirty="0" smtClean="0"/>
              <a:t>10. </a:t>
            </a:r>
            <a:r>
              <a:rPr lang="cs-CZ" sz="1400" dirty="0"/>
              <a:t>[cit. 2012-01-23], autor  Bill </a:t>
            </a:r>
            <a:r>
              <a:rPr lang="cs-CZ" sz="1400" dirty="0" err="1"/>
              <a:t>Tarpenning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cs.wikipedia.org/wiki/Soubor:Angus_cattle_10.jpg</a:t>
            </a:r>
          </a:p>
          <a:p>
            <a:r>
              <a:rPr lang="cs-CZ" sz="1400" dirty="0" smtClean="0"/>
              <a:t>11. </a:t>
            </a:r>
            <a:r>
              <a:rPr lang="cs-CZ" sz="1400" dirty="0"/>
              <a:t>[cit. 2012-01-23], autor  Josef Kučera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http://cs.wikipedia.org/wiki/Soubor:Cesky_strakaty_byk.jpg</a:t>
            </a:r>
          </a:p>
          <a:p>
            <a:r>
              <a:rPr lang="cs-CZ" sz="1400" dirty="0" smtClean="0"/>
              <a:t>12. </a:t>
            </a:r>
            <a:r>
              <a:rPr lang="cs-CZ" sz="1400" dirty="0"/>
              <a:t>[cit. 2012-01-23], autor  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http://cs.wikipedia.org/wiki/Soubor:Flock_of_sheep.jpg</a:t>
            </a:r>
          </a:p>
        </p:txBody>
      </p:sp>
    </p:spTree>
    <p:extLst>
      <p:ext uri="{BB962C8B-B14F-4D97-AF65-F5344CB8AC3E}">
        <p14:creationId xmlns:p14="http://schemas.microsoft.com/office/powerpoint/2010/main" val="84790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260648"/>
            <a:ext cx="8248708" cy="602587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13</a:t>
            </a:r>
            <a:r>
              <a:rPr lang="cs-CZ" sz="1400" dirty="0"/>
              <a:t>. [cit. 2012-01-23], autor  </a:t>
            </a:r>
            <a:r>
              <a:rPr lang="cs-CZ" sz="1400" dirty="0" err="1" smtClean="0"/>
              <a:t>Steve</a:t>
            </a:r>
            <a:r>
              <a:rPr lang="cs-CZ" sz="1400" dirty="0" smtClean="0"/>
              <a:t> Ford </a:t>
            </a:r>
            <a:r>
              <a:rPr lang="cs-CZ" sz="1400" dirty="0" err="1" smtClean="0"/>
              <a:t>Elliott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cs.wikipedia.org/wiki/Soubor:Irish_Goat.jpg</a:t>
            </a:r>
          </a:p>
          <a:p>
            <a:r>
              <a:rPr lang="cs-CZ" sz="1400" dirty="0" smtClean="0"/>
              <a:t>14</a:t>
            </a:r>
            <a:r>
              <a:rPr lang="cs-CZ" sz="1400" dirty="0"/>
              <a:t>. [cit. 2012-01-23], autor  </a:t>
            </a:r>
            <a:r>
              <a:rPr lang="cs-CZ" sz="1400" dirty="0" err="1" smtClean="0"/>
              <a:t>Karelj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commons.wikimedia.org/wiki/File:Dan%C4%9Bk_3.jpg?uselang=cs</a:t>
            </a:r>
          </a:p>
          <a:p>
            <a:r>
              <a:rPr lang="cs-CZ" sz="1400" dirty="0" smtClean="0"/>
              <a:t>15</a:t>
            </a:r>
            <a:r>
              <a:rPr lang="cs-CZ" sz="1400" dirty="0"/>
              <a:t>. [cit. 2012-01-23], autor  </a:t>
            </a:r>
            <a:r>
              <a:rPr lang="cs-CZ" sz="1400" dirty="0" smtClean="0"/>
              <a:t>PRA.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http://commons.wikimedia.org/wiki/File:Mouflon_corse.jpg?uselang=cs</a:t>
            </a:r>
          </a:p>
          <a:p>
            <a:r>
              <a:rPr lang="cs-CZ" sz="1400" dirty="0" smtClean="0"/>
              <a:t>16</a:t>
            </a:r>
            <a:r>
              <a:rPr lang="cs-CZ" sz="1400" dirty="0"/>
              <a:t>. [cit. 2012-01-23], autor  </a:t>
            </a:r>
            <a:r>
              <a:rPr lang="cs-CZ" sz="1400" dirty="0" err="1"/>
              <a:t>Smudge</a:t>
            </a:r>
            <a:r>
              <a:rPr lang="cs-CZ" sz="1400" dirty="0"/>
              <a:t> 9000 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http://cs.wikipedia.org/wiki/Soubor:Red_Deer_Stag.jpg</a:t>
            </a:r>
          </a:p>
          <a:p>
            <a:r>
              <a:rPr lang="cs-CZ" sz="1400" dirty="0" smtClean="0"/>
              <a:t>17</a:t>
            </a:r>
            <a:r>
              <a:rPr lang="cs-CZ" sz="1400" dirty="0"/>
              <a:t>. [cit. 2012-01-23], autor  Yug.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http://upload.wikimedia.org/wikipedia/commons/8/82/Kronhjortshornets_utveckling%2C_Nordisk_familjebok.svg</a:t>
            </a:r>
          </a:p>
          <a:p>
            <a:r>
              <a:rPr lang="cs-CZ" sz="1400" dirty="0" smtClean="0"/>
              <a:t>18</a:t>
            </a:r>
            <a:r>
              <a:rPr lang="cs-CZ" sz="1400" dirty="0"/>
              <a:t>. [cit. 2012-01-23], autor  </a:t>
            </a:r>
            <a:r>
              <a:rPr lang="cs-CZ" sz="1400" dirty="0" smtClean="0"/>
              <a:t>neuveden 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http://cs.wikipedia.org/wiki/Soubor:Horn_av_kronhjorten,_</a:t>
            </a:r>
            <a:r>
              <a:rPr lang="cs-CZ" sz="1400" dirty="0" smtClean="0"/>
              <a:t>Nordisk_familjebok.png</a:t>
            </a:r>
          </a:p>
          <a:p>
            <a:r>
              <a:rPr lang="cs-CZ" sz="1400" dirty="0" smtClean="0"/>
              <a:t>19</a:t>
            </a:r>
            <a:r>
              <a:rPr lang="cs-CZ" sz="1400" dirty="0"/>
              <a:t>. [cit. 2012-01-23], autor  </a:t>
            </a:r>
            <a:r>
              <a:rPr lang="cs-CZ" sz="1400" dirty="0" err="1" smtClean="0"/>
              <a:t>Durazell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http://cs.wikipedia.org/wiki/Soubor:Kid-jbk.jpg</a:t>
            </a:r>
          </a:p>
          <a:p>
            <a:r>
              <a:rPr lang="cs-CZ" sz="1400" dirty="0" smtClean="0"/>
              <a:t>20</a:t>
            </a:r>
            <a:r>
              <a:rPr lang="cs-CZ" sz="1400" dirty="0"/>
              <a:t>. [cit. 2012-01-23], autor  Miroslav </a:t>
            </a:r>
            <a:r>
              <a:rPr lang="cs-CZ" sz="1400" dirty="0" err="1"/>
              <a:t>Duchacek</a:t>
            </a:r>
            <a:r>
              <a:rPr lang="cs-CZ" sz="1400" dirty="0"/>
              <a:t> 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cs.wikipedia.org/wiki/Soubor:Giraffe_standing.jpg</a:t>
            </a:r>
          </a:p>
          <a:p>
            <a:r>
              <a:rPr lang="cs-CZ" sz="1400" dirty="0" smtClean="0"/>
              <a:t>21</a:t>
            </a:r>
            <a:r>
              <a:rPr lang="cs-CZ" sz="1400" dirty="0"/>
              <a:t>. [cit. 2012-01-23], autor Kwh.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http://cs.wikipedia.org/wiki/Soubor:Antilope_cervicapra_kwh.jpg </a:t>
            </a:r>
            <a:endParaRPr lang="cs-CZ" sz="1400" dirty="0" smtClean="0"/>
          </a:p>
          <a:p>
            <a:r>
              <a:rPr lang="cs-CZ" sz="1400" dirty="0" smtClean="0"/>
              <a:t>22</a:t>
            </a:r>
            <a:r>
              <a:rPr lang="cs-CZ" sz="1400" dirty="0"/>
              <a:t>. [cit. 2012-01-23], autor </a:t>
            </a:r>
            <a:r>
              <a:rPr lang="cs-CZ" sz="1400" dirty="0" err="1"/>
              <a:t>forthcoming</a:t>
            </a:r>
            <a:r>
              <a:rPr lang="cs-CZ" sz="1400" dirty="0"/>
              <a:t> 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commons.wikimedia.org/wiki/File:Pig_USDA01c0116.jpg?uselang=cs</a:t>
            </a:r>
          </a:p>
          <a:p>
            <a:r>
              <a:rPr lang="cs-CZ" sz="1400" dirty="0" smtClean="0"/>
              <a:t>23. </a:t>
            </a:r>
            <a:r>
              <a:rPr lang="cs-CZ" sz="1400" dirty="0"/>
              <a:t>[cit. 2012-01-23], autor Richard </a:t>
            </a:r>
            <a:r>
              <a:rPr lang="cs-CZ" sz="1400" dirty="0" err="1"/>
              <a:t>Bartz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http://cs.wikipedia.org/wiki/Soubor:Wild_Boar_Habbitat_3.jpg</a:t>
            </a:r>
          </a:p>
          <a:p>
            <a:r>
              <a:rPr lang="cs-CZ" sz="1400" dirty="0" smtClean="0"/>
              <a:t>24. </a:t>
            </a:r>
            <a:r>
              <a:rPr lang="cs-CZ" sz="1400" dirty="0"/>
              <a:t>[cit. 2012-01-23], autor BS </a:t>
            </a:r>
            <a:r>
              <a:rPr lang="cs-CZ" sz="1400" dirty="0" err="1"/>
              <a:t>Thurner</a:t>
            </a:r>
            <a:r>
              <a:rPr lang="cs-CZ" sz="1400" dirty="0"/>
              <a:t> </a:t>
            </a:r>
            <a:r>
              <a:rPr lang="cs-CZ" sz="1400" dirty="0" err="1"/>
              <a:t>Hof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http://cs.wikipedia.org/wiki/Soubor:Nilpferd_auftauchend_0505012_.jpg</a:t>
            </a:r>
          </a:p>
        </p:txBody>
      </p:sp>
    </p:spTree>
    <p:extLst>
      <p:ext uri="{BB962C8B-B14F-4D97-AF65-F5344CB8AC3E}">
        <p14:creationId xmlns:p14="http://schemas.microsoft.com/office/powerpoint/2010/main" val="246109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248708" cy="442915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25. </a:t>
            </a:r>
            <a:r>
              <a:rPr lang="cs-CZ" sz="1400" dirty="0"/>
              <a:t>[cit. 2012-01-23], autor Karakal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http://cs.wikipedia.org/wiki/Soubor:Prazsky_hroch.jpg</a:t>
            </a:r>
          </a:p>
          <a:p>
            <a:r>
              <a:rPr lang="cs-CZ" sz="1400" dirty="0" smtClean="0"/>
              <a:t>26. </a:t>
            </a:r>
            <a:r>
              <a:rPr lang="cs-CZ" sz="1400" dirty="0"/>
              <a:t>[cit. 2012-01-23], autor </a:t>
            </a:r>
            <a:r>
              <a:rPr lang="cs-CZ" sz="1400" dirty="0" err="1"/>
              <a:t>LadyofHats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http://cs.wikipedia.org/wiki/Soubor:Camelus_bactrianus_back_mexico_zoo.jpg</a:t>
            </a:r>
          </a:p>
          <a:p>
            <a:r>
              <a:rPr lang="cs-CZ" sz="1400" dirty="0" smtClean="0"/>
              <a:t>27. </a:t>
            </a:r>
            <a:r>
              <a:rPr lang="cs-CZ" sz="1400" dirty="0"/>
              <a:t>[cit. 2012-01-23], autor </a:t>
            </a:r>
            <a:r>
              <a:rPr lang="cs-CZ" sz="1400" dirty="0" err="1"/>
              <a:t>Jjron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http://cs.wikipedia.org/wiki/Soubor:07._Camel_Profile,_near_Silverton,_NSW,_</a:t>
            </a:r>
            <a:r>
              <a:rPr lang="cs-CZ" sz="1400" dirty="0" smtClean="0"/>
              <a:t>07.07.2007.jpg</a:t>
            </a:r>
          </a:p>
          <a:p>
            <a:r>
              <a:rPr lang="cs-CZ" sz="1400" dirty="0" smtClean="0"/>
              <a:t>28. </a:t>
            </a:r>
            <a:r>
              <a:rPr lang="cs-CZ" sz="1400" dirty="0"/>
              <a:t>[cit. 2012-01-23], autor </a:t>
            </a:r>
            <a:r>
              <a:rPr lang="cs-CZ" sz="1400" dirty="0" err="1"/>
              <a:t>Hajotthu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http://commons.wikimedia.org/wiki/File:Frischlinge2008.JPG?uselang=cs</a:t>
            </a:r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642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Metodika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vhodná jako motivační na počátku hodiny, nebo jako shrnující na konci 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66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144</TotalTime>
  <Words>1062</Words>
  <Application>Microsoft Office PowerPoint</Application>
  <PresentationFormat>Předvádění na obrazovce (4:3)</PresentationFormat>
  <Paragraphs>148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Brooklet</vt:lpstr>
      <vt:lpstr>Prezentace aplikace PowerPoint</vt:lpstr>
      <vt:lpstr>Kopytníci</vt:lpstr>
      <vt:lpstr>Lichokopytníci</vt:lpstr>
      <vt:lpstr>   Kůň domácí</vt:lpstr>
      <vt:lpstr> Osel domácí</vt:lpstr>
      <vt:lpstr>Nosorožec</vt:lpstr>
      <vt:lpstr>      Tapír</vt:lpstr>
      <vt:lpstr>Sudokopytníci</vt:lpstr>
      <vt:lpstr>Přežvýkavci</vt:lpstr>
      <vt:lpstr>   Tur domácí</vt:lpstr>
      <vt:lpstr>   Ovce domácí  Koza domácí</vt:lpstr>
      <vt:lpstr> Daněk            Muflon</vt:lpstr>
      <vt:lpstr>Jelen lesní</vt:lpstr>
      <vt:lpstr>Prezentace aplikace PowerPoint</vt:lpstr>
      <vt:lpstr>Srnec obecný</vt:lpstr>
      <vt:lpstr> Žirafa       Antilopa</vt:lpstr>
      <vt:lpstr>Nepřežvýkavci</vt:lpstr>
      <vt:lpstr>   Prase domácí        Prase divoké</vt:lpstr>
      <vt:lpstr>  Hroch           obojživelný    </vt:lpstr>
      <vt:lpstr>   Velbloud  dvouhrbý     jednohrbý</vt:lpstr>
      <vt:lpstr>Hádej, co to je</vt:lpstr>
      <vt:lpstr>Použité obrázky</vt:lpstr>
      <vt:lpstr>Prezentace aplikace PowerPoint</vt:lpstr>
      <vt:lpstr>Prezentace aplikace PowerPoint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31</cp:revision>
  <dcterms:created xsi:type="dcterms:W3CDTF">2011-11-07T20:36:47Z</dcterms:created>
  <dcterms:modified xsi:type="dcterms:W3CDTF">2012-07-31T11:59:41Z</dcterms:modified>
</cp:coreProperties>
</file>