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VY_52_INOVACE_23_Úrazy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Lidské tělo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4703EA-81B9-4369-9686-14C9605553B8}" type="presOf" srcId="{C73C7642-F245-4585-8F88-243F9FAEF6CA}" destId="{97289DF2-90F4-4EC2-A9FC-633B00BAB610}" srcOrd="0" destOrd="0" presId="urn:microsoft.com/office/officeart/2005/8/layout/target3"/>
    <dgm:cxn modelId="{2B6B67FD-7EAD-4489-BC36-3065934E459F}" type="presOf" srcId="{C73C7642-F245-4585-8F88-243F9FAEF6CA}" destId="{AA41A67C-3D3F-4AE9-9E0F-5D7F7BB2E741}" srcOrd="1" destOrd="0" presId="urn:microsoft.com/office/officeart/2005/8/layout/target3"/>
    <dgm:cxn modelId="{EF4D0749-136F-4CDC-BA1F-DF28E1DDB8C5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B76B319-8900-433F-BC51-DAE8E81F0FD8}" type="presOf" srcId="{FBBFC3EA-9D9D-4F3A-BEA6-9C2C0E46BF20}" destId="{832BF48F-0145-4429-9E02-8FCA946CCE9E}" srcOrd="1" destOrd="0" presId="urn:microsoft.com/office/officeart/2005/8/layout/target3"/>
    <dgm:cxn modelId="{84CE55F7-95CB-4116-A4C6-4A6990BCEB67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FEE718C-4864-42BE-975C-BC47F3C172D0}" type="presOf" srcId="{019433A1-1324-4DE1-9E6F-32B851095F74}" destId="{A3817367-F2BC-482F-8832-FA00B51DCCF3}" srcOrd="0" destOrd="0" presId="urn:microsoft.com/office/officeart/2005/8/layout/target3"/>
    <dgm:cxn modelId="{BAB0D474-234E-4274-AD4E-ED5D9C67694E}" type="presOf" srcId="{39F8B381-5807-488E-AC22-73DD4140ED4A}" destId="{71045F8C-00FA-488E-A7BD-E2E6753D979D}" srcOrd="0" destOrd="0" presId="urn:microsoft.com/office/officeart/2005/8/layout/target3"/>
    <dgm:cxn modelId="{57364BE6-5A45-4EB4-A501-B9C11A2016F4}" type="presOf" srcId="{DAEA276B-ECF9-46F6-A7D3-4693B2D32BC4}" destId="{CDED6FE3-AD8F-4ACC-B6B8-710EDDD97598}" srcOrd="0" destOrd="0" presId="urn:microsoft.com/office/officeart/2005/8/layout/target3"/>
    <dgm:cxn modelId="{EAA0207A-A054-4A33-B1CA-2B36CA5DED71}" type="presOf" srcId="{DAEA276B-ECF9-46F6-A7D3-4693B2D32BC4}" destId="{F69A1436-182C-465B-AD7F-FE48E0C090C1}" srcOrd="1" destOrd="0" presId="urn:microsoft.com/office/officeart/2005/8/layout/target3"/>
    <dgm:cxn modelId="{04C0B079-B3BB-45F0-897F-822D7F1B1E9F}" type="presOf" srcId="{445C7998-7549-48B0-BD68-D4F0167F02E5}" destId="{BC35EE03-4121-4EF9-923D-7CB6D30D358D}" srcOrd="0" destOrd="0" presId="urn:microsoft.com/office/officeart/2005/8/layout/target3"/>
    <dgm:cxn modelId="{D4E3473C-2DB0-4509-89D7-4CAD2F3E91B7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D268CAD-78A4-443E-9AB9-54899F1FDC0F}" type="presOf" srcId="{EBC41103-E2E5-4D48-9B4B-425520D3D098}" destId="{F969C235-9271-4D34-B740-D627A121CAD0}" srcOrd="1" destOrd="0" presId="urn:microsoft.com/office/officeart/2005/8/layout/target3"/>
    <dgm:cxn modelId="{33851D69-D96B-4D04-8AE2-D19CF1F330D3}" type="presOf" srcId="{EBC41103-E2E5-4D48-9B4B-425520D3D098}" destId="{50C2F88D-8688-44C2-A854-691F34009D3B}" srcOrd="0" destOrd="0" presId="urn:microsoft.com/office/officeart/2005/8/layout/target3"/>
    <dgm:cxn modelId="{D11202F7-EB8B-4065-9F4C-CA81FCF69B23}" type="presParOf" srcId="{71045F8C-00FA-488E-A7BD-E2E6753D979D}" destId="{3577EC6B-C980-4F34-8C69-4365E7B8FC8C}" srcOrd="0" destOrd="0" presId="urn:microsoft.com/office/officeart/2005/8/layout/target3"/>
    <dgm:cxn modelId="{62CBA403-B413-4780-9398-2F3713D93177}" type="presParOf" srcId="{71045F8C-00FA-488E-A7BD-E2E6753D979D}" destId="{6940EB87-DC1D-4BC3-9408-9AC2E1FFC039}" srcOrd="1" destOrd="0" presId="urn:microsoft.com/office/officeart/2005/8/layout/target3"/>
    <dgm:cxn modelId="{7A02B9A1-FAD7-4D55-8B2E-A470B4DD3FCA}" type="presParOf" srcId="{71045F8C-00FA-488E-A7BD-E2E6753D979D}" destId="{BC35EE03-4121-4EF9-923D-7CB6D30D358D}" srcOrd="2" destOrd="0" presId="urn:microsoft.com/office/officeart/2005/8/layout/target3"/>
    <dgm:cxn modelId="{EC881417-5445-4DA0-A727-971C347D78EA}" type="presParOf" srcId="{71045F8C-00FA-488E-A7BD-E2E6753D979D}" destId="{C95EEA27-3CBF-4645-A92D-9D8AF5C1CBFC}" srcOrd="3" destOrd="0" presId="urn:microsoft.com/office/officeart/2005/8/layout/target3"/>
    <dgm:cxn modelId="{92559026-6811-4A08-879B-2FA353FD2BDB}" type="presParOf" srcId="{71045F8C-00FA-488E-A7BD-E2E6753D979D}" destId="{851BB866-B6AE-4566-893F-4C635BA974FC}" srcOrd="4" destOrd="0" presId="urn:microsoft.com/office/officeart/2005/8/layout/target3"/>
    <dgm:cxn modelId="{0FED128A-07BD-4A5E-B39B-C5AAC5E1CC8D}" type="presParOf" srcId="{71045F8C-00FA-488E-A7BD-E2E6753D979D}" destId="{643EA938-EDE0-4533-ACCC-D2BD6F3A527C}" srcOrd="5" destOrd="0" presId="urn:microsoft.com/office/officeart/2005/8/layout/target3"/>
    <dgm:cxn modelId="{E653E89E-859E-4D2F-80CA-D5D1731E8303}" type="presParOf" srcId="{71045F8C-00FA-488E-A7BD-E2E6753D979D}" destId="{92F31B18-D66D-4CC7-89B9-378928DE877D}" srcOrd="6" destOrd="0" presId="urn:microsoft.com/office/officeart/2005/8/layout/target3"/>
    <dgm:cxn modelId="{29D12A31-D071-4A08-A28F-53685C28E913}" type="presParOf" srcId="{71045F8C-00FA-488E-A7BD-E2E6753D979D}" destId="{902074E1-B931-4618-97F1-FADBE82E9C3C}" srcOrd="7" destOrd="0" presId="urn:microsoft.com/office/officeart/2005/8/layout/target3"/>
    <dgm:cxn modelId="{F45FF5BB-08D1-4314-827D-EFDE06CF9428}" type="presParOf" srcId="{71045F8C-00FA-488E-A7BD-E2E6753D979D}" destId="{A3817367-F2BC-482F-8832-FA00B51DCCF3}" srcOrd="8" destOrd="0" presId="urn:microsoft.com/office/officeart/2005/8/layout/target3"/>
    <dgm:cxn modelId="{2C6BE453-7A24-4A8E-B5C0-680E707DCF06}" type="presParOf" srcId="{71045F8C-00FA-488E-A7BD-E2E6753D979D}" destId="{626ABFF6-56C8-4386-B662-68EC364EED9D}" srcOrd="9" destOrd="0" presId="urn:microsoft.com/office/officeart/2005/8/layout/target3"/>
    <dgm:cxn modelId="{E70E183D-34F0-48B0-A685-CDF51862BAD3}" type="presParOf" srcId="{71045F8C-00FA-488E-A7BD-E2E6753D979D}" destId="{6DB11F1C-D028-4800-9625-6611CA9DE6D4}" srcOrd="10" destOrd="0" presId="urn:microsoft.com/office/officeart/2005/8/layout/target3"/>
    <dgm:cxn modelId="{05B39502-4076-44F0-85FE-CD28A0F6DCC9}" type="presParOf" srcId="{71045F8C-00FA-488E-A7BD-E2E6753D979D}" destId="{CDED6FE3-AD8F-4ACC-B6B8-710EDDD97598}" srcOrd="11" destOrd="0" presId="urn:microsoft.com/office/officeart/2005/8/layout/target3"/>
    <dgm:cxn modelId="{0FAD6C51-D118-47CD-B1CC-8A1DCD764BB2}" type="presParOf" srcId="{71045F8C-00FA-488E-A7BD-E2E6753D979D}" destId="{397AC6D7-84A6-4150-958F-83C92D9ACF38}" srcOrd="12" destOrd="0" presId="urn:microsoft.com/office/officeart/2005/8/layout/target3"/>
    <dgm:cxn modelId="{7A84B345-995E-4063-9675-D39342F69B57}" type="presParOf" srcId="{71045F8C-00FA-488E-A7BD-E2E6753D979D}" destId="{D7419528-33A6-416D-9E64-B3F7915C5149}" srcOrd="13" destOrd="0" presId="urn:microsoft.com/office/officeart/2005/8/layout/target3"/>
    <dgm:cxn modelId="{F830027C-B882-4A72-96FF-8CA83985E832}" type="presParOf" srcId="{71045F8C-00FA-488E-A7BD-E2E6753D979D}" destId="{97289DF2-90F4-4EC2-A9FC-633B00BAB610}" srcOrd="14" destOrd="0" presId="urn:microsoft.com/office/officeart/2005/8/layout/target3"/>
    <dgm:cxn modelId="{E4B037B2-4CD9-4880-B48F-C0095EF26AA5}" type="presParOf" srcId="{71045F8C-00FA-488E-A7BD-E2E6753D979D}" destId="{234EBA9D-95B4-4C20-A84E-6F65F1085DC6}" srcOrd="15" destOrd="0" presId="urn:microsoft.com/office/officeart/2005/8/layout/target3"/>
    <dgm:cxn modelId="{3C966767-070B-437B-842E-A94AFCEF08E5}" type="presParOf" srcId="{71045F8C-00FA-488E-A7BD-E2E6753D979D}" destId="{12255512-213F-41DF-90A6-8B4CD74A2B52}" srcOrd="16" destOrd="0" presId="urn:microsoft.com/office/officeart/2005/8/layout/target3"/>
    <dgm:cxn modelId="{29A38963-86A3-4DF2-96E9-33E290BF5B1F}" type="presParOf" srcId="{71045F8C-00FA-488E-A7BD-E2E6753D979D}" destId="{50C2F88D-8688-44C2-A854-691F34009D3B}" srcOrd="17" destOrd="0" presId="urn:microsoft.com/office/officeart/2005/8/layout/target3"/>
    <dgm:cxn modelId="{FF4DF12D-6482-481A-B664-1E617CC8E1C8}" type="presParOf" srcId="{71045F8C-00FA-488E-A7BD-E2E6753D979D}" destId="{4D19AB04-24FA-40C2-B203-52AE3D15E171}" srcOrd="18" destOrd="0" presId="urn:microsoft.com/office/officeart/2005/8/layout/target3"/>
    <dgm:cxn modelId="{95FE4B8B-201E-4B19-89A8-0FE34651B650}" type="presParOf" srcId="{71045F8C-00FA-488E-A7BD-E2E6753D979D}" destId="{832BF48F-0145-4429-9E02-8FCA946CCE9E}" srcOrd="19" destOrd="0" presId="urn:microsoft.com/office/officeart/2005/8/layout/target3"/>
    <dgm:cxn modelId="{807A0B5A-7432-4881-BF04-45E7E348F4FC}" type="presParOf" srcId="{71045F8C-00FA-488E-A7BD-E2E6753D979D}" destId="{E7297F21-D4FD-4A41-AE58-814D01A6B5E7}" srcOrd="20" destOrd="0" presId="urn:microsoft.com/office/officeart/2005/8/layout/target3"/>
    <dgm:cxn modelId="{7A51A6FB-C2A7-4F8D-8A31-EBA062ABF677}" type="presParOf" srcId="{71045F8C-00FA-488E-A7BD-E2E6753D979D}" destId="{F69A1436-182C-465B-AD7F-FE48E0C090C1}" srcOrd="21" destOrd="0" presId="urn:microsoft.com/office/officeart/2005/8/layout/target3"/>
    <dgm:cxn modelId="{9C02D304-BC00-4983-971B-AA1B0BCDFAC6}" type="presParOf" srcId="{71045F8C-00FA-488E-A7BD-E2E6753D979D}" destId="{AA41A67C-3D3F-4AE9-9E0F-5D7F7BB2E741}" srcOrd="22" destOrd="0" presId="urn:microsoft.com/office/officeart/2005/8/layout/target3"/>
    <dgm:cxn modelId="{C89D8960-9233-4BC7-A69B-A17BE1B7350D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VY_52_INOVACE_23_Úrazy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Lidské tělo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5965AF-14AC-4006-A060-38EA1F71760D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31F052-4D6C-4394-ABD4-BEB2A6B895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9169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BRAINSTORMING – ŽÁCI PÍŠÍ,</a:t>
            </a:r>
            <a:r>
              <a:rPr lang="cs-CZ" baseline="0" dirty="0" smtClean="0"/>
              <a:t> CO JE NAPADÁ  NA TÉMA ÚRAZ A ZÁCHRANA ŽIVOTA. NÁSLEDUJE SDÍLENÍ.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31F052-4D6C-4394-ABD4-BEB2A6B895F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3176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UČITEL SHRNE, JAKÝ JE ROZDÍL MEZI ÚRAZEM A NEMOCÍ.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31F052-4D6C-4394-ABD4-BEB2A6B895F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5006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DISKUSE – CO JE TO PANIKA.</a:t>
            </a:r>
            <a:r>
              <a:rPr lang="cs-CZ" baseline="0" dirty="0" smtClean="0"/>
              <a:t> MAJÍ ŽÁCI NĚJAKOU ZKUŠENOST S PANIKOU?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31F052-4D6C-4394-ABD4-BEB2A6B895F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4417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UČITEL</a:t>
            </a:r>
            <a:r>
              <a:rPr lang="cs-CZ" baseline="0" dirty="0" smtClean="0"/>
              <a:t> BLÍŽE VYSVĚTLUJE JEDNOTLIVÉ BODY.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31F052-4D6C-4394-ABD4-BEB2A6B895F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3906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DRAMATIZACE – ŽÁI SI ZKOUŠÍ TELEFONICKÉ HOVORY.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31F052-4D6C-4394-ABD4-BEB2A6B895F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0413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DISKUSE – MAJÍ ŽÁCI ZKUŠENOST S TÍM, ŽE JIM POMOHLO UKLIDŇOVÁNÍ A POCIT,</a:t>
            </a:r>
            <a:r>
              <a:rPr lang="cs-CZ" baseline="0" dirty="0" smtClean="0"/>
              <a:t> ŽE JIM NĚKDO POMÁHÁ A STARÁ SE O NĚ?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31F052-4D6C-4394-ABD4-BEB2A6B895F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2097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72F78-8445-48DA-B446-EAA5A370B2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3C12-1454-4F57-BD09-AF19B39E72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376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72F78-8445-48DA-B446-EAA5A370B2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3C12-1454-4F57-BD09-AF19B39E72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745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72F78-8445-48DA-B446-EAA5A370B2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3C12-1454-4F57-BD09-AF19B39E72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9579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72F78-8445-48DA-B446-EAA5A370B2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3C12-1454-4F57-BD09-AF19B39E72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687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72F78-8445-48DA-B446-EAA5A370B2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3C12-1454-4F57-BD09-AF19B39E72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798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72F78-8445-48DA-B446-EAA5A370B2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3C12-1454-4F57-BD09-AF19B39E72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97452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72F78-8445-48DA-B446-EAA5A370B2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3C12-1454-4F57-BD09-AF19B39E72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199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72F78-8445-48DA-B446-EAA5A370B2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3C12-1454-4F57-BD09-AF19B39E72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566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72F78-8445-48DA-B446-EAA5A370B2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3C12-1454-4F57-BD09-AF19B39E72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3074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72F78-8445-48DA-B446-EAA5A370B2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3C12-1454-4F57-BD09-AF19B39E72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8119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72F78-8445-48DA-B446-EAA5A370B2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3C12-1454-4F57-BD09-AF19B39E72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233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C72F78-8445-48DA-B446-EAA5A370B2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2B3C12-1454-4F57-BD09-AF19B39E72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481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image" Target="../media/image3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9519119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6059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latin typeface="Berlin Sans FB" pitchFamily="34" charset="0"/>
              </a:rPr>
              <a:t>ANOTACE</a:t>
            </a:r>
            <a:endParaRPr lang="cs-CZ" b="1" dirty="0">
              <a:solidFill>
                <a:schemeClr val="bg1"/>
              </a:solidFill>
              <a:latin typeface="Berlin Sans FB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>
                <a:latin typeface="Berlin Sans FB" pitchFamily="34" charset="0"/>
              </a:rPr>
              <a:t>MATERIÁL JE URČEN PRO ŽÁKY 5. ROČNÍKU</a:t>
            </a:r>
          </a:p>
          <a:p>
            <a:r>
              <a:rPr lang="cs-CZ" dirty="0" smtClean="0">
                <a:latin typeface="Berlin Sans FB" pitchFamily="34" charset="0"/>
              </a:rPr>
              <a:t>PREZENTACE NA INTERAKTIVNÍ TABULI</a:t>
            </a:r>
          </a:p>
          <a:p>
            <a:r>
              <a:rPr lang="cs-CZ" dirty="0" smtClean="0">
                <a:latin typeface="Berlin Sans FB" pitchFamily="34" charset="0"/>
              </a:rPr>
              <a:t>MATERIÁL SLOUŽÍ K </a:t>
            </a:r>
            <a:r>
              <a:rPr lang="cs-CZ" dirty="0" smtClean="0">
                <a:latin typeface="Berlin Sans FB" pitchFamily="34" charset="0"/>
              </a:rPr>
              <a:t>VÝUCE </a:t>
            </a:r>
            <a:endParaRPr lang="cs-CZ" dirty="0" smtClean="0">
              <a:latin typeface="Berlin Sans FB" pitchFamily="34" charset="0"/>
            </a:endParaRPr>
          </a:p>
          <a:p>
            <a:r>
              <a:rPr lang="cs-CZ" dirty="0" smtClean="0">
                <a:latin typeface="Berlin Sans FB" pitchFamily="34" charset="0"/>
              </a:rPr>
              <a:t>INOVACE: MATERIÁL VYUŽÍVÁ DOSAVADNÍCH ZNALOSTÍ UČIVA A PODPORUJE SPOLUPRÁCI</a:t>
            </a:r>
          </a:p>
          <a:p>
            <a:pPr marL="0" indent="0">
              <a:buNone/>
            </a:pPr>
            <a:endParaRPr lang="cs-CZ" dirty="0" smtClean="0">
              <a:latin typeface="Berlin Sans FB" pitchFamily="34" charset="0"/>
            </a:endParaRP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2435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FFFF00"/>
                </a:solidFill>
                <a:latin typeface="Berlin Sans FB" pitchFamily="34" charset="0"/>
              </a:rPr>
              <a:t>ÚRAZY</a:t>
            </a:r>
            <a:endParaRPr lang="cs-CZ" sz="7200" dirty="0">
              <a:solidFill>
                <a:srgbClr val="FFFF00"/>
              </a:solidFill>
              <a:latin typeface="Berlin Sans FB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3886200"/>
            <a:ext cx="6984776" cy="2495128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0070C0"/>
                </a:solidFill>
                <a:latin typeface="Berlin Sans FB" pitchFamily="34" charset="0"/>
              </a:rPr>
              <a:t>I TY MŮŽEŠ ZACHRÁNIT ŽIVOT</a:t>
            </a:r>
            <a:endParaRPr lang="cs-CZ" sz="6000" dirty="0">
              <a:solidFill>
                <a:srgbClr val="0070C0"/>
              </a:solidFill>
              <a:latin typeface="Berlin Sans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2631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latin typeface="Berlin Sans FB" pitchFamily="34" charset="0"/>
              </a:rPr>
              <a:t>VYZNAČ </a:t>
            </a:r>
            <a:r>
              <a:rPr lang="cs-CZ" dirty="0" smtClean="0">
                <a:solidFill>
                  <a:srgbClr val="FF0000"/>
                </a:solidFill>
                <a:latin typeface="Berlin Sans FB" pitchFamily="34" charset="0"/>
              </a:rPr>
              <a:t>ÚRAZY</a:t>
            </a:r>
            <a:r>
              <a:rPr lang="cs-CZ" dirty="0" smtClean="0">
                <a:latin typeface="Berlin Sans FB" pitchFamily="34" charset="0"/>
              </a:rPr>
              <a:t> A </a:t>
            </a:r>
            <a:r>
              <a:rPr lang="cs-CZ" dirty="0" smtClean="0">
                <a:solidFill>
                  <a:srgbClr val="00B050"/>
                </a:solidFill>
                <a:latin typeface="Berlin Sans FB" pitchFamily="34" charset="0"/>
              </a:rPr>
              <a:t>NEMOCI</a:t>
            </a:r>
            <a:endParaRPr lang="cs-CZ" dirty="0">
              <a:solidFill>
                <a:srgbClr val="00B050"/>
              </a:solidFill>
              <a:latin typeface="Berlin Sans FB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ZÁPAL PLIC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ZLOMENINA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ANGÍNA</a:t>
            </a:r>
          </a:p>
          <a:p>
            <a:pPr marL="0" indent="0">
              <a:buNone/>
            </a:pPr>
            <a:r>
              <a:rPr lang="cs-CZ" dirty="0" smtClean="0"/>
              <a:t>   ZÁNĚT MOČOVÉHO MĚCHÝŘE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ODŘENINA</a:t>
            </a:r>
          </a:p>
          <a:p>
            <a:pPr marL="0" indent="0">
              <a:buNone/>
            </a:pPr>
            <a:r>
              <a:rPr lang="cs-CZ" dirty="0" smtClean="0"/>
              <a:t>ROZBITÁ HLAVA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TEPENNÉ KRVÁCENÍ</a:t>
            </a:r>
            <a:endParaRPr lang="cs-CZ" dirty="0"/>
          </a:p>
        </p:txBody>
      </p:sp>
      <p:pic>
        <p:nvPicPr>
          <p:cNvPr id="4098" name="Picture 2" descr="C:\Users\Hronková\AppData\Local\Microsoft\Windows\Temporary Internet Files\Content.IE5\GGD2473E\MM90028365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714" y="5222225"/>
            <a:ext cx="586472" cy="635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ronková\AppData\Local\Microsoft\Windows\Temporary Internet Files\Content.IE5\81EF3DJQ\MM90028363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4643" y="4353863"/>
            <a:ext cx="473418" cy="671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ronková\AppData\Local\Microsoft\Windows\Temporary Internet Files\Content.IE5\N1GGBFLW\MC9003610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059926"/>
            <a:ext cx="838491" cy="1340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6951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latin typeface="Berlin Sans FB" pitchFamily="34" charset="0"/>
              </a:rPr>
              <a:t>POZOR, STAL SE ÚRAZ !</a:t>
            </a:r>
            <a:endParaRPr lang="cs-CZ" dirty="0">
              <a:latin typeface="Berlin Sans FB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latin typeface="Berlin Sans FB" pitchFamily="34" charset="0"/>
              </a:rPr>
              <a:t>ÚRAZ                                    VELKÉ ROZRUŠENÍ </a:t>
            </a:r>
          </a:p>
          <a:p>
            <a:pPr marL="0" indent="0">
              <a:buNone/>
            </a:pPr>
            <a:endParaRPr lang="cs-CZ" dirty="0">
              <a:latin typeface="Berlin Sans FB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Berlin Sans FB" pitchFamily="34" charset="0"/>
              </a:rPr>
              <a:t>DŮLEŽITÉ JE</a:t>
            </a:r>
          </a:p>
          <a:p>
            <a:pPr marL="0" indent="0">
              <a:buNone/>
            </a:pPr>
            <a:r>
              <a:rPr lang="cs-CZ" dirty="0" smtClean="0">
                <a:latin typeface="Berlin Sans FB" pitchFamily="34" charset="0"/>
              </a:rPr>
              <a:t>                         ZACHOVAT KLID </a:t>
            </a:r>
          </a:p>
          <a:p>
            <a:pPr marL="0" indent="0">
              <a:buNone/>
            </a:pPr>
            <a:r>
              <a:rPr lang="cs-CZ" dirty="0">
                <a:latin typeface="Berlin Sans FB" pitchFamily="34" charset="0"/>
              </a:rPr>
              <a:t> </a:t>
            </a:r>
            <a:r>
              <a:rPr lang="cs-CZ" dirty="0" smtClean="0">
                <a:latin typeface="Berlin Sans FB" pitchFamily="34" charset="0"/>
              </a:rPr>
              <a:t>                                   A </a:t>
            </a:r>
          </a:p>
          <a:p>
            <a:pPr marL="0" indent="0">
              <a:buNone/>
            </a:pPr>
            <a:r>
              <a:rPr lang="cs-CZ" dirty="0" smtClean="0">
                <a:latin typeface="Berlin Sans FB" pitchFamily="34" charset="0"/>
              </a:rPr>
              <a:t>            PROVÁDĚT JEDEN KROK ZA DRUHÝM</a:t>
            </a:r>
            <a:endParaRPr lang="cs-CZ" dirty="0">
              <a:latin typeface="Berlin Sans FB" pitchFamily="34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763688" y="1916832"/>
            <a:ext cx="3024336" cy="122413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712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latin typeface="Berlin Sans FB" pitchFamily="34" charset="0"/>
              </a:rPr>
              <a:t>OPATŘENÍ ZACHRAŇUJÍCÍ ŽIVOT</a:t>
            </a:r>
            <a:endParaRPr lang="cs-CZ" dirty="0">
              <a:latin typeface="Berlin Sans FB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latin typeface="Berlin Sans FB" pitchFamily="34" charset="0"/>
              </a:rPr>
              <a:t>TRANSPORT PORANĚNÉHO Z DOSAHU NEBEZPEČÍ</a:t>
            </a:r>
          </a:p>
          <a:p>
            <a:r>
              <a:rPr lang="cs-CZ" dirty="0" smtClean="0">
                <a:latin typeface="Berlin Sans FB" pitchFamily="34" charset="0"/>
              </a:rPr>
              <a:t>ZASTAVENÍ KRVÁCENÍ</a:t>
            </a:r>
          </a:p>
          <a:p>
            <a:r>
              <a:rPr lang="cs-CZ" dirty="0" smtClean="0">
                <a:latin typeface="Berlin Sans FB" pitchFamily="34" charset="0"/>
              </a:rPr>
              <a:t>ULOŽENÍ DO SPRÁVNÉ POLOHY</a:t>
            </a:r>
          </a:p>
          <a:p>
            <a:r>
              <a:rPr lang="cs-CZ" dirty="0" smtClean="0">
                <a:latin typeface="Berlin Sans FB" pitchFamily="34" charset="0"/>
              </a:rPr>
              <a:t>OŽIVOVÁNÍ</a:t>
            </a:r>
          </a:p>
          <a:p>
            <a:r>
              <a:rPr lang="cs-CZ" dirty="0" smtClean="0">
                <a:latin typeface="Berlin Sans FB" pitchFamily="34" charset="0"/>
              </a:rPr>
              <a:t>BOJ PROTI ŠOKU</a:t>
            </a:r>
            <a:endParaRPr lang="cs-CZ" dirty="0">
              <a:latin typeface="Berlin Sans FB" pitchFamily="34" charset="0"/>
            </a:endParaRPr>
          </a:p>
        </p:txBody>
      </p:sp>
      <p:pic>
        <p:nvPicPr>
          <p:cNvPr id="1026" name="Picture 2" descr="C:\Users\Hronková\AppData\Local\Microsoft\Windows\Temporary Internet Files\Content.IE5\JMV30A3Q\MC900071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4780" y="3789040"/>
            <a:ext cx="445766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6061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8378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7200" dirty="0" smtClean="0"/>
              <a:t>JEDNOTNÉ EVROPSKÉ ČÍSLO TÍSŇOVÉHO VOLÁNÍ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933056"/>
            <a:ext cx="8229600" cy="2193107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600" dirty="0" smtClean="0">
                <a:solidFill>
                  <a:srgbClr val="FF0000"/>
                </a:solidFill>
              </a:rPr>
              <a:t>112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4758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78298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5400" dirty="0" smtClean="0">
                <a:latin typeface="Berlin Sans FB" pitchFamily="34" charset="0"/>
              </a:rPr>
              <a:t>OPERÁTOROVI ODPOVÍDÁME NA OTÁZKY</a:t>
            </a:r>
            <a:endParaRPr lang="cs-CZ" sz="5400" dirty="0">
              <a:latin typeface="Berlin Sans FB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924944"/>
            <a:ext cx="8229600" cy="3201219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600" dirty="0" smtClean="0">
                <a:latin typeface="Berlin Sans FB" pitchFamily="34" charset="0"/>
              </a:rPr>
              <a:t>JAK SE JMENUJETE?</a:t>
            </a:r>
          </a:p>
          <a:p>
            <a:pPr marL="514350" indent="-514350">
              <a:buFont typeface="+mj-lt"/>
              <a:buAutoNum type="arabicPeriod"/>
            </a:pPr>
            <a:endParaRPr lang="cs-CZ" sz="3600" dirty="0">
              <a:latin typeface="Berlin Sans FB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>
                <a:latin typeface="Berlin Sans FB" pitchFamily="34" charset="0"/>
              </a:rPr>
              <a:t>KDE PRÁVĚ JSTE?</a:t>
            </a:r>
          </a:p>
          <a:p>
            <a:pPr marL="514350" indent="-514350">
              <a:buFont typeface="+mj-lt"/>
              <a:buAutoNum type="arabicPeriod"/>
            </a:pPr>
            <a:endParaRPr lang="cs-CZ" sz="3600" dirty="0">
              <a:latin typeface="Berlin Sans FB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>
                <a:latin typeface="Berlin Sans FB" pitchFamily="34" charset="0"/>
              </a:rPr>
              <a:t>CO SE STALO?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2050" name="Picture 2" descr="C:\Users\Hronková\AppData\Local\Microsoft\Windows\Temporary Internet Files\Content.IE5\81EF3DJQ\MC9003045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212976"/>
            <a:ext cx="2427831" cy="2392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3817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800200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Berlin Sans FB" pitchFamily="34" charset="0"/>
              </a:rPr>
              <a:t>DO PŘÍJEZDU ZÁCHRANKY SE SNAŽÍME POSTIŽENÉHO UKLIDŇOVAT</a:t>
            </a:r>
            <a:endParaRPr lang="cs-CZ" dirty="0">
              <a:latin typeface="Berlin Sans FB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Berlin Sans FB" pitchFamily="34" charset="0"/>
              </a:rPr>
              <a:t>PAMATUJ!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Berlin Sans FB" pitchFamily="34" charset="0"/>
              </a:rPr>
              <a:t>JEDNOU MŮŽEŠ SÁM ZACHRÁNIT ŽIVOT.</a:t>
            </a:r>
            <a:endParaRPr lang="cs-CZ" dirty="0">
              <a:solidFill>
                <a:srgbClr val="FF0000"/>
              </a:solidFill>
              <a:latin typeface="Berlin Sans FB" pitchFamily="34" charset="0"/>
            </a:endParaRPr>
          </a:p>
        </p:txBody>
      </p:sp>
      <p:pic>
        <p:nvPicPr>
          <p:cNvPr id="3074" name="Picture 2" descr="C:\Users\Hronková\AppData\Local\Microsoft\Windows\Temporary Internet Files\Content.IE5\N1GGBFLW\MP90022777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212976"/>
            <a:ext cx="5688632" cy="3558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3096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9166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265</Words>
  <Application>Microsoft Office PowerPoint</Application>
  <PresentationFormat>Předvádění na obrazovce (4:3)</PresentationFormat>
  <Paragraphs>63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ÚRAZY</vt:lpstr>
      <vt:lpstr>VYZNAČ ÚRAZY A NEMOCI</vt:lpstr>
      <vt:lpstr>POZOR, STAL SE ÚRAZ !</vt:lpstr>
      <vt:lpstr>OPATŘENÍ ZACHRAŇUJÍCÍ ŽIVOT</vt:lpstr>
      <vt:lpstr>JEDNOTNÉ EVROPSKÉ ČÍSLO TÍSŇOVÉHO VOLÁNÍ</vt:lpstr>
      <vt:lpstr>OPERÁTOROVI ODPOVÍDÁME NA OTÁZKY</vt:lpstr>
      <vt:lpstr>DO PŘÍJEZDU ZÁCHRANKY SE SNAŽÍME POSTIŽENÉHO UKLIDŇOVAT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7</cp:revision>
  <dcterms:created xsi:type="dcterms:W3CDTF">2012-05-13T10:03:16Z</dcterms:created>
  <dcterms:modified xsi:type="dcterms:W3CDTF">2012-05-13T11:18:12Z</dcterms:modified>
</cp:coreProperties>
</file>