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4" r:id="rId4"/>
    <p:sldId id="256" r:id="rId5"/>
    <p:sldId id="263" r:id="rId6"/>
    <p:sldId id="257" r:id="rId7"/>
    <p:sldId id="259" r:id="rId8"/>
    <p:sldId id="258" r:id="rId9"/>
    <p:sldId id="261" r:id="rId10"/>
    <p:sldId id="260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569" autoAdjust="0"/>
    <p:restoredTop sz="94679" autoAdjust="0"/>
  </p:normalViewPr>
  <p:slideViewPr>
    <p:cSldViewPr>
      <p:cViewPr>
        <p:scale>
          <a:sx n="70" d="100"/>
          <a:sy n="70" d="100"/>
        </p:scale>
        <p:origin x="-1086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VY_22_INOVACE_30_Happy Easter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Téma:Happy Easter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BBBD1B4-7C85-42BB-BDE9-0A9EE433746F}" type="presOf" srcId="{EBC41103-E2E5-4D48-9B4B-425520D3D098}" destId="{50C2F88D-8688-44C2-A854-691F34009D3B}" srcOrd="0" destOrd="0" presId="urn:microsoft.com/office/officeart/2005/8/layout/target3"/>
    <dgm:cxn modelId="{3FF54FCB-4C4A-4145-9526-172A13BE050E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22DD26-6CB7-4B90-8D50-85AFB7B4B070}" type="presOf" srcId="{DAEA276B-ECF9-46F6-A7D3-4693B2D32BC4}" destId="{CDED6FE3-AD8F-4ACC-B6B8-710EDDD97598}" srcOrd="0" destOrd="0" presId="urn:microsoft.com/office/officeart/2005/8/layout/target3"/>
    <dgm:cxn modelId="{07903C68-B169-4C3D-81A9-0812378951C6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40B7807-B441-414C-8938-9D8D8C09C1C5}" type="presOf" srcId="{FBBFC3EA-9D9D-4F3A-BEA6-9C2C0E46BF20}" destId="{643EA938-EDE0-4533-ACCC-D2BD6F3A527C}" srcOrd="0" destOrd="0" presId="urn:microsoft.com/office/officeart/2005/8/layout/target3"/>
    <dgm:cxn modelId="{216355C8-B767-40CD-AE85-6A41CEB45AD9}" type="presOf" srcId="{EBC41103-E2E5-4D48-9B4B-425520D3D098}" destId="{F969C235-9271-4D34-B740-D627A121CAD0}" srcOrd="1" destOrd="0" presId="urn:microsoft.com/office/officeart/2005/8/layout/target3"/>
    <dgm:cxn modelId="{BCCAB450-2821-47D2-9558-4CB0D3551953}" type="presOf" srcId="{445C7998-7549-48B0-BD68-D4F0167F02E5}" destId="{BC35EE03-4121-4EF9-923D-7CB6D30D358D}" srcOrd="0" destOrd="0" presId="urn:microsoft.com/office/officeart/2005/8/layout/target3"/>
    <dgm:cxn modelId="{4BA2D9F8-37EA-4C4A-A338-05305AA289D9}" type="presOf" srcId="{019433A1-1324-4DE1-9E6F-32B851095F74}" destId="{E7297F21-D4FD-4A41-AE58-814D01A6B5E7}" srcOrd="1" destOrd="0" presId="urn:microsoft.com/office/officeart/2005/8/layout/target3"/>
    <dgm:cxn modelId="{28C9EE76-CAE5-4C66-8F10-AE55D8B7C203}" type="presOf" srcId="{C73C7642-F245-4585-8F88-243F9FAEF6CA}" destId="{97289DF2-90F4-4EC2-A9FC-633B00BAB610}" srcOrd="0" destOrd="0" presId="urn:microsoft.com/office/officeart/2005/8/layout/target3"/>
    <dgm:cxn modelId="{6F1E6A60-4D9D-491F-B215-49A23FA0D58E}" type="presOf" srcId="{445C7998-7549-48B0-BD68-D4F0167F02E5}" destId="{4D19AB04-24FA-40C2-B203-52AE3D15E171}" srcOrd="1" destOrd="0" presId="urn:microsoft.com/office/officeart/2005/8/layout/target3"/>
    <dgm:cxn modelId="{6F43A333-5371-4DBD-AFE9-4700A5F074FD}" type="presOf" srcId="{C73C7642-F245-4585-8F88-243F9FAEF6CA}" destId="{AA41A67C-3D3F-4AE9-9E0F-5D7F7BB2E741}" srcOrd="1" destOrd="0" presId="urn:microsoft.com/office/officeart/2005/8/layout/target3"/>
    <dgm:cxn modelId="{31D563DE-9E53-4793-B195-B28B8153B9AE}" type="presOf" srcId="{DAEA276B-ECF9-46F6-A7D3-4693B2D32BC4}" destId="{F69A1436-182C-465B-AD7F-FE48E0C090C1}" srcOrd="1" destOrd="0" presId="urn:microsoft.com/office/officeart/2005/8/layout/target3"/>
    <dgm:cxn modelId="{11E4F98A-0D5C-4F75-9AAA-555F52C8B9C6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5CA20A-8A34-4A5F-812E-A0B90E0EBECA}" type="presParOf" srcId="{71045F8C-00FA-488E-A7BD-E2E6753D979D}" destId="{3577EC6B-C980-4F34-8C69-4365E7B8FC8C}" srcOrd="0" destOrd="0" presId="urn:microsoft.com/office/officeart/2005/8/layout/target3"/>
    <dgm:cxn modelId="{085B6573-3AF7-410A-BF4E-663468F82FFF}" type="presParOf" srcId="{71045F8C-00FA-488E-A7BD-E2E6753D979D}" destId="{6940EB87-DC1D-4BC3-9408-9AC2E1FFC039}" srcOrd="1" destOrd="0" presId="urn:microsoft.com/office/officeart/2005/8/layout/target3"/>
    <dgm:cxn modelId="{F89C6A14-ECC2-44BA-A7A3-291C35299C40}" type="presParOf" srcId="{71045F8C-00FA-488E-A7BD-E2E6753D979D}" destId="{BC35EE03-4121-4EF9-923D-7CB6D30D358D}" srcOrd="2" destOrd="0" presId="urn:microsoft.com/office/officeart/2005/8/layout/target3"/>
    <dgm:cxn modelId="{9BBCCA61-65A5-431B-8858-F911E7F28EAD}" type="presParOf" srcId="{71045F8C-00FA-488E-A7BD-E2E6753D979D}" destId="{C95EEA27-3CBF-4645-A92D-9D8AF5C1CBFC}" srcOrd="3" destOrd="0" presId="urn:microsoft.com/office/officeart/2005/8/layout/target3"/>
    <dgm:cxn modelId="{9AC55C7B-633C-4678-968A-1349B8334FB8}" type="presParOf" srcId="{71045F8C-00FA-488E-A7BD-E2E6753D979D}" destId="{851BB866-B6AE-4566-893F-4C635BA974FC}" srcOrd="4" destOrd="0" presId="urn:microsoft.com/office/officeart/2005/8/layout/target3"/>
    <dgm:cxn modelId="{6153135E-7B8E-45F4-8D43-88D42ECF3684}" type="presParOf" srcId="{71045F8C-00FA-488E-A7BD-E2E6753D979D}" destId="{643EA938-EDE0-4533-ACCC-D2BD6F3A527C}" srcOrd="5" destOrd="0" presId="urn:microsoft.com/office/officeart/2005/8/layout/target3"/>
    <dgm:cxn modelId="{3A4C6387-D43E-484D-83F6-9F9638CE76DE}" type="presParOf" srcId="{71045F8C-00FA-488E-A7BD-E2E6753D979D}" destId="{92F31B18-D66D-4CC7-89B9-378928DE877D}" srcOrd="6" destOrd="0" presId="urn:microsoft.com/office/officeart/2005/8/layout/target3"/>
    <dgm:cxn modelId="{90CC2B61-3ACF-4B0C-808C-D4384D4F4D1D}" type="presParOf" srcId="{71045F8C-00FA-488E-A7BD-E2E6753D979D}" destId="{902074E1-B931-4618-97F1-FADBE82E9C3C}" srcOrd="7" destOrd="0" presId="urn:microsoft.com/office/officeart/2005/8/layout/target3"/>
    <dgm:cxn modelId="{59232A14-79AA-460B-AE13-44963D80036E}" type="presParOf" srcId="{71045F8C-00FA-488E-A7BD-E2E6753D979D}" destId="{A3817367-F2BC-482F-8832-FA00B51DCCF3}" srcOrd="8" destOrd="0" presId="urn:microsoft.com/office/officeart/2005/8/layout/target3"/>
    <dgm:cxn modelId="{0A10F936-0779-4EA9-B4AA-E580EFB29F56}" type="presParOf" srcId="{71045F8C-00FA-488E-A7BD-E2E6753D979D}" destId="{626ABFF6-56C8-4386-B662-68EC364EED9D}" srcOrd="9" destOrd="0" presId="urn:microsoft.com/office/officeart/2005/8/layout/target3"/>
    <dgm:cxn modelId="{096D8F54-7AA3-4F9A-BD7E-527A6A6F5AD2}" type="presParOf" srcId="{71045F8C-00FA-488E-A7BD-E2E6753D979D}" destId="{6DB11F1C-D028-4800-9625-6611CA9DE6D4}" srcOrd="10" destOrd="0" presId="urn:microsoft.com/office/officeart/2005/8/layout/target3"/>
    <dgm:cxn modelId="{8DCF3706-451C-4DDC-8826-2BACF77E5FA6}" type="presParOf" srcId="{71045F8C-00FA-488E-A7BD-E2E6753D979D}" destId="{CDED6FE3-AD8F-4ACC-B6B8-710EDDD97598}" srcOrd="11" destOrd="0" presId="urn:microsoft.com/office/officeart/2005/8/layout/target3"/>
    <dgm:cxn modelId="{DD5AD409-C13B-4F0C-8356-AD3816EDF58B}" type="presParOf" srcId="{71045F8C-00FA-488E-A7BD-E2E6753D979D}" destId="{397AC6D7-84A6-4150-958F-83C92D9ACF38}" srcOrd="12" destOrd="0" presId="urn:microsoft.com/office/officeart/2005/8/layout/target3"/>
    <dgm:cxn modelId="{6BFCE0D7-11BE-4C05-A390-6C00031641F2}" type="presParOf" srcId="{71045F8C-00FA-488E-A7BD-E2E6753D979D}" destId="{D7419528-33A6-416D-9E64-B3F7915C5149}" srcOrd="13" destOrd="0" presId="urn:microsoft.com/office/officeart/2005/8/layout/target3"/>
    <dgm:cxn modelId="{DEFD8EA8-2B9E-41ED-ADC7-3DEEE4EE2FB3}" type="presParOf" srcId="{71045F8C-00FA-488E-A7BD-E2E6753D979D}" destId="{97289DF2-90F4-4EC2-A9FC-633B00BAB610}" srcOrd="14" destOrd="0" presId="urn:microsoft.com/office/officeart/2005/8/layout/target3"/>
    <dgm:cxn modelId="{72F22C4F-DF12-4727-8B57-E5518AB4A7FC}" type="presParOf" srcId="{71045F8C-00FA-488E-A7BD-E2E6753D979D}" destId="{234EBA9D-95B4-4C20-A84E-6F65F1085DC6}" srcOrd="15" destOrd="0" presId="urn:microsoft.com/office/officeart/2005/8/layout/target3"/>
    <dgm:cxn modelId="{75B7AC4F-E15B-4A27-83DB-B8E66A304F16}" type="presParOf" srcId="{71045F8C-00FA-488E-A7BD-E2E6753D979D}" destId="{12255512-213F-41DF-90A6-8B4CD74A2B52}" srcOrd="16" destOrd="0" presId="urn:microsoft.com/office/officeart/2005/8/layout/target3"/>
    <dgm:cxn modelId="{60F24E69-47D5-48D3-BAD5-09684146FA8B}" type="presParOf" srcId="{71045F8C-00FA-488E-A7BD-E2E6753D979D}" destId="{50C2F88D-8688-44C2-A854-691F34009D3B}" srcOrd="17" destOrd="0" presId="urn:microsoft.com/office/officeart/2005/8/layout/target3"/>
    <dgm:cxn modelId="{C268F0F6-D3A6-498E-AE57-BC13FEBD6DE7}" type="presParOf" srcId="{71045F8C-00FA-488E-A7BD-E2E6753D979D}" destId="{4D19AB04-24FA-40C2-B203-52AE3D15E171}" srcOrd="18" destOrd="0" presId="urn:microsoft.com/office/officeart/2005/8/layout/target3"/>
    <dgm:cxn modelId="{2D90B2E2-519E-4435-8EFA-630B70A0C348}" type="presParOf" srcId="{71045F8C-00FA-488E-A7BD-E2E6753D979D}" destId="{832BF48F-0145-4429-9E02-8FCA946CCE9E}" srcOrd="19" destOrd="0" presId="urn:microsoft.com/office/officeart/2005/8/layout/target3"/>
    <dgm:cxn modelId="{77C73FC8-29E4-43D6-9EDA-7F22CE4223AE}" type="presParOf" srcId="{71045F8C-00FA-488E-A7BD-E2E6753D979D}" destId="{E7297F21-D4FD-4A41-AE58-814D01A6B5E7}" srcOrd="20" destOrd="0" presId="urn:microsoft.com/office/officeart/2005/8/layout/target3"/>
    <dgm:cxn modelId="{B1D206BE-25F9-4F3C-B2CD-CD01D3FCAA5A}" type="presParOf" srcId="{71045F8C-00FA-488E-A7BD-E2E6753D979D}" destId="{F69A1436-182C-465B-AD7F-FE48E0C090C1}" srcOrd="21" destOrd="0" presId="urn:microsoft.com/office/officeart/2005/8/layout/target3"/>
    <dgm:cxn modelId="{AD086766-639F-4BC3-863E-1EC209FB8CBD}" type="presParOf" srcId="{71045F8C-00FA-488E-A7BD-E2E6753D979D}" destId="{AA41A67C-3D3F-4AE9-9E0F-5D7F7BB2E741}" srcOrd="22" destOrd="0" presId="urn:microsoft.com/office/officeart/2005/8/layout/target3"/>
    <dgm:cxn modelId="{60671A03-EB7E-4970-AC88-48DC27D6B23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VY_22_INOVACE_30_Happy Easter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Téma:Happy Easter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994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934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289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503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795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752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190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6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76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597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86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EBA303-154E-44B8-93B0-2707229A7ECD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F0BAF-F63E-4B78-B7FD-D432BFFAD0F9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218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gi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12" Type="http://schemas.openxmlformats.org/officeDocument/2006/relationships/image" Target="../media/image3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28.wmf"/><Relationship Id="rId5" Type="http://schemas.openxmlformats.org/officeDocument/2006/relationships/image" Target="../media/image22.png"/><Relationship Id="rId10" Type="http://schemas.openxmlformats.org/officeDocument/2006/relationships/image" Target="../media/image27.wmf"/><Relationship Id="rId4" Type="http://schemas.openxmlformats.org/officeDocument/2006/relationships/image" Target="../media/image21.png"/><Relationship Id="rId9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966112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1624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Anotace:</a:t>
            </a:r>
            <a:endParaRPr lang="cs-CZ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Procvičuje slovní zásobu tématu Velikonoce /symboly/</a:t>
            </a:r>
          </a:p>
          <a:p>
            <a:r>
              <a:rPr lang="cs-CZ" smtClean="0"/>
              <a:t>Obsahuje 2krát hru Bingo</a:t>
            </a:r>
          </a:p>
          <a:p>
            <a:r>
              <a:rPr lang="cs-CZ" smtClean="0"/>
              <a:t>Procvičuje předložky /umístění předmětů/</a:t>
            </a:r>
          </a:p>
          <a:p>
            <a:r>
              <a:rPr lang="cs-CZ" smtClean="0"/>
              <a:t>Inovace:práce s interaktivní tabulí motivuje žáky ,vybízí je k aktivitě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964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FF00"/>
                </a:solidFill>
              </a:rPr>
              <a:t>Happy Easter</a:t>
            </a:r>
            <a:endParaRPr lang="cs-CZ" b="1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B0F0"/>
                </a:solidFill>
              </a:rPr>
              <a:t>Anglický jazyk pro 5.ročník</a:t>
            </a:r>
          </a:p>
          <a:p>
            <a:r>
              <a:rPr lang="cs-CZ" smtClean="0">
                <a:solidFill>
                  <a:srgbClr val="00B0F0"/>
                </a:solidFill>
              </a:rPr>
              <a:t>Mgr.Olga Kolářová</a:t>
            </a:r>
            <a:endParaRPr lang="cs-CZ">
              <a:solidFill>
                <a:srgbClr val="00B0F0"/>
              </a:solidFill>
            </a:endParaRPr>
          </a:p>
        </p:txBody>
      </p:sp>
      <p:pic>
        <p:nvPicPr>
          <p:cNvPr id="6150" name="Picture 6" descr="C:\Users\Kolářová\AppData\Local\Microsoft\Windows\Temporary Internet Files\Content.IE5\J1ALEG8Q\MC9002906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4032448" cy="3696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932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4937" y="332656"/>
            <a:ext cx="7125113" cy="924475"/>
          </a:xfrm>
        </p:spPr>
        <p:txBody>
          <a:bodyPr/>
          <a:lstStyle/>
          <a:p>
            <a:r>
              <a:rPr lang="cs-CZ" b="1" smtClean="0">
                <a:solidFill>
                  <a:srgbClr val="FFFF00"/>
                </a:solidFill>
              </a:rPr>
              <a:t>Obsah</a:t>
            </a:r>
            <a:endParaRPr lang="cs-CZ" b="1"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67544" y="1628800"/>
            <a:ext cx="1728192" cy="324036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mtClean="0"/>
          </a:p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699792" y="1628800"/>
            <a:ext cx="1728192" cy="32403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FF0000"/>
                </a:solidFill>
              </a:rPr>
              <a:t>B</a:t>
            </a:r>
          </a:p>
          <a:p>
            <a:pPr algn="ctr"/>
            <a:r>
              <a:rPr lang="cs-CZ" smtClean="0">
                <a:solidFill>
                  <a:srgbClr val="FF0000"/>
                </a:solidFill>
              </a:rPr>
              <a:t>I</a:t>
            </a:r>
          </a:p>
          <a:p>
            <a:pPr algn="ctr"/>
            <a:r>
              <a:rPr lang="cs-CZ" smtClean="0">
                <a:solidFill>
                  <a:srgbClr val="FF0000"/>
                </a:solidFill>
              </a:rPr>
              <a:t>N</a:t>
            </a:r>
          </a:p>
          <a:p>
            <a:pPr algn="ctr"/>
            <a:r>
              <a:rPr lang="cs-CZ" smtClean="0">
                <a:solidFill>
                  <a:srgbClr val="FF0000"/>
                </a:solidFill>
              </a:rPr>
              <a:t>G</a:t>
            </a:r>
          </a:p>
          <a:p>
            <a:pPr algn="ctr"/>
            <a:r>
              <a:rPr lang="cs-CZ">
                <a:solidFill>
                  <a:srgbClr val="FF0000"/>
                </a:solidFill>
              </a:rPr>
              <a:t>O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788024" y="1628800"/>
            <a:ext cx="1728192" cy="324036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smtClean="0">
              <a:solidFill>
                <a:srgbClr val="FF0000"/>
              </a:solidFill>
            </a:endParaRPr>
          </a:p>
          <a:p>
            <a:pPr algn="ctr"/>
            <a:r>
              <a:rPr lang="cs-CZ" sz="1600" smtClean="0">
                <a:solidFill>
                  <a:srgbClr val="FF0000"/>
                </a:solidFill>
              </a:rPr>
              <a:t>W</a:t>
            </a:r>
          </a:p>
          <a:p>
            <a:pPr algn="ctr"/>
            <a:r>
              <a:rPr lang="cs-CZ" sz="1600" smtClean="0">
                <a:solidFill>
                  <a:srgbClr val="FF0000"/>
                </a:solidFill>
              </a:rPr>
              <a:t>H</a:t>
            </a:r>
          </a:p>
          <a:p>
            <a:pPr algn="ctr"/>
            <a:r>
              <a:rPr lang="cs-CZ" sz="1600" smtClean="0">
                <a:solidFill>
                  <a:srgbClr val="FF0000"/>
                </a:solidFill>
              </a:rPr>
              <a:t>E</a:t>
            </a:r>
          </a:p>
          <a:p>
            <a:pPr algn="ctr"/>
            <a:r>
              <a:rPr lang="cs-CZ" sz="1600" smtClean="0">
                <a:solidFill>
                  <a:srgbClr val="FF0000"/>
                </a:solidFill>
              </a:rPr>
              <a:t>R</a:t>
            </a:r>
          </a:p>
          <a:p>
            <a:pPr algn="ctr"/>
            <a:r>
              <a:rPr lang="cs-CZ" sz="1600" smtClean="0">
                <a:solidFill>
                  <a:srgbClr val="FF0000"/>
                </a:solidFill>
              </a:rPr>
              <a:t>E </a:t>
            </a:r>
          </a:p>
          <a:p>
            <a:pPr algn="ctr"/>
            <a:endParaRPr lang="cs-CZ" sz="1600" smtClean="0">
              <a:solidFill>
                <a:srgbClr val="FF0000"/>
              </a:solidFill>
            </a:endParaRPr>
          </a:p>
          <a:p>
            <a:pPr algn="ctr"/>
            <a:r>
              <a:rPr lang="cs-CZ" sz="1600" smtClean="0">
                <a:solidFill>
                  <a:srgbClr val="FF0000"/>
                </a:solidFill>
              </a:rPr>
              <a:t>I</a:t>
            </a:r>
          </a:p>
          <a:p>
            <a:pPr algn="ctr"/>
            <a:r>
              <a:rPr lang="cs-CZ" sz="1600" smtClean="0">
                <a:solidFill>
                  <a:srgbClr val="FF0000"/>
                </a:solidFill>
              </a:rPr>
              <a:t>S</a:t>
            </a:r>
          </a:p>
          <a:p>
            <a:pPr algn="ctr"/>
            <a:r>
              <a:rPr lang="cs-CZ" sz="1600" smtClean="0">
                <a:solidFill>
                  <a:srgbClr val="FF0000"/>
                </a:solidFill>
              </a:rPr>
              <a:t>.</a:t>
            </a:r>
          </a:p>
          <a:p>
            <a:pPr algn="ctr"/>
            <a:r>
              <a:rPr lang="cs-CZ" sz="1600" smtClean="0">
                <a:solidFill>
                  <a:srgbClr val="FF0000"/>
                </a:solidFill>
              </a:rPr>
              <a:t>.</a:t>
            </a:r>
          </a:p>
          <a:p>
            <a:pPr algn="ctr"/>
            <a:r>
              <a:rPr lang="cs-CZ" sz="1600">
                <a:solidFill>
                  <a:srgbClr val="FF0000"/>
                </a:solidFill>
              </a:rPr>
              <a:t>.</a:t>
            </a:r>
            <a:endParaRPr lang="cs-CZ" sz="1600" smtClean="0">
              <a:solidFill>
                <a:srgbClr val="FF0000"/>
              </a:solidFill>
            </a:endParaRPr>
          </a:p>
          <a:p>
            <a:pPr algn="ctr"/>
            <a:endParaRPr lang="cs-CZ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092280" y="1628800"/>
            <a:ext cx="1728192" cy="32403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H</a:t>
            </a:r>
          </a:p>
          <a:p>
            <a:pPr algn="ctr"/>
            <a:r>
              <a:rPr lang="cs-CZ" smtClean="0">
                <a:solidFill>
                  <a:srgbClr val="FFFF00"/>
                </a:solidFill>
              </a:rPr>
              <a:t>A</a:t>
            </a:r>
          </a:p>
          <a:p>
            <a:pPr algn="ctr"/>
            <a:r>
              <a:rPr lang="cs-CZ" smtClean="0">
                <a:solidFill>
                  <a:srgbClr val="FFFF00"/>
                </a:solidFill>
              </a:rPr>
              <a:t>P</a:t>
            </a:r>
          </a:p>
          <a:p>
            <a:pPr algn="ctr"/>
            <a:r>
              <a:rPr lang="cs-CZ" smtClean="0">
                <a:solidFill>
                  <a:srgbClr val="FFFF00"/>
                </a:solidFill>
              </a:rPr>
              <a:t>P</a:t>
            </a:r>
          </a:p>
          <a:p>
            <a:pPr algn="ctr"/>
            <a:r>
              <a:rPr lang="cs-CZ" smtClean="0">
                <a:solidFill>
                  <a:srgbClr val="FFFF00"/>
                </a:solidFill>
              </a:rPr>
              <a:t>Y</a:t>
            </a:r>
          </a:p>
          <a:p>
            <a:pPr algn="ctr"/>
            <a:endParaRPr lang="cs-CZ">
              <a:solidFill>
                <a:srgbClr val="FFFF00"/>
              </a:solidFill>
            </a:endParaRPr>
          </a:p>
          <a:p>
            <a:pPr algn="ctr"/>
            <a:r>
              <a:rPr lang="cs-CZ" smtClean="0">
                <a:solidFill>
                  <a:srgbClr val="FFFF00"/>
                </a:solidFill>
              </a:rPr>
              <a:t>E</a:t>
            </a:r>
          </a:p>
          <a:p>
            <a:pPr algn="ctr"/>
            <a:r>
              <a:rPr lang="cs-CZ" smtClean="0">
                <a:solidFill>
                  <a:srgbClr val="FFFF00"/>
                </a:solidFill>
              </a:rPr>
              <a:t>A</a:t>
            </a:r>
          </a:p>
          <a:p>
            <a:pPr algn="ctr"/>
            <a:r>
              <a:rPr lang="cs-CZ" smtClean="0">
                <a:solidFill>
                  <a:srgbClr val="FFFF00"/>
                </a:solidFill>
              </a:rPr>
              <a:t>S</a:t>
            </a:r>
          </a:p>
          <a:p>
            <a:pPr algn="ctr"/>
            <a:r>
              <a:rPr lang="cs-CZ" smtClean="0">
                <a:solidFill>
                  <a:srgbClr val="FFFF00"/>
                </a:solidFill>
              </a:rPr>
              <a:t>T</a:t>
            </a:r>
          </a:p>
          <a:p>
            <a:pPr algn="ctr"/>
            <a:r>
              <a:rPr lang="cs-CZ" smtClean="0">
                <a:solidFill>
                  <a:srgbClr val="FFFF00"/>
                </a:solidFill>
              </a:rPr>
              <a:t>E</a:t>
            </a:r>
          </a:p>
          <a:p>
            <a:pPr algn="ctr"/>
            <a:r>
              <a:rPr lang="cs-CZ">
                <a:solidFill>
                  <a:srgbClr val="FFFF00"/>
                </a:solidFill>
              </a:rPr>
              <a:t>R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58355" y="1811041"/>
            <a:ext cx="34657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smtClean="0"/>
              <a:t>V</a:t>
            </a:r>
          </a:p>
          <a:p>
            <a:r>
              <a:rPr lang="cs-CZ" sz="1600" smtClean="0"/>
              <a:t>O</a:t>
            </a:r>
          </a:p>
          <a:p>
            <a:r>
              <a:rPr lang="cs-CZ" sz="1600" smtClean="0"/>
              <a:t>C</a:t>
            </a:r>
          </a:p>
          <a:p>
            <a:r>
              <a:rPr lang="cs-CZ" sz="1600" smtClean="0"/>
              <a:t>A</a:t>
            </a:r>
          </a:p>
          <a:p>
            <a:r>
              <a:rPr lang="cs-CZ" sz="1600" smtClean="0"/>
              <a:t>B</a:t>
            </a:r>
          </a:p>
          <a:p>
            <a:r>
              <a:rPr lang="cs-CZ" sz="1600" smtClean="0"/>
              <a:t>U</a:t>
            </a:r>
          </a:p>
          <a:p>
            <a:r>
              <a:rPr lang="cs-CZ" sz="1600" smtClean="0"/>
              <a:t>L</a:t>
            </a:r>
          </a:p>
          <a:p>
            <a:r>
              <a:rPr lang="cs-CZ" sz="1600" smtClean="0"/>
              <a:t>A</a:t>
            </a:r>
          </a:p>
          <a:p>
            <a:r>
              <a:rPr lang="cs-CZ" sz="1600" smtClean="0"/>
              <a:t>R</a:t>
            </a:r>
          </a:p>
          <a:p>
            <a:r>
              <a:rPr lang="cs-CZ" sz="1600"/>
              <a:t>Y</a:t>
            </a:r>
          </a:p>
        </p:txBody>
      </p:sp>
      <p:pic>
        <p:nvPicPr>
          <p:cNvPr id="2052" name="Picture 4" descr="C:\Users\Kolářová\AppData\Local\Microsoft\Windows\Temporary Internet Files\Content.IE5\AHO4Q58R\MC9003540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754" y="3858428"/>
            <a:ext cx="712732" cy="1014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427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Kolářová\AppData\Local\Microsoft\Windows\Temporary Internet Files\Content.IE5\DYZYG3L8\MC900343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617" y="1030063"/>
            <a:ext cx="5110465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52293" y="404664"/>
            <a:ext cx="7125113" cy="924475"/>
          </a:xfrm>
        </p:spPr>
        <p:txBody>
          <a:bodyPr/>
          <a:lstStyle/>
          <a:p>
            <a:r>
              <a:rPr lang="cs-CZ" b="1" smtClean="0">
                <a:solidFill>
                  <a:srgbClr val="00B0F0"/>
                </a:solidFill>
              </a:rPr>
              <a:t>Useful vocabulary:Easter</a:t>
            </a:r>
            <a:endParaRPr lang="cs-CZ" b="1">
              <a:solidFill>
                <a:srgbClr val="00B0F0"/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AM1I8PN9\MC9003015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16429"/>
            <a:ext cx="1058875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2XL4XW1A\MC9003621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982" y="4050096"/>
            <a:ext cx="107898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DYZYG3L8\MC9000789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653" y="5013176"/>
            <a:ext cx="1127267" cy="1117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AM1I8PN9\MC90043637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033" y="1772816"/>
            <a:ext cx="1145282" cy="114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lářová\AppData\Local\Microsoft\Windows\Temporary Internet Files\Content.IE5\DE4CGPLA\MC900436377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6739" y="1772816"/>
            <a:ext cx="964210" cy="964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S7687CZ2\MC9003540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671" y="4196481"/>
            <a:ext cx="733667" cy="115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olářová\AppData\Local\Microsoft\Windows\Temporary Internet Files\Content.IE5\K0O7W0UI\MC9004228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003" y="3069162"/>
            <a:ext cx="1034060" cy="83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Program Files (x86)\Microsoft Office\MEDIA\OFFICE14\Bullets\BD21535_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Kolářová\AppData\Local\Microsoft\Windows\Temporary Internet Files\Content.IE5\J1ALEG8Q\MC90019754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704" y="5058208"/>
            <a:ext cx="1383671" cy="965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2254921"/>
            <a:ext cx="164981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>
                <a:solidFill>
                  <a:srgbClr val="FFFF00"/>
                </a:solidFill>
              </a:rPr>
              <a:t>c</a:t>
            </a:r>
            <a:r>
              <a:rPr lang="cs-CZ" sz="2400" smtClean="0">
                <a:solidFill>
                  <a:srgbClr val="FFFF00"/>
                </a:solidFill>
              </a:rPr>
              <a:t>hocolate</a:t>
            </a:r>
          </a:p>
          <a:p>
            <a:endParaRPr lang="cs-CZ" sz="2400">
              <a:solidFill>
                <a:srgbClr val="FFFF00"/>
              </a:solidFill>
            </a:endParaRPr>
          </a:p>
          <a:p>
            <a:endParaRPr lang="cs-CZ" sz="2400" smtClean="0">
              <a:solidFill>
                <a:srgbClr val="FFFF00"/>
              </a:solidFill>
            </a:endParaRPr>
          </a:p>
          <a:p>
            <a:r>
              <a:rPr lang="cs-CZ" sz="2400">
                <a:solidFill>
                  <a:srgbClr val="FFFF00"/>
                </a:solidFill>
              </a:rPr>
              <a:t>b</a:t>
            </a:r>
            <a:r>
              <a:rPr lang="cs-CZ" sz="2400" smtClean="0">
                <a:solidFill>
                  <a:srgbClr val="FFFF00"/>
                </a:solidFill>
              </a:rPr>
              <a:t>asket</a:t>
            </a:r>
          </a:p>
          <a:p>
            <a:endParaRPr lang="cs-CZ" sz="2400">
              <a:solidFill>
                <a:srgbClr val="FFFF00"/>
              </a:solidFill>
            </a:endParaRPr>
          </a:p>
          <a:p>
            <a:r>
              <a:rPr lang="cs-CZ" sz="2400">
                <a:solidFill>
                  <a:srgbClr val="FFFF00"/>
                </a:solidFill>
              </a:rPr>
              <a:t>b</a:t>
            </a:r>
            <a:r>
              <a:rPr lang="cs-CZ" sz="2400" smtClean="0">
                <a:solidFill>
                  <a:srgbClr val="FFFF00"/>
                </a:solidFill>
              </a:rPr>
              <a:t>unny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/rabbit/</a:t>
            </a:r>
          </a:p>
          <a:p>
            <a:endParaRPr lang="cs-CZ" sz="2400">
              <a:solidFill>
                <a:srgbClr val="FFFF00"/>
              </a:solidFill>
            </a:endParaRPr>
          </a:p>
          <a:p>
            <a:endParaRPr lang="cs-CZ" sz="2400" smtClean="0">
              <a:solidFill>
                <a:srgbClr val="FFFF00"/>
              </a:solidFill>
            </a:endParaRPr>
          </a:p>
          <a:p>
            <a:r>
              <a:rPr lang="cs-CZ" sz="2400" smtClean="0">
                <a:solidFill>
                  <a:srgbClr val="FFFF00"/>
                </a:solidFill>
              </a:rPr>
              <a:t>lamb</a:t>
            </a:r>
          </a:p>
          <a:p>
            <a:endParaRPr lang="cs-CZ"/>
          </a:p>
          <a:p>
            <a:endParaRPr lang="cs-CZ" smtClean="0"/>
          </a:p>
          <a:p>
            <a:endParaRPr lang="cs-CZ"/>
          </a:p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308241" y="2254921"/>
            <a:ext cx="183575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>
                <a:solidFill>
                  <a:srgbClr val="FFFF00"/>
                </a:solidFill>
              </a:rPr>
              <a:t>c</a:t>
            </a:r>
            <a:r>
              <a:rPr lang="cs-CZ" sz="2400" smtClean="0">
                <a:solidFill>
                  <a:srgbClr val="FFFF00"/>
                </a:solidFill>
              </a:rPr>
              <a:t>hick</a:t>
            </a:r>
          </a:p>
          <a:p>
            <a:endParaRPr lang="cs-CZ" sz="2400">
              <a:solidFill>
                <a:srgbClr val="FFFF00"/>
              </a:solidFill>
            </a:endParaRPr>
          </a:p>
          <a:p>
            <a:r>
              <a:rPr lang="cs-CZ" sz="2400">
                <a:solidFill>
                  <a:srgbClr val="FFFF00"/>
                </a:solidFill>
              </a:rPr>
              <a:t>h</a:t>
            </a:r>
            <a:r>
              <a:rPr lang="cs-CZ" sz="2400" smtClean="0">
                <a:solidFill>
                  <a:srgbClr val="FFFF00"/>
                </a:solidFill>
              </a:rPr>
              <a:t>ot cross</a:t>
            </a:r>
          </a:p>
          <a:p>
            <a:r>
              <a:rPr lang="cs-CZ" sz="2400">
                <a:solidFill>
                  <a:srgbClr val="FFFF00"/>
                </a:solidFill>
              </a:rPr>
              <a:t>b</a:t>
            </a:r>
            <a:r>
              <a:rPr lang="cs-CZ" sz="2400" smtClean="0">
                <a:solidFill>
                  <a:srgbClr val="FFFF00"/>
                </a:solidFill>
              </a:rPr>
              <a:t>uns</a:t>
            </a:r>
          </a:p>
          <a:p>
            <a:endParaRPr lang="cs-CZ" sz="2400">
              <a:solidFill>
                <a:srgbClr val="FFFF00"/>
              </a:solidFill>
            </a:endParaRPr>
          </a:p>
          <a:p>
            <a:r>
              <a:rPr lang="cs-CZ" sz="2400">
                <a:solidFill>
                  <a:srgbClr val="FFFF00"/>
                </a:solidFill>
              </a:rPr>
              <a:t>d</a:t>
            </a:r>
            <a:r>
              <a:rPr lang="cs-CZ" sz="2400" smtClean="0">
                <a:solidFill>
                  <a:srgbClr val="FFFF00"/>
                </a:solidFill>
              </a:rPr>
              <a:t>affodil</a:t>
            </a:r>
          </a:p>
          <a:p>
            <a:endParaRPr lang="cs-CZ" sz="2400">
              <a:solidFill>
                <a:srgbClr val="FFFF00"/>
              </a:solidFill>
            </a:endParaRPr>
          </a:p>
          <a:p>
            <a:r>
              <a:rPr lang="cs-CZ" sz="2400">
                <a:solidFill>
                  <a:srgbClr val="FFFF00"/>
                </a:solidFill>
              </a:rPr>
              <a:t>a</a:t>
            </a:r>
            <a:r>
              <a:rPr lang="cs-CZ" sz="2400" smtClean="0">
                <a:solidFill>
                  <a:srgbClr val="FFFF00"/>
                </a:solidFill>
              </a:rPr>
              <a:t> new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bonnet</a:t>
            </a:r>
            <a:endParaRPr lang="cs-CZ" sz="2400" smtClean="0">
              <a:solidFill>
                <a:srgbClr val="FFFF00"/>
              </a:solidFill>
            </a:endParaRPr>
          </a:p>
          <a:p>
            <a:endParaRPr lang="cs-CZ" sz="2400">
              <a:solidFill>
                <a:srgbClr val="FFFF00"/>
              </a:solidFill>
            </a:endParaRPr>
          </a:p>
          <a:p>
            <a:r>
              <a:rPr lang="cs-CZ" sz="2400" smtClean="0">
                <a:solidFill>
                  <a:srgbClr val="FFFF00"/>
                </a:solidFill>
              </a:rPr>
              <a:t>Easter </a:t>
            </a:r>
            <a:r>
              <a:rPr lang="cs-CZ" sz="2400" smtClean="0">
                <a:solidFill>
                  <a:srgbClr val="FFFF00"/>
                </a:solidFill>
              </a:rPr>
              <a:t>egg</a:t>
            </a:r>
            <a:endParaRPr lang="cs-CZ" sz="240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50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125113" cy="924475"/>
          </a:xfrm>
        </p:spPr>
        <p:txBody>
          <a:bodyPr/>
          <a:lstStyle/>
          <a:p>
            <a:r>
              <a:rPr lang="cs-CZ" sz="4800" b="1" smtClean="0">
                <a:solidFill>
                  <a:srgbClr val="0070C0"/>
                </a:solidFill>
              </a:rPr>
              <a:t>Bingo !</a:t>
            </a:r>
            <a:endParaRPr lang="cs-CZ" sz="4800" b="1">
              <a:solidFill>
                <a:srgbClr val="0070C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2158451"/>
              </p:ext>
            </p:extLst>
          </p:nvPr>
        </p:nvGraphicFramePr>
        <p:xfrm>
          <a:off x="755576" y="1292372"/>
          <a:ext cx="6096000" cy="4696296"/>
        </p:xfrm>
        <a:graphic>
          <a:graphicData uri="http://schemas.openxmlformats.org/drawingml/2006/table">
            <a:tbl>
              <a:tblPr bandRow="1">
                <a:tableStyleId>{E8B1032C-EA38-4F05-BA0D-38AFFFC7BED3}</a:tableStyleId>
              </a:tblPr>
              <a:tblGrid>
                <a:gridCol w="2032000"/>
                <a:gridCol w="2032000"/>
                <a:gridCol w="2032000"/>
              </a:tblGrid>
              <a:tr h="1565432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F0"/>
                          </a:solidFill>
                        </a:rPr>
                        <a:t>daffodil</a:t>
                      </a:r>
                      <a:endParaRPr lang="cs-CZ" sz="240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C0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F0"/>
                          </a:solidFill>
                        </a:rPr>
                        <a:t>bonnet</a:t>
                      </a:r>
                      <a:endParaRPr lang="cs-CZ" sz="240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C0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F0"/>
                          </a:solidFill>
                        </a:rPr>
                        <a:t>rabbit</a:t>
                      </a:r>
                      <a:endParaRPr lang="cs-CZ" sz="240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C000">
                        <a:alpha val="20000"/>
                      </a:srgbClr>
                    </a:solidFill>
                  </a:tcPr>
                </a:tc>
              </a:tr>
              <a:tr h="1565432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F0"/>
                          </a:solidFill>
                        </a:rPr>
                        <a:t>Easter egg</a:t>
                      </a:r>
                      <a:endParaRPr lang="cs-CZ" sz="240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F0"/>
                          </a:solidFill>
                        </a:rPr>
                        <a:t>chick</a:t>
                      </a:r>
                      <a:endParaRPr lang="cs-CZ" sz="240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F0"/>
                          </a:solidFill>
                        </a:rPr>
                        <a:t>chocolate</a:t>
                      </a:r>
                      <a:endParaRPr lang="cs-CZ" sz="240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565432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F0"/>
                          </a:solidFill>
                        </a:rPr>
                        <a:t>lamb</a:t>
                      </a:r>
                      <a:endParaRPr lang="cs-CZ" sz="240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C0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F0"/>
                          </a:solidFill>
                        </a:rPr>
                        <a:t>hot cross buns</a:t>
                      </a:r>
                      <a:endParaRPr lang="cs-CZ" sz="240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C0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F0"/>
                          </a:solidFill>
                        </a:rPr>
                        <a:t>basket</a:t>
                      </a:r>
                      <a:endParaRPr lang="cs-CZ" sz="240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C000">
                        <a:alpha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463155" y="620688"/>
            <a:ext cx="18325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00B050"/>
                </a:solidFill>
              </a:rPr>
              <a:t>X</a:t>
            </a:r>
            <a:r>
              <a:rPr lang="cs-CZ" sz="4000" smtClean="0"/>
              <a:t> or </a:t>
            </a:r>
            <a:r>
              <a:rPr lang="cs-CZ" sz="4000" smtClean="0">
                <a:solidFill>
                  <a:srgbClr val="00B050"/>
                </a:solidFill>
              </a:rPr>
              <a:t>O</a:t>
            </a:r>
            <a:endParaRPr lang="cs-CZ" sz="400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20654" y="159023"/>
            <a:ext cx="33233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Překládej.Má-li hráč 3</a:t>
            </a:r>
          </a:p>
          <a:p>
            <a:r>
              <a:rPr lang="cs-CZ"/>
              <a:t>s</a:t>
            </a:r>
            <a:r>
              <a:rPr lang="cs-CZ" smtClean="0"/>
              <a:t>vé značky v řadě, sloupci,</a:t>
            </a:r>
          </a:p>
          <a:p>
            <a:r>
              <a:rPr lang="cs-CZ"/>
              <a:t>č</a:t>
            </a:r>
            <a:r>
              <a:rPr lang="cs-CZ" smtClean="0"/>
              <a:t>i v úhlopříčce-vyhrává!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AHO4Q58R\MC900331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365104"/>
            <a:ext cx="1329350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H9OJA8DP\MC900336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516" y="1328574"/>
            <a:ext cx="1505592" cy="2434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794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485153" cy="996483"/>
          </a:xfrm>
        </p:spPr>
        <p:txBody>
          <a:bodyPr/>
          <a:lstStyle/>
          <a:p>
            <a:r>
              <a:rPr lang="cs-CZ" sz="4800" smtClean="0">
                <a:solidFill>
                  <a:srgbClr val="FFFF00"/>
                </a:solidFill>
              </a:rPr>
              <a:t>Bingo !</a:t>
            </a:r>
            <a:endParaRPr lang="cs-CZ" sz="4800">
              <a:solidFill>
                <a:srgbClr val="FFFF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379490"/>
              </p:ext>
            </p:extLst>
          </p:nvPr>
        </p:nvGraphicFramePr>
        <p:xfrm>
          <a:off x="683568" y="1340768"/>
          <a:ext cx="6096000" cy="4984329"/>
        </p:xfrm>
        <a:graphic>
          <a:graphicData uri="http://schemas.openxmlformats.org/drawingml/2006/table">
            <a:tbl>
              <a:tblPr bandRow="1">
                <a:tableStyleId>{C4B1156A-380E-4F78-BDF5-A606A8083BF9}</a:tableStyleId>
              </a:tblPr>
              <a:tblGrid>
                <a:gridCol w="2032000"/>
                <a:gridCol w="2032000"/>
                <a:gridCol w="2032000"/>
              </a:tblGrid>
              <a:tr h="1661443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narcis</a:t>
                      </a:r>
                      <a:endParaRPr lang="cs-CZ" sz="24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zajíc</a:t>
                      </a:r>
                      <a:endParaRPr lang="cs-CZ" sz="24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čokoláda</a:t>
                      </a:r>
                      <a:endParaRPr lang="cs-CZ" sz="24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661443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košík</a:t>
                      </a:r>
                      <a:endParaRPr lang="cs-CZ" sz="2400" b="1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24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čepec</a:t>
                      </a:r>
                      <a:endParaRPr lang="cs-CZ" sz="24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velikonoční vejce</a:t>
                      </a:r>
                    </a:p>
                    <a:p>
                      <a:endParaRPr lang="cs-CZ" sz="24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661443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mazanec</a:t>
                      </a:r>
                      <a:endParaRPr lang="cs-CZ" sz="24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jehně</a:t>
                      </a:r>
                      <a:endParaRPr lang="cs-CZ" sz="24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FF0000"/>
                          </a:solidFill>
                        </a:rPr>
                        <a:t>kuře</a:t>
                      </a:r>
                      <a:endParaRPr lang="cs-CZ" sz="24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Kolářová\AppData\Local\Microsoft\Windows\Temporary Internet Files\Content.IE5\7LIBQ3VE\MC900346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930" y="4581128"/>
            <a:ext cx="1833372" cy="162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olářová\AppData\Local\Microsoft\Windows\Temporary Internet Files\Content.IE5\7LIBQ3VE\MC9003316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787" y="2132856"/>
            <a:ext cx="1398760" cy="178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olářová\AppData\Local\Microsoft\Windows\Temporary Internet Files\Content.IE5\7LIBQ3VE\MC900287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548" y="407952"/>
            <a:ext cx="2012505" cy="126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785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9" name="Picture 9" descr="C:\Users\Kolářová\AppData\Local\Microsoft\Windows\Temporary Internet Files\Content.IE5\H9OJA8DP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79716">
            <a:off x="936868" y="4227529"/>
            <a:ext cx="645527" cy="84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F0"/>
                </a:solidFill>
              </a:rPr>
              <a:t>Where is an Easter egg?</a:t>
            </a:r>
            <a:endParaRPr lang="cs-CZ" b="1">
              <a:solidFill>
                <a:srgbClr val="00B0F0"/>
              </a:solidFill>
            </a:endParaRPr>
          </a:p>
        </p:txBody>
      </p:sp>
      <p:pic>
        <p:nvPicPr>
          <p:cNvPr id="5123" name="Picture 3" descr="C:\Users\Kolářová\AppData\Local\Microsoft\Windows\Temporary Internet Files\Content.IE5\H9OJA8DP\MC90008997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5346597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olářová\AppData\Local\Microsoft\Windows\Temporary Internet Files\Content.IE5\AHO4Q58R\MC90043639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996" y="5068315"/>
            <a:ext cx="361904" cy="45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Kolářová\AppData\Local\Microsoft\Windows\Temporary Internet Files\Content.IE5\H9OJA8DP\MC90043639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309" y="5679079"/>
            <a:ext cx="609797" cy="77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Kolářová\AppData\Local\Microsoft\Windows\Temporary Internet Files\Content.IE5\7LIBQ3VE\MC90043629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964" y="2708920"/>
            <a:ext cx="752265" cy="752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Kolářová\AppData\Local\Microsoft\Windows\Temporary Internet Files\Content.IE5\7LIBQ3VE\MC9004126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230" y="2189383"/>
            <a:ext cx="1045550" cy="1039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Kolářová\AppData\Local\Microsoft\Windows\Temporary Internet Files\Content.IE5\J1ALEG8Q\MC90030549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973" y="5394486"/>
            <a:ext cx="308205" cy="35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Kolářová\AppData\Local\Microsoft\Windows\Temporary Internet Files\Content.IE5\7LIBQ3VE\MC9003555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451" y="3128959"/>
            <a:ext cx="442111" cy="700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Kolářová\AppData\Local\Microsoft\Windows\Temporary Internet Files\Content.IE5\AHO4Q58R\MC9003916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29420"/>
            <a:ext cx="841146" cy="87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Kolářová\AppData\Local\Microsoft\Windows\Temporary Internet Files\Content.IE5\H9OJA8DP\MC9003116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403" y="4019104"/>
            <a:ext cx="522775" cy="70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52320" y="1700808"/>
            <a:ext cx="133562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>
                <a:solidFill>
                  <a:srgbClr val="FFFF00"/>
                </a:solidFill>
              </a:rPr>
              <a:t>o</a:t>
            </a:r>
            <a:r>
              <a:rPr lang="cs-CZ" smtClean="0">
                <a:solidFill>
                  <a:srgbClr val="FFFF00"/>
                </a:solidFill>
              </a:rPr>
              <a:t>n</a:t>
            </a:r>
          </a:p>
          <a:p>
            <a:pPr>
              <a:lnSpc>
                <a:spcPct val="150000"/>
              </a:lnSpc>
            </a:pPr>
            <a:r>
              <a:rPr lang="cs-CZ">
                <a:solidFill>
                  <a:srgbClr val="FFFF00"/>
                </a:solidFill>
              </a:rPr>
              <a:t>i</a:t>
            </a:r>
            <a:r>
              <a:rPr lang="cs-CZ" smtClean="0">
                <a:solidFill>
                  <a:srgbClr val="FFFF00"/>
                </a:solidFill>
              </a:rPr>
              <a:t>n</a:t>
            </a:r>
          </a:p>
          <a:p>
            <a:pPr>
              <a:lnSpc>
                <a:spcPct val="150000"/>
              </a:lnSpc>
            </a:pPr>
            <a:r>
              <a:rPr lang="cs-CZ">
                <a:solidFill>
                  <a:srgbClr val="FFFF00"/>
                </a:solidFill>
              </a:rPr>
              <a:t>i</a:t>
            </a:r>
            <a:r>
              <a:rPr lang="cs-CZ" smtClean="0">
                <a:solidFill>
                  <a:srgbClr val="FFFF00"/>
                </a:solidFill>
              </a:rPr>
              <a:t>n front of</a:t>
            </a:r>
          </a:p>
          <a:p>
            <a:pPr>
              <a:lnSpc>
                <a:spcPct val="150000"/>
              </a:lnSpc>
            </a:pPr>
            <a:r>
              <a:rPr lang="cs-CZ" smtClean="0">
                <a:solidFill>
                  <a:srgbClr val="FFFF00"/>
                </a:solidFill>
              </a:rPr>
              <a:t>between</a:t>
            </a:r>
          </a:p>
          <a:p>
            <a:pPr>
              <a:lnSpc>
                <a:spcPct val="150000"/>
              </a:lnSpc>
            </a:pPr>
            <a:r>
              <a:rPr lang="cs-CZ">
                <a:solidFill>
                  <a:srgbClr val="FFFF00"/>
                </a:solidFill>
              </a:rPr>
              <a:t>n</a:t>
            </a:r>
            <a:r>
              <a:rPr lang="cs-CZ" smtClean="0">
                <a:solidFill>
                  <a:srgbClr val="FFFF00"/>
                </a:solidFill>
              </a:rPr>
              <a:t>ext to</a:t>
            </a:r>
          </a:p>
          <a:p>
            <a:pPr>
              <a:lnSpc>
                <a:spcPct val="150000"/>
              </a:lnSpc>
            </a:pPr>
            <a:r>
              <a:rPr lang="cs-CZ" smtClean="0">
                <a:solidFill>
                  <a:srgbClr val="FFFF00"/>
                </a:solidFill>
              </a:rPr>
              <a:t>behind</a:t>
            </a:r>
            <a:endParaRPr lang="cs-CZ">
              <a:solidFill>
                <a:srgbClr val="FFFF00"/>
              </a:solidFill>
            </a:endParaRPr>
          </a:p>
        </p:txBody>
      </p:sp>
      <p:pic>
        <p:nvPicPr>
          <p:cNvPr id="5134" name="Picture 14" descr="C:\Users\Kolářová\AppData\Local\Microsoft\Windows\Temporary Internet Files\Content.IE5\7LIBQ3VE\MC90035405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811" y="5754028"/>
            <a:ext cx="470600" cy="66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757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78679" y="692696"/>
            <a:ext cx="5867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Happy Easter !</a:t>
            </a:r>
            <a:endParaRPr lang="cs-CZ" sz="5400" b="1" cap="none" spc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4099" name="Picture 3" descr="C:\Users\Kolářová\AppData\Local\Microsoft\Windows\Temporary Internet Files\Content.IE5\J1ALEG8Q\MC90025006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954" y="1779771"/>
            <a:ext cx="4490762" cy="4529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350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Zdroje:</a:t>
            </a:r>
            <a:endParaRPr lang="cs-CZ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05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159</TotalTime>
  <Words>202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Summer</vt:lpstr>
      <vt:lpstr>Motiv systému Office</vt:lpstr>
      <vt:lpstr>Prezentace aplikace PowerPoint</vt:lpstr>
      <vt:lpstr>Anotace:</vt:lpstr>
      <vt:lpstr>Happy Easter</vt:lpstr>
      <vt:lpstr>Obsah</vt:lpstr>
      <vt:lpstr>Useful vocabulary:Easter</vt:lpstr>
      <vt:lpstr>Bingo !</vt:lpstr>
      <vt:lpstr>Bingo !</vt:lpstr>
      <vt:lpstr>Where is an Easter egg?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18</cp:revision>
  <dcterms:created xsi:type="dcterms:W3CDTF">2012-03-28T14:24:22Z</dcterms:created>
  <dcterms:modified xsi:type="dcterms:W3CDTF">2012-04-01T20:35:09Z</dcterms:modified>
</cp:coreProperties>
</file>