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6" r:id="rId2"/>
    <p:sldId id="259" r:id="rId3"/>
    <p:sldId id="260" r:id="rId4"/>
    <p:sldId id="261" r:id="rId5"/>
    <p:sldId id="262" r:id="rId6"/>
    <p:sldId id="265" r:id="rId7"/>
    <p:sldId id="263" r:id="rId8"/>
    <p:sldId id="264" r:id="rId9"/>
    <p:sldId id="257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32656"/>
            <a:ext cx="1811936" cy="172819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779912" y="1124744"/>
            <a:ext cx="413995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>Název školy: ZŠ Štětí, Ostrovní 300</a:t>
            </a:r>
            <a:b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>Autor: Vlasta </a:t>
            </a:r>
            <a:r>
              <a:rPr lang="cs-CZ" sz="1200" b="1" dirty="0" err="1" smtClean="0">
                <a:solidFill>
                  <a:schemeClr val="tx2">
                    <a:lumMod val="75000"/>
                  </a:schemeClr>
                </a:solidFill>
              </a:rPr>
              <a:t>Hackelová</a:t>
            </a:r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>Název materiálu: </a:t>
            </a:r>
            <a:b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200" b="1" dirty="0">
                <a:solidFill>
                  <a:schemeClr val="tx2">
                    <a:lumMod val="75000"/>
                  </a:schemeClr>
                </a:solidFill>
              </a:rPr>
              <a:t>VY_32_INOVACE_NJ.9.A.12_souveti_souradne_spojka_deshalb</a:t>
            </a:r>
            <a:endParaRPr lang="cs-CZ" sz="12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>Datum : 9. 10. 2011</a:t>
            </a:r>
          </a:p>
          <a:p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>Ročník : devátý</a:t>
            </a:r>
          </a:p>
          <a:p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>Vzdělávací oblast : Jazyk a jazyková komunikace</a:t>
            </a:r>
          </a:p>
          <a:p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>Předmět : Německý jazyk</a:t>
            </a:r>
            <a:b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>Název: Souvětí souřadné – spojka </a:t>
            </a:r>
            <a:r>
              <a:rPr lang="cs-CZ" sz="1200" b="1" dirty="0" err="1" smtClean="0">
                <a:solidFill>
                  <a:schemeClr val="tx2">
                    <a:lumMod val="75000"/>
                  </a:schemeClr>
                </a:solidFill>
              </a:rPr>
              <a:t>deshalb</a:t>
            </a:r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b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>Číslo operačního programu: CZ.1.07/1.4.00/21.1693</a:t>
            </a:r>
          </a:p>
          <a:p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>Název projektu: PRIMA ŠKOLA</a:t>
            </a:r>
            <a:endParaRPr lang="cs-CZ" sz="1200" b="1" dirty="0"/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5301208"/>
            <a:ext cx="3960440" cy="816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251520" y="4119463"/>
            <a:ext cx="432682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Anotace: Německý jazyk pro 9. ročník</a:t>
            </a:r>
          </a:p>
          <a:p>
            <a:r>
              <a:rPr lang="cs-CZ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Souvětí souřadné se spojkou </a:t>
            </a:r>
          </a:p>
          <a:p>
            <a:r>
              <a:rPr lang="cs-CZ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	 </a:t>
            </a:r>
            <a:r>
              <a:rPr lang="cs-CZ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deshalb</a:t>
            </a:r>
            <a:r>
              <a:rPr lang="cs-CZ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– proto.</a:t>
            </a:r>
            <a:endParaRPr lang="cs-CZ" b="1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9. třídu – souvětí souřadné se spojkou  d e s h a l </a:t>
            </a:r>
            <a:r>
              <a:rPr lang="cs-CZ" sz="2800" b="1" dirty="0" err="1" smtClean="0"/>
              <a:t>b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PAMATUJ</a:t>
            </a:r>
          </a:p>
          <a:p>
            <a:endParaRPr lang="cs-CZ" sz="2800" b="1" dirty="0" smtClean="0">
              <a:solidFill>
                <a:schemeClr val="accent3">
                  <a:lumMod val="20000"/>
                  <a:lumOff val="80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SPOJKA DESHALB ZNAMENÁ PROTO.</a:t>
            </a:r>
          </a:p>
          <a:p>
            <a:endParaRPr lang="cs-CZ" sz="2800" b="1" dirty="0" smtClean="0">
              <a:solidFill>
                <a:schemeClr val="accent3">
                  <a:lumMod val="20000"/>
                  <a:lumOff val="80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PÍŠEME PŘED NÍ ČÁRKU.</a:t>
            </a:r>
          </a:p>
          <a:p>
            <a:endParaRPr lang="cs-CZ" sz="2800" b="1" dirty="0" smtClean="0">
              <a:solidFill>
                <a:schemeClr val="accent3">
                  <a:lumMod val="20000"/>
                  <a:lumOff val="80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V SOUVĚTÍ SOUŘADNÉM JE PO SPOJCE DESHALB </a:t>
            </a:r>
            <a:r>
              <a:rPr lang="cs-CZ" sz="2800" b="1" dirty="0" smtClean="0">
                <a:solidFill>
                  <a:srgbClr val="FFC000"/>
                </a:solidFill>
              </a:rPr>
              <a:t>OBRÁCENÝ</a:t>
            </a:r>
            <a:r>
              <a:rPr lang="cs-CZ" sz="2800" b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rgbClr val="FFC000"/>
                </a:solidFill>
              </a:rPr>
              <a:t>SLOVOSLED.</a:t>
            </a:r>
            <a:endParaRPr lang="cs-CZ" sz="2800" b="1" dirty="0">
              <a:solidFill>
                <a:srgbClr val="FFC000"/>
              </a:solidFill>
            </a:endParaRPr>
          </a:p>
        </p:txBody>
      </p:sp>
      <p:pic>
        <p:nvPicPr>
          <p:cNvPr id="1026" name="Picture 2" descr="C:\Users\Petr\AppData\Local\Microsoft\Windows\Temporary Internet Files\Content.IE5\VQ196A52\MC9000589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908720"/>
            <a:ext cx="1852574" cy="172638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9. třídu – tvoříme věty.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50926" indent="-514350">
              <a:buNone/>
            </a:pPr>
            <a:r>
              <a:rPr lang="cs-CZ" sz="2800" b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1. Petr je ještě malý, proto nemůže jít ven se psem. </a:t>
            </a:r>
          </a:p>
          <a:p>
            <a:pPr marL="550926" indent="-514350">
              <a:buNone/>
            </a:pPr>
            <a:r>
              <a:rPr lang="cs-CZ" sz="2800" b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	Petr </a:t>
            </a:r>
            <a:r>
              <a:rPr lang="cs-CZ" sz="2800" b="1" dirty="0" err="1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ist</a:t>
            </a:r>
            <a:r>
              <a:rPr lang="cs-CZ" sz="2800" b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noch</a:t>
            </a:r>
            <a:r>
              <a:rPr lang="cs-CZ" sz="2800" b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klein</a:t>
            </a:r>
            <a:r>
              <a:rPr lang="cs-CZ" sz="2800" b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, </a:t>
            </a:r>
            <a:r>
              <a:rPr lang="cs-CZ" sz="2800" b="1" dirty="0" err="1" smtClean="0">
                <a:solidFill>
                  <a:srgbClr val="FFC000"/>
                </a:solidFill>
              </a:rPr>
              <a:t>deshalb</a:t>
            </a:r>
            <a:r>
              <a:rPr lang="cs-CZ" sz="2800" b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kann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er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nicht</a:t>
            </a:r>
            <a:r>
              <a:rPr lang="cs-CZ" sz="2800" b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mit</a:t>
            </a:r>
            <a:r>
              <a:rPr lang="cs-CZ" sz="2800" b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dem</a:t>
            </a:r>
            <a:r>
              <a:rPr lang="cs-CZ" sz="2800" b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Hund</a:t>
            </a:r>
            <a:r>
              <a:rPr lang="cs-CZ" sz="2800" b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rausgehen</a:t>
            </a:r>
            <a:r>
              <a:rPr lang="cs-CZ" sz="2800" b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.</a:t>
            </a:r>
          </a:p>
          <a:p>
            <a:pPr marL="550926" indent="-514350">
              <a:buNone/>
            </a:pPr>
            <a:endParaRPr lang="cs-CZ" sz="2800" b="1" dirty="0" smtClean="0">
              <a:solidFill>
                <a:schemeClr val="accent3">
                  <a:lumMod val="20000"/>
                  <a:lumOff val="80000"/>
                </a:schemeClr>
              </a:solidFill>
            </a:endParaRPr>
          </a:p>
          <a:p>
            <a:pPr marL="550926" indent="-514350">
              <a:buNone/>
            </a:pPr>
            <a:r>
              <a:rPr lang="cs-CZ" sz="2800" b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2. Martina ráda lyžuje, proto by chtěla jet na hory.</a:t>
            </a:r>
          </a:p>
          <a:p>
            <a:pPr marL="550926" indent="-514350">
              <a:buNone/>
            </a:pPr>
            <a:r>
              <a:rPr lang="cs-CZ" sz="2800" b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	Martina </a:t>
            </a:r>
            <a:r>
              <a:rPr lang="cs-CZ" sz="2800" b="1" dirty="0" err="1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fährt</a:t>
            </a:r>
            <a:r>
              <a:rPr lang="cs-CZ" sz="2800" b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gern</a:t>
            </a:r>
            <a:r>
              <a:rPr lang="cs-CZ" sz="2800" b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 Ski, </a:t>
            </a:r>
            <a:r>
              <a:rPr lang="cs-CZ" sz="2800" b="1" dirty="0" err="1" smtClean="0">
                <a:solidFill>
                  <a:srgbClr val="FFC000"/>
                </a:solidFill>
              </a:rPr>
              <a:t>deshalb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möchte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sie</a:t>
            </a:r>
            <a:r>
              <a:rPr lang="cs-CZ" sz="2800" b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ins</a:t>
            </a:r>
            <a:r>
              <a:rPr lang="cs-CZ" sz="2800" b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Gebirge</a:t>
            </a:r>
            <a:r>
              <a:rPr lang="cs-CZ" sz="2800" b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fahren</a:t>
            </a:r>
            <a:r>
              <a:rPr lang="cs-CZ" sz="2800" b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.</a:t>
            </a:r>
          </a:p>
          <a:p>
            <a:pPr marL="550926" indent="-514350">
              <a:buNone/>
            </a:pPr>
            <a:endParaRPr lang="cs-CZ" sz="2800" b="1" dirty="0" smtClean="0">
              <a:solidFill>
                <a:schemeClr val="accent3">
                  <a:lumMod val="20000"/>
                  <a:lumOff val="80000"/>
                </a:schemeClr>
              </a:solidFill>
            </a:endParaRPr>
          </a:p>
          <a:p>
            <a:pPr marL="550926" indent="-514350">
              <a:buFont typeface="+mj-lt"/>
              <a:buAutoNum type="arabicPeriod"/>
            </a:pPr>
            <a:endParaRPr lang="cs-CZ" sz="2800" b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Němčina pro 9. třídu – tvoříme věty. 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3. Můj bratr má horečku, proto musíme zavolat lékaře. 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	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Mein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Bruder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hat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Fieber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, </a:t>
            </a:r>
            <a:r>
              <a:rPr lang="cs-CZ" sz="2800" b="1" dirty="0" err="1" smtClean="0">
                <a:solidFill>
                  <a:srgbClr val="FFC000"/>
                </a:solidFill>
              </a:rPr>
              <a:t>deshalb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müssen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wir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den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Artz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anrufen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.</a:t>
            </a:r>
          </a:p>
          <a:p>
            <a:pPr>
              <a:buNone/>
            </a:pPr>
            <a:endParaRPr lang="cs-CZ" sz="2800" b="1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4. Bolí mě zuby, proto musím jít k zubaři. 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	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Ich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habe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Zahnschmerzen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, </a:t>
            </a:r>
            <a:r>
              <a:rPr lang="cs-CZ" sz="2800" b="1" dirty="0" err="1" smtClean="0">
                <a:solidFill>
                  <a:srgbClr val="FFC000"/>
                </a:solidFill>
              </a:rPr>
              <a:t>deshalb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muss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ich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zum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Zahrartz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gehen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. 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2050" name="Picture 2" descr="C:\Users\Petr\AppData\Local\Microsoft\Windows\Temporary Internet Files\Content.IE5\VQ196A52\MC9003474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5085184"/>
            <a:ext cx="1829714" cy="165140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Němčina pro 9. třídu – překládej.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50926" indent="-514350">
              <a:buNone/>
            </a:pP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	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Meine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Mutti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hat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Geburtstag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,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deshalb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will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ich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für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sie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ein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Geschenk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kaufen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.</a:t>
            </a:r>
          </a:p>
          <a:p>
            <a:pPr marL="550926" indent="-514350">
              <a:buNone/>
            </a:pP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	Moje maminka má narozeniny, proto jí chci koupit nějaký dárek.</a:t>
            </a:r>
          </a:p>
          <a:p>
            <a:pPr marL="550926" indent="-514350">
              <a:buAutoNum type="arabicPeriod"/>
            </a:pPr>
            <a:endParaRPr lang="cs-CZ" sz="2800" b="1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 marL="550926" indent="-514350">
              <a:buNone/>
            </a:pP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	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Ich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war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krank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,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deshalb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war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ich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nicht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in der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Schule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. </a:t>
            </a:r>
          </a:p>
          <a:p>
            <a:pPr marL="550926" indent="-514350">
              <a:buNone/>
            </a:pP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	Byl jsem nemocný, proto jsem nebyl ve škole.</a:t>
            </a:r>
          </a:p>
          <a:p>
            <a:pPr marL="550926" indent="-514350">
              <a:buNone/>
            </a:pP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	</a:t>
            </a:r>
          </a:p>
          <a:p>
            <a:pPr marL="550926" indent="-514350">
              <a:buNone/>
            </a:pP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	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Ich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gehe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ins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Kino,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deshalb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kann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ich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nicht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zu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dir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kommen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.</a:t>
            </a:r>
          </a:p>
          <a:p>
            <a:pPr marL="550926" indent="-514350">
              <a:buNone/>
            </a:pP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	Jdu do kina, proto k tobě nemohu přijít.</a:t>
            </a:r>
          </a:p>
        </p:txBody>
      </p:sp>
      <p:pic>
        <p:nvPicPr>
          <p:cNvPr id="4098" name="Picture 2" descr="C:\Users\Petr\AppData\Local\Microsoft\Windows\Temporary Internet Files\Content.IE5\WY5VF9LZ\MC90041371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1361" y="1988840"/>
            <a:ext cx="1692471" cy="216024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Němčina pro 9. třídu – překládej.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50926" indent="-514350">
              <a:buNone/>
            </a:pPr>
            <a:r>
              <a:rPr lang="cs-CZ" sz="32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	</a:t>
            </a:r>
            <a:r>
              <a:rPr lang="cs-CZ" sz="32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Wir</a:t>
            </a:r>
            <a:r>
              <a:rPr lang="cs-CZ" sz="32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schreiben</a:t>
            </a:r>
            <a:r>
              <a:rPr lang="cs-CZ" sz="32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morgen</a:t>
            </a:r>
            <a:r>
              <a:rPr lang="cs-CZ" sz="32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einen</a:t>
            </a:r>
            <a:r>
              <a:rPr lang="cs-CZ" sz="32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Test, </a:t>
            </a:r>
            <a:r>
              <a:rPr lang="cs-CZ" sz="32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deshalb</a:t>
            </a:r>
            <a:r>
              <a:rPr lang="cs-CZ" sz="32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muss</a:t>
            </a:r>
            <a:r>
              <a:rPr lang="cs-CZ" sz="32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ich</a:t>
            </a:r>
            <a:r>
              <a:rPr lang="cs-CZ" sz="32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lernen</a:t>
            </a:r>
            <a:r>
              <a:rPr lang="cs-CZ" sz="32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.</a:t>
            </a:r>
          </a:p>
          <a:p>
            <a:pPr marL="550926" indent="-514350">
              <a:buNone/>
            </a:pPr>
            <a:r>
              <a:rPr lang="cs-CZ" sz="32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	Zítra píšeme test, proto </a:t>
            </a:r>
          </a:p>
          <a:p>
            <a:pPr marL="550926" indent="-514350">
              <a:buNone/>
            </a:pPr>
            <a:r>
              <a:rPr lang="cs-CZ" sz="32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	se musím učit.</a:t>
            </a:r>
          </a:p>
          <a:p>
            <a:pPr marL="550926" indent="-514350">
              <a:buNone/>
            </a:pPr>
            <a:r>
              <a:rPr lang="cs-CZ" sz="32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	Es </a:t>
            </a:r>
            <a:r>
              <a:rPr lang="cs-CZ" sz="32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regnet</a:t>
            </a:r>
            <a:r>
              <a:rPr lang="cs-CZ" sz="32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, </a:t>
            </a:r>
            <a:r>
              <a:rPr lang="cs-CZ" sz="32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deshalb</a:t>
            </a:r>
            <a:r>
              <a:rPr lang="cs-CZ" sz="32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muss</a:t>
            </a:r>
            <a:r>
              <a:rPr lang="cs-CZ" sz="32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ich</a:t>
            </a:r>
            <a:r>
              <a:rPr lang="cs-CZ" sz="32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einen</a:t>
            </a:r>
            <a:r>
              <a:rPr lang="cs-CZ" sz="32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Regenschirm</a:t>
            </a:r>
            <a:r>
              <a:rPr lang="cs-CZ" sz="32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nehmen</a:t>
            </a:r>
            <a:r>
              <a:rPr lang="cs-CZ" sz="32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.</a:t>
            </a:r>
          </a:p>
          <a:p>
            <a:pPr marL="550926" indent="-514350">
              <a:buNone/>
            </a:pPr>
            <a:r>
              <a:rPr lang="cs-CZ" sz="32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	</a:t>
            </a:r>
          </a:p>
          <a:p>
            <a:pPr marL="550926" indent="-514350">
              <a:buAutoNum type="arabicPeriod"/>
            </a:pPr>
            <a:endParaRPr lang="cs-CZ" sz="3200" b="1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 marL="550926" indent="-514350">
              <a:buNone/>
            </a:pPr>
            <a:r>
              <a:rPr lang="cs-CZ" sz="32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	Prší, proto si musím vzít deštník</a:t>
            </a:r>
          </a:p>
          <a:p>
            <a:endParaRPr lang="cs-CZ" dirty="0"/>
          </a:p>
        </p:txBody>
      </p:sp>
      <p:pic>
        <p:nvPicPr>
          <p:cNvPr id="5123" name="Picture 3" descr="C:\Users\Petr\AppData\Local\Microsoft\Windows\Temporary Internet Files\Content.IE5\VQ196A52\MC9003981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2060848"/>
            <a:ext cx="1815998" cy="1662379"/>
          </a:xfrm>
          <a:prstGeom prst="rect">
            <a:avLst/>
          </a:prstGeom>
          <a:noFill/>
        </p:spPr>
      </p:pic>
      <p:pic>
        <p:nvPicPr>
          <p:cNvPr id="5125" name="Picture 5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4005064"/>
            <a:ext cx="1744675" cy="1836115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5" dur="1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0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Němčina pro 9. třídu – dokážeš to ?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50926" indent="-514350">
              <a:buNone/>
            </a:pP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	Musím psát domácí úkol, proto nemohu jít do kina.</a:t>
            </a:r>
          </a:p>
          <a:p>
            <a:pPr marL="550926" indent="-514350">
              <a:buNone/>
            </a:pPr>
            <a:r>
              <a:rPr lang="cs-CZ" sz="2800" b="1" dirty="0" smtClean="0">
                <a:solidFill>
                  <a:srgbClr val="FFC000"/>
                </a:solidFill>
              </a:rPr>
              <a:t>	</a:t>
            </a:r>
            <a:r>
              <a:rPr lang="cs-CZ" sz="2800" b="1" dirty="0" err="1" smtClean="0">
                <a:solidFill>
                  <a:srgbClr val="FFC000"/>
                </a:solidFill>
              </a:rPr>
              <a:t>Ich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muss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die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Hausaufgabe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schreiben</a:t>
            </a:r>
            <a:r>
              <a:rPr lang="cs-CZ" sz="2800" b="1" dirty="0" smtClean="0">
                <a:solidFill>
                  <a:srgbClr val="FFC000"/>
                </a:solidFill>
              </a:rPr>
              <a:t>, </a:t>
            </a:r>
            <a:r>
              <a:rPr lang="cs-CZ" sz="2800" b="1" dirty="0" err="1" smtClean="0">
                <a:solidFill>
                  <a:srgbClr val="FFC000"/>
                </a:solidFill>
              </a:rPr>
              <a:t>deshalb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kann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ich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nicht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ins</a:t>
            </a:r>
            <a:r>
              <a:rPr lang="cs-CZ" sz="2800" b="1" dirty="0" smtClean="0">
                <a:solidFill>
                  <a:srgbClr val="FFC000"/>
                </a:solidFill>
              </a:rPr>
              <a:t> Kino </a:t>
            </a:r>
            <a:r>
              <a:rPr lang="cs-CZ" sz="2800" b="1" dirty="0" err="1" smtClean="0">
                <a:solidFill>
                  <a:srgbClr val="FFC000"/>
                </a:solidFill>
              </a:rPr>
              <a:t>gehen</a:t>
            </a:r>
            <a:r>
              <a:rPr lang="cs-CZ" sz="2800" b="1" dirty="0" smtClean="0">
                <a:solidFill>
                  <a:srgbClr val="FFC000"/>
                </a:solidFill>
              </a:rPr>
              <a:t>.</a:t>
            </a:r>
          </a:p>
          <a:p>
            <a:pPr marL="550926" indent="-514350">
              <a:buNone/>
            </a:pP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	Petr pomáhá tátovi v garáži, proto dneska nejde hrát fotbal.</a:t>
            </a:r>
          </a:p>
          <a:p>
            <a:pPr marL="550926" indent="-514350">
              <a:buNone/>
            </a:pP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	</a:t>
            </a:r>
            <a:r>
              <a:rPr lang="cs-CZ" sz="2800" b="1" dirty="0" smtClean="0">
                <a:solidFill>
                  <a:srgbClr val="FFC000"/>
                </a:solidFill>
              </a:rPr>
              <a:t>Petr </a:t>
            </a:r>
            <a:r>
              <a:rPr lang="cs-CZ" sz="2800" b="1" dirty="0" err="1" smtClean="0">
                <a:solidFill>
                  <a:srgbClr val="FFC000"/>
                </a:solidFill>
              </a:rPr>
              <a:t>hilft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dem</a:t>
            </a:r>
            <a:r>
              <a:rPr lang="cs-CZ" sz="2800" b="1" dirty="0" smtClean="0">
                <a:solidFill>
                  <a:srgbClr val="FFC000"/>
                </a:solidFill>
              </a:rPr>
              <a:t> Vater in der </a:t>
            </a:r>
            <a:r>
              <a:rPr lang="cs-CZ" sz="2800" b="1" dirty="0" err="1" smtClean="0">
                <a:solidFill>
                  <a:srgbClr val="FFC000"/>
                </a:solidFill>
              </a:rPr>
              <a:t>Garage</a:t>
            </a:r>
            <a:r>
              <a:rPr lang="cs-CZ" sz="2800" b="1" dirty="0" smtClean="0">
                <a:solidFill>
                  <a:srgbClr val="FFC000"/>
                </a:solidFill>
              </a:rPr>
              <a:t>, </a:t>
            </a:r>
            <a:r>
              <a:rPr lang="cs-CZ" sz="2800" b="1" dirty="0" err="1" smtClean="0">
                <a:solidFill>
                  <a:srgbClr val="FFC000"/>
                </a:solidFill>
              </a:rPr>
              <a:t>deshalb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geht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er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heute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nicht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Fussball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spielen</a:t>
            </a:r>
            <a:r>
              <a:rPr lang="cs-CZ" sz="2800" b="1" dirty="0" smtClean="0">
                <a:solidFill>
                  <a:srgbClr val="FFC000"/>
                </a:solidFill>
              </a:rPr>
              <a:t>.</a:t>
            </a:r>
          </a:p>
          <a:p>
            <a:pPr marL="550926" indent="-514350">
              <a:buNone/>
            </a:pP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	Jana chce hrát dobře tenis, proto musí hodně trénovat.</a:t>
            </a:r>
          </a:p>
          <a:p>
            <a:pPr marL="550926" indent="-514350">
              <a:buNone/>
            </a:pP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	</a:t>
            </a:r>
            <a:r>
              <a:rPr lang="cs-CZ" sz="2800" b="1" dirty="0" smtClean="0">
                <a:solidFill>
                  <a:srgbClr val="FFC000"/>
                </a:solidFill>
              </a:rPr>
              <a:t>Jana </a:t>
            </a:r>
            <a:r>
              <a:rPr lang="cs-CZ" sz="2800" b="1" dirty="0" err="1" smtClean="0">
                <a:solidFill>
                  <a:srgbClr val="FFC000"/>
                </a:solidFill>
              </a:rPr>
              <a:t>will</a:t>
            </a:r>
            <a:r>
              <a:rPr lang="cs-CZ" sz="2800" b="1" dirty="0" smtClean="0">
                <a:solidFill>
                  <a:srgbClr val="FFC000"/>
                </a:solidFill>
              </a:rPr>
              <a:t> gut </a:t>
            </a:r>
            <a:r>
              <a:rPr lang="cs-CZ" sz="2800" b="1" dirty="0" err="1" smtClean="0">
                <a:solidFill>
                  <a:srgbClr val="FFC000"/>
                </a:solidFill>
              </a:rPr>
              <a:t>Tennis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spielen</a:t>
            </a:r>
            <a:r>
              <a:rPr lang="cs-CZ" sz="2800" b="1" dirty="0" smtClean="0">
                <a:solidFill>
                  <a:srgbClr val="FFC000"/>
                </a:solidFill>
              </a:rPr>
              <a:t>, </a:t>
            </a:r>
            <a:r>
              <a:rPr lang="cs-CZ" sz="2800" b="1" dirty="0" err="1" smtClean="0">
                <a:solidFill>
                  <a:srgbClr val="FFC000"/>
                </a:solidFill>
              </a:rPr>
              <a:t>deshalb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muss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sie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viel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trainieren</a:t>
            </a:r>
            <a:r>
              <a:rPr lang="cs-CZ" sz="2800" b="1" dirty="0" smtClean="0">
                <a:solidFill>
                  <a:srgbClr val="FFC000"/>
                </a:solidFill>
              </a:rPr>
              <a:t>. </a:t>
            </a:r>
            <a:endParaRPr lang="cs-CZ" sz="28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Němčina pro 9. třídu – spojka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deshalb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. 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Vymysli několik vět, ve kterých zdůvodníš, proč jsi nepřišel do kina, na trénink atd. Používej souvětí se spojkou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deshalb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.</a:t>
            </a:r>
          </a:p>
          <a:p>
            <a:endParaRPr lang="cs-CZ" sz="2800" b="1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endParaRPr lang="cs-CZ" sz="2800" b="1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Např. je u nás babička, proto nemohu jít do kina atd. 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6146" name="Picture 2" descr="C:\Users\Petr\AppData\Local\Microsoft\Windows\Temporary Internet Files\Content.IE5\GB31V1MW\MM900234752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3140968"/>
            <a:ext cx="1133475" cy="1266825"/>
          </a:xfrm>
          <a:prstGeom prst="rect">
            <a:avLst/>
          </a:prstGeom>
          <a:noFill/>
        </p:spPr>
      </p:pic>
      <p:pic>
        <p:nvPicPr>
          <p:cNvPr id="6148" name="Picture 4" descr="C:\Users\Petr\AppData\Local\Microsoft\Windows\Temporary Internet Files\Content.IE5\WY5VF9LZ\MC9004344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4869160"/>
            <a:ext cx="1625600" cy="182880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626469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METODIKA:</a:t>
            </a:r>
          </a:p>
          <a:p>
            <a:endParaRPr lang="cs-CZ" b="1" dirty="0" smtClean="0"/>
          </a:p>
          <a:p>
            <a:pPr algn="just">
              <a:buFont typeface="Arial" pitchFamily="34" charset="0"/>
              <a:buChar char="•"/>
            </a:pPr>
            <a:r>
              <a:rPr lang="cs-CZ" b="1" dirty="0" smtClean="0"/>
              <a:t> DUM použiji k vysvětlení slovosledu v souvětích se     spojkou </a:t>
            </a:r>
            <a:r>
              <a:rPr lang="cs-CZ" b="1" dirty="0" err="1" smtClean="0"/>
              <a:t>deshalb</a:t>
            </a:r>
            <a:r>
              <a:rPr lang="cs-CZ" b="1" dirty="0" smtClean="0"/>
              <a:t>.</a:t>
            </a:r>
          </a:p>
          <a:p>
            <a:pPr algn="just">
              <a:buFont typeface="Arial" pitchFamily="34" charset="0"/>
              <a:buChar char="•"/>
            </a:pPr>
            <a:endParaRPr lang="cs-CZ" b="1" dirty="0" smtClean="0"/>
          </a:p>
          <a:p>
            <a:pPr algn="just">
              <a:buFont typeface="Arial" pitchFamily="34" charset="0"/>
              <a:buChar char="•"/>
            </a:pPr>
            <a:r>
              <a:rPr lang="cs-CZ" b="1" dirty="0" smtClean="0"/>
              <a:t>Žáci si zapíší do sešitů překlad a pravidla pro slovosled.</a:t>
            </a:r>
          </a:p>
          <a:p>
            <a:pPr algn="just">
              <a:buFont typeface="Arial" pitchFamily="34" charset="0"/>
              <a:buChar char="•"/>
            </a:pPr>
            <a:endParaRPr lang="cs-CZ" b="1" dirty="0" smtClean="0"/>
          </a:p>
          <a:p>
            <a:pPr algn="just">
              <a:buFont typeface="Arial" pitchFamily="34" charset="0"/>
              <a:buChar char="•"/>
            </a:pPr>
            <a:r>
              <a:rPr lang="cs-CZ" b="1" dirty="0" smtClean="0"/>
              <a:t>Překládáme věty a vysvětlujeme slovosled. Promítnu nejprve větu v češtině, žáci ji přeloží do svých sešitů a pak společně kontrolujeme správnost překladu. </a:t>
            </a:r>
          </a:p>
          <a:p>
            <a:pPr algn="just">
              <a:buFont typeface="Arial" pitchFamily="34" charset="0"/>
              <a:buChar char="•"/>
            </a:pPr>
            <a:endParaRPr lang="cs-CZ" b="1" dirty="0" smtClean="0"/>
          </a:p>
          <a:p>
            <a:pPr algn="just">
              <a:buFont typeface="Arial" pitchFamily="34" charset="0"/>
              <a:buChar char="•"/>
            </a:pPr>
            <a:r>
              <a:rPr lang="cs-CZ" b="1" dirty="0" smtClean="0"/>
              <a:t>Následně žáci opíší německé věty a ve dvojicích je překládají do sešitů a nakonec  překládáme věty z češtiny do němčiny.</a:t>
            </a:r>
          </a:p>
          <a:p>
            <a:pPr algn="just">
              <a:buFont typeface="Arial" pitchFamily="34" charset="0"/>
              <a:buChar char="•"/>
            </a:pPr>
            <a:r>
              <a:rPr lang="cs-CZ" b="1" dirty="0" smtClean="0"/>
              <a:t>Za domácí úkol vymyslí každý výmluvu, proč nepřišel na trénink nebo ke kamarádovi s použitím souvětí se spojkou </a:t>
            </a:r>
            <a:r>
              <a:rPr lang="cs-CZ" b="1" dirty="0" err="1" smtClean="0"/>
              <a:t>deshalb</a:t>
            </a:r>
            <a:r>
              <a:rPr lang="cs-CZ" b="1" dirty="0" smtClean="0"/>
              <a:t>. </a:t>
            </a:r>
          </a:p>
          <a:p>
            <a:pPr algn="just">
              <a:buFont typeface="Arial" pitchFamily="34" charset="0"/>
              <a:buChar char="•"/>
            </a:pPr>
            <a:endParaRPr lang="cs-CZ" b="1" dirty="0" smtClean="0"/>
          </a:p>
          <a:p>
            <a:pPr algn="just">
              <a:buFont typeface="Arial" pitchFamily="34" charset="0"/>
              <a:buChar char="•"/>
            </a:pPr>
            <a:r>
              <a:rPr lang="cs-CZ" b="1" dirty="0" smtClean="0"/>
              <a:t>K tématu se vrátíme v následující hodině. </a:t>
            </a:r>
            <a:endParaRPr lang="cs-CZ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988840"/>
            <a:ext cx="53285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 obrázků: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Kliparty </a:t>
            </a:r>
            <a:r>
              <a:rPr lang="cs-CZ" b="1" smtClean="0"/>
              <a:t>Office </a:t>
            </a:r>
            <a:r>
              <a:rPr lang="cs-CZ" b="1" smtClean="0"/>
              <a:t>www.office.microsoft.com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151</TotalTime>
  <Words>281</Words>
  <Application>Microsoft Office PowerPoint</Application>
  <PresentationFormat>Předvádění na obrazovce (4:3)</PresentationFormat>
  <Paragraphs>74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Technický</vt:lpstr>
      <vt:lpstr>Prezentace aplikace PowerPoint</vt:lpstr>
      <vt:lpstr>Němčina pro 9. třídu – souvětí souřadné se spojkou  d e s h a l b.</vt:lpstr>
      <vt:lpstr>Němčina pro 9. třídu – tvoříme věty.</vt:lpstr>
      <vt:lpstr>Němčina pro 9. třídu – tvoříme věty. </vt:lpstr>
      <vt:lpstr>Němčina pro 9. třídu – překládej.</vt:lpstr>
      <vt:lpstr>Němčina pro 9. třídu – překládej.</vt:lpstr>
      <vt:lpstr>Němčina pro 9. třídu – dokážeš to ?</vt:lpstr>
      <vt:lpstr>Němčina pro 9. třídu – spojka deshalb. 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Jan Táborský</cp:lastModifiedBy>
  <cp:revision>36</cp:revision>
  <dcterms:created xsi:type="dcterms:W3CDTF">2012-01-07T17:53:19Z</dcterms:created>
  <dcterms:modified xsi:type="dcterms:W3CDTF">2012-08-02T08:28:49Z</dcterms:modified>
</cp:coreProperties>
</file>