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7" r:id="rId3"/>
    <p:sldId id="268" r:id="rId4"/>
    <p:sldId id="269" r:id="rId5"/>
    <p:sldId id="270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6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88A2C723-06C9-4A8E-94F4-0FB0426C523B}">
          <p14:sldIdLst>
            <p14:sldId id="256"/>
            <p14:sldId id="267"/>
            <p14:sldId id="268"/>
            <p14:sldId id="269"/>
            <p14:sldId id="270"/>
            <p14:sldId id="272"/>
            <p14:sldId id="273"/>
            <p14:sldId id="274"/>
            <p14:sldId id="275"/>
            <p14:sldId id="276"/>
          </p14:sldIdLst>
        </p14:section>
        <p14:section name="Oddíl bez názvu" id="{8A22C723-6081-478C-BEB5-DA087E51ACF9}">
          <p14:sldIdLst>
            <p14:sldId id="277"/>
            <p14:sldId id="278"/>
            <p14:sldId id="279"/>
            <p14:sldId id="280"/>
            <p14:sldId id="281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ECFF"/>
    <a:srgbClr val="99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8749ABF-3085-4CF0-B820-6BFE9C67C7F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orcovado_statue01_2005-03-14.jpg" TargetMode="External"/><Relationship Id="rId3" Type="http://schemas.openxmlformats.org/officeDocument/2006/relationships/hyperlink" Target="http://cs.wikipedia.org/wiki/Soubor:Tour_Eiffel_Wikimedia_Commons.jpg" TargetMode="External"/><Relationship Id="rId7" Type="http://schemas.openxmlformats.org/officeDocument/2006/relationships/hyperlink" Target="http://cs.wikipedia.org/wiki/Soubor:GreatWall_2004_Summer_4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ydney_Opera_House_-_Dec_2008.jpg" TargetMode="External"/><Relationship Id="rId5" Type="http://schemas.openxmlformats.org/officeDocument/2006/relationships/hyperlink" Target="http://cs.wikipedia.org/wiki/Soubor:Statue_of_Liberty,_NY.jpg" TargetMode="External"/><Relationship Id="rId10" Type="http://schemas.openxmlformats.org/officeDocument/2006/relationships/hyperlink" Target="http://cs.wikipedia.org/wiki/Soubor:Leaning_tower_of_pisa_2.jpg" TargetMode="External"/><Relationship Id="rId4" Type="http://schemas.openxmlformats.org/officeDocument/2006/relationships/hyperlink" Target="http://cs.wikipedia.org/wiki/Soubor:Big_Ben.jpg" TargetMode="External"/><Relationship Id="rId9" Type="http://schemas.openxmlformats.org/officeDocument/2006/relationships/hyperlink" Target="http://cs.wikipedia.org/wiki/Soubor:Egypt.Dashur.RedPyramid.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067944" y="476672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Název školy: ZŠ Štětí, Ostrovní 300</a:t>
            </a:r>
            <a:b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Autor: Vlasta </a:t>
            </a:r>
            <a:r>
              <a:rPr lang="cs-CZ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Hackelová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Název materiálu: </a:t>
            </a:r>
            <a:b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VY_32_INOVACE_NJ.9.A.18_kontinente</a:t>
            </a:r>
            <a:endParaRPr lang="cs-CZ" b="1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Datum : 15. 4. 2012</a:t>
            </a:r>
          </a:p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Ročník : devátý</a:t>
            </a:r>
          </a:p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Vzdělávací oblast : Jazyk a jazyková komunikace</a:t>
            </a:r>
          </a:p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Předmět : Německý jazyk</a:t>
            </a:r>
            <a:b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Název: Kontinente, </a:t>
            </a:r>
            <a:r>
              <a:rPr lang="cs-CZ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Staaten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Číslo operačního programu: CZ.1.07/1.4.00/21.1693</a:t>
            </a:r>
          </a:p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Název projektu: PRIMA ŠKOLA</a:t>
            </a:r>
            <a:endParaRPr lang="cs-CZ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301208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bdélník 6"/>
          <p:cNvSpPr/>
          <p:nvPr/>
        </p:nvSpPr>
        <p:spPr>
          <a:xfrm>
            <a:off x="395536" y="436510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Anotace: Německý jazyk pro  9. ročník Kontinenty, státy, města – kde to je. </a:t>
            </a:r>
            <a:r>
              <a:rPr lang="cs-CZ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Länderrätsel</a:t>
            </a: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Cestujeme </a:t>
            </a:r>
            <a:r>
              <a:rPr lang="cs-CZ" b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 světě.</a:t>
            </a:r>
            <a:endParaRPr lang="cs-CZ" b="1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	</a:t>
            </a:r>
            <a:endParaRPr lang="cs-CZ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etr\AppData\Local\Microsoft\Windows\Temporary Internet Files\Content.IE5\BSKF8SRE\MP9004395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556792"/>
            <a:ext cx="6400800" cy="4273296"/>
          </a:xfrm>
          <a:prstGeom prst="rect">
            <a:avLst/>
          </a:prstGeom>
          <a:noFill/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/>
              <a:t>Němčina pro 9. třídu  </a:t>
            </a:r>
            <a:r>
              <a:rPr lang="cs-CZ" sz="2800" b="0" dirty="0" err="1" smtClean="0"/>
              <a:t>welche</a:t>
            </a:r>
            <a:r>
              <a:rPr lang="cs-CZ" sz="2800" b="0" dirty="0" smtClean="0"/>
              <a:t> Kontinente </a:t>
            </a:r>
            <a:r>
              <a:rPr lang="cs-CZ" sz="2800" b="0" dirty="0" err="1" smtClean="0"/>
              <a:t>sind</a:t>
            </a:r>
            <a:r>
              <a:rPr lang="cs-CZ" sz="2800" b="0" dirty="0" smtClean="0"/>
              <a:t> </a:t>
            </a:r>
            <a:r>
              <a:rPr lang="cs-CZ" sz="2800" b="0" dirty="0" err="1" smtClean="0"/>
              <a:t>das</a:t>
            </a:r>
            <a:r>
              <a:rPr lang="cs-CZ" sz="2800" b="0" dirty="0" smtClean="0"/>
              <a:t> ?</a:t>
            </a:r>
            <a:br>
              <a:rPr lang="cs-CZ" sz="2800" b="0" dirty="0" smtClean="0"/>
            </a:br>
            <a:r>
              <a:rPr lang="cs-CZ" sz="2800" b="0" dirty="0" smtClean="0"/>
              <a:t>Umíš pojmenovat v němčině všechny kontinenty ? </a:t>
            </a:r>
            <a:endParaRPr lang="cs-CZ" sz="2800" b="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6093296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AMERIKA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5949280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AUSTRALIEN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956376" y="4149080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ASIEN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6021288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AFRIKA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740352" y="1556792"/>
            <a:ext cx="1154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EUROPA</a:t>
            </a:r>
            <a:endParaRPr lang="cs-CZ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/>
              <a:t>Němčina pro 9. třídu  - </a:t>
            </a:r>
            <a:r>
              <a:rPr lang="cs-CZ" sz="2800" b="0" dirty="0" err="1" smtClean="0"/>
              <a:t>Welche</a:t>
            </a:r>
            <a:r>
              <a:rPr lang="cs-CZ" sz="2800" b="0" dirty="0" smtClean="0"/>
              <a:t> Kontinente </a:t>
            </a:r>
            <a:r>
              <a:rPr lang="cs-CZ" sz="2800" b="0" dirty="0" err="1" smtClean="0"/>
              <a:t>sind</a:t>
            </a:r>
            <a:r>
              <a:rPr lang="cs-CZ" sz="2800" b="0" dirty="0" smtClean="0"/>
              <a:t> </a:t>
            </a:r>
            <a:r>
              <a:rPr lang="cs-CZ" sz="2800" b="0" dirty="0" err="1" smtClean="0"/>
              <a:t>das</a:t>
            </a:r>
            <a:r>
              <a:rPr lang="cs-CZ" sz="2800" b="0" dirty="0" smtClean="0"/>
              <a:t> ?</a:t>
            </a:r>
            <a:br>
              <a:rPr lang="cs-CZ" sz="2800" b="0" dirty="0" smtClean="0"/>
            </a:br>
            <a:r>
              <a:rPr lang="cs-CZ" sz="2800" b="0" dirty="0" smtClean="0"/>
              <a:t>Jsou tyto státy členy Evropské unie ? </a:t>
            </a:r>
            <a:endParaRPr lang="cs-CZ" sz="2800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EUROPA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DEUTSCHLAND</a:t>
            </a:r>
          </a:p>
          <a:p>
            <a:pPr>
              <a:buNone/>
            </a:pPr>
            <a:r>
              <a:rPr lang="cs-CZ" b="1" dirty="0" smtClean="0"/>
              <a:t>ENGLAND</a:t>
            </a:r>
          </a:p>
          <a:p>
            <a:pPr>
              <a:buNone/>
            </a:pPr>
            <a:r>
              <a:rPr lang="cs-CZ" b="1" dirty="0" smtClean="0"/>
              <a:t>SLOWAKEI</a:t>
            </a:r>
          </a:p>
          <a:p>
            <a:pPr>
              <a:buNone/>
            </a:pPr>
            <a:r>
              <a:rPr lang="cs-CZ" b="1" dirty="0" smtClean="0"/>
              <a:t>UNGAREN</a:t>
            </a:r>
          </a:p>
          <a:p>
            <a:pPr>
              <a:buNone/>
            </a:pPr>
            <a:r>
              <a:rPr lang="cs-CZ" b="1" dirty="0" smtClean="0"/>
              <a:t>POLEN</a:t>
            </a:r>
          </a:p>
          <a:p>
            <a:pPr>
              <a:buNone/>
            </a:pPr>
            <a:r>
              <a:rPr lang="cs-CZ" b="1" dirty="0" smtClean="0"/>
              <a:t>SCHWEIZ</a:t>
            </a:r>
          </a:p>
          <a:p>
            <a:pPr>
              <a:buNone/>
            </a:pPr>
            <a:r>
              <a:rPr lang="cs-CZ" b="1" dirty="0" smtClean="0"/>
              <a:t>FRANKREICH</a:t>
            </a:r>
            <a:endParaRPr lang="cs-CZ" b="1" dirty="0"/>
          </a:p>
        </p:txBody>
      </p:sp>
      <p:pic>
        <p:nvPicPr>
          <p:cNvPr id="2050" name="Picture 2" descr="C:\Users\Petr\AppData\Local\Microsoft\Windows\Temporary Internet Files\Content.IE5\VEI18XOL\MC90044039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2132856"/>
            <a:ext cx="3175248" cy="317524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0" dirty="0" smtClean="0"/>
              <a:t>Němčina pro 9. třídu. </a:t>
            </a:r>
            <a:r>
              <a:rPr lang="cs-CZ" sz="2000" b="0" dirty="0" err="1" smtClean="0"/>
              <a:t>Europäische</a:t>
            </a:r>
            <a:r>
              <a:rPr lang="cs-CZ" sz="2000" b="0" dirty="0" smtClean="0"/>
              <a:t> Union. Přiřaď k jednotlivým vlajkám správný název státu. Jak se jmenuje hlavní město ?  </a:t>
            </a:r>
            <a:endParaRPr lang="cs-CZ" sz="2000" b="0" dirty="0"/>
          </a:p>
        </p:txBody>
      </p:sp>
      <p:pic>
        <p:nvPicPr>
          <p:cNvPr id="3074" name="Picture 2" descr="C:\Users\Petr\AppData\Local\Microsoft\Windows\Temporary Internet Files\Content.IE5\1WML7GJC\MP9003626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2880320" cy="1756995"/>
          </a:xfrm>
          <a:prstGeom prst="rect">
            <a:avLst/>
          </a:prstGeom>
          <a:noFill/>
        </p:spPr>
      </p:pic>
      <p:pic>
        <p:nvPicPr>
          <p:cNvPr id="3075" name="Picture 3" descr="C:\Users\Petr\AppData\Local\Microsoft\Windows\Temporary Internet Files\Content.IE5\VEI18XOL\MP90036267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628801"/>
            <a:ext cx="2815351" cy="1872208"/>
          </a:xfrm>
          <a:prstGeom prst="rect">
            <a:avLst/>
          </a:prstGeom>
          <a:noFill/>
        </p:spPr>
      </p:pic>
      <p:pic>
        <p:nvPicPr>
          <p:cNvPr id="3076" name="Picture 4" descr="C:\Users\Petr\AppData\Local\Microsoft\Windows\Temporary Internet Files\Content.IE5\BSKF8SRE\MP90036278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77072"/>
            <a:ext cx="3063038" cy="2225808"/>
          </a:xfrm>
          <a:prstGeom prst="rect">
            <a:avLst/>
          </a:prstGeom>
          <a:noFill/>
        </p:spPr>
      </p:pic>
      <p:pic>
        <p:nvPicPr>
          <p:cNvPr id="3077" name="Picture 5" descr="C:\Users\Petr\AppData\Local\Microsoft\Windows\Temporary Internet Files\Content.IE5\ATHHU0PU\MP90036268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245090"/>
            <a:ext cx="3081536" cy="2054357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881780" y="1645910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FINLAND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12305" y="2708920"/>
            <a:ext cx="1710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FRANKREICH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12305" y="3131677"/>
            <a:ext cx="1565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NORWEGEN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07904" y="2137965"/>
            <a:ext cx="1758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GRIECHENLAND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32049" y="4362162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HELSINKI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61860" y="4820644"/>
            <a:ext cx="872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PARIS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74377" y="3985012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OSLO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026557" y="3604374"/>
            <a:ext cx="962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ATHEN</a:t>
            </a:r>
            <a:endParaRPr lang="cs-CZ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/>
              <a:t>Němčina pro 9. třídu – </a:t>
            </a:r>
            <a:r>
              <a:rPr lang="cs-CZ" sz="2800" b="0" dirty="0" err="1" smtClean="0"/>
              <a:t>Welche</a:t>
            </a:r>
            <a:r>
              <a:rPr lang="cs-CZ" sz="2800" b="0" dirty="0" smtClean="0"/>
              <a:t> </a:t>
            </a:r>
            <a:r>
              <a:rPr lang="cs-CZ" sz="2800" b="0" dirty="0" err="1" smtClean="0"/>
              <a:t>Staaten</a:t>
            </a:r>
            <a:r>
              <a:rPr lang="cs-CZ" sz="2800" b="0" dirty="0" smtClean="0"/>
              <a:t> </a:t>
            </a:r>
            <a:r>
              <a:rPr lang="cs-CZ" sz="2800" b="0" dirty="0" err="1" smtClean="0"/>
              <a:t>sind</a:t>
            </a:r>
            <a:r>
              <a:rPr lang="cs-CZ" sz="2800" b="0" dirty="0" smtClean="0"/>
              <a:t> </a:t>
            </a:r>
            <a:r>
              <a:rPr lang="cs-CZ" sz="2800" b="0" dirty="0" err="1" smtClean="0"/>
              <a:t>das</a:t>
            </a:r>
            <a:r>
              <a:rPr lang="cs-CZ" sz="2800" b="0" dirty="0" smtClean="0"/>
              <a:t> ? </a:t>
            </a:r>
            <a:r>
              <a:rPr lang="cs-CZ" sz="2800" b="0" dirty="0" err="1" smtClean="0"/>
              <a:t>Wie</a:t>
            </a:r>
            <a:r>
              <a:rPr lang="cs-CZ" sz="2800" b="0" dirty="0" smtClean="0"/>
              <a:t> </a:t>
            </a:r>
            <a:r>
              <a:rPr lang="cs-CZ" sz="2800" b="0" dirty="0" err="1" smtClean="0"/>
              <a:t>heißt</a:t>
            </a:r>
            <a:r>
              <a:rPr lang="cs-CZ" sz="2800" b="0" dirty="0" smtClean="0"/>
              <a:t> </a:t>
            </a:r>
            <a:r>
              <a:rPr lang="cs-CZ" sz="2800" b="0" dirty="0" err="1" smtClean="0"/>
              <a:t>die</a:t>
            </a:r>
            <a:r>
              <a:rPr lang="cs-CZ" sz="2800" b="0" dirty="0" smtClean="0"/>
              <a:t> </a:t>
            </a:r>
            <a:r>
              <a:rPr lang="cs-CZ" sz="2800" b="0" dirty="0" err="1" smtClean="0"/>
              <a:t>Hauptstadt</a:t>
            </a:r>
            <a:r>
              <a:rPr lang="cs-CZ" sz="2800" b="0" dirty="0" smtClean="0"/>
              <a:t> ?   </a:t>
            </a:r>
            <a:endParaRPr lang="cs-CZ" sz="2800" b="0" dirty="0"/>
          </a:p>
        </p:txBody>
      </p:sp>
      <p:pic>
        <p:nvPicPr>
          <p:cNvPr id="4098" name="Picture 2" descr="C:\Users\Petr\AppData\Local\Microsoft\Windows\Temporary Internet Files\Content.IE5\1WML7GJC\MP90036268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3312368" cy="1981900"/>
          </a:xfrm>
          <a:prstGeom prst="rect">
            <a:avLst/>
          </a:prstGeom>
          <a:noFill/>
        </p:spPr>
      </p:pic>
      <p:pic>
        <p:nvPicPr>
          <p:cNvPr id="4101" name="Picture 5" descr="C:\Users\Petr\AppData\Local\Microsoft\Windows\Temporary Internet Files\Content.IE5\BSKF8SRE\MP90036283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9686" y="4221088"/>
            <a:ext cx="3311962" cy="2069976"/>
          </a:xfrm>
          <a:prstGeom prst="rect">
            <a:avLst/>
          </a:prstGeom>
          <a:noFill/>
        </p:spPr>
      </p:pic>
      <p:pic>
        <p:nvPicPr>
          <p:cNvPr id="4102" name="Picture 6" descr="C:\Users\Petr\AppData\Local\Microsoft\Windows\Temporary Internet Files\Content.IE5\ATHHU0PU\MP90036270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05064"/>
            <a:ext cx="3384376" cy="225061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4130206" y="2560258"/>
            <a:ext cx="1065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ITALIEN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96914" y="2929590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DEUTSCHLAND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39952" y="2060848"/>
            <a:ext cx="1055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SWEDEN</a:t>
            </a:r>
            <a:endParaRPr lang="cs-CZ" b="1" dirty="0"/>
          </a:p>
        </p:txBody>
      </p:sp>
      <p:pic>
        <p:nvPicPr>
          <p:cNvPr id="1028" name="Picture 4" descr="C:\Users\Petr\AppData\Local\Microsoft\Windows\Temporary Internet Files\Content.IE5\1WML7GJC\MP90036261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628800"/>
            <a:ext cx="3312368" cy="2232249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3971298" y="334100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BELGIEN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95687" y="40457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95687" y="4382783"/>
            <a:ext cx="1668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STOCKHOLM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971298" y="367638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ROME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4886744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BERLIN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923928" y="4005064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BRÜSSEL</a:t>
            </a:r>
            <a:endParaRPr lang="cs-CZ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5" grpId="0"/>
      <p:bldP spid="16" grpId="0"/>
      <p:bldP spid="17" grpId="0"/>
      <p:bldP spid="18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ASIEN ? AUSTRALIEN ? AFRIKA ?</a:t>
            </a:r>
            <a:br>
              <a:rPr lang="cs-CZ" dirty="0" smtClean="0"/>
            </a:br>
            <a:r>
              <a:rPr lang="cs-CZ" dirty="0" smtClean="0"/>
              <a:t>AMERIKA?</a:t>
            </a:r>
            <a:endParaRPr lang="cs-CZ" dirty="0"/>
          </a:p>
        </p:txBody>
      </p:sp>
      <p:pic>
        <p:nvPicPr>
          <p:cNvPr id="3074" name="Picture 2" descr="C:\Users\Petr\AppData\Local\Microsoft\Windows\Temporary Internet Files\Content.IE5\ATHHU0PU\MP90036264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1412776"/>
            <a:ext cx="2952328" cy="196329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779912" y="4293096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CHINA</a:t>
            </a:r>
            <a:endParaRPr lang="cs-CZ" b="1" dirty="0"/>
          </a:p>
        </p:txBody>
      </p:sp>
      <p:pic>
        <p:nvPicPr>
          <p:cNvPr id="3075" name="Picture 3" descr="C:\Users\Petr\AppData\Local\Microsoft\Windows\Temporary Internet Files\Content.IE5\1WML7GJC\MP90036271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556792"/>
            <a:ext cx="2937520" cy="205136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779912" y="1556792"/>
            <a:ext cx="949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JAPAN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35896" y="306896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PEKING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79912" y="4725144"/>
            <a:ext cx="911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TOKIO</a:t>
            </a:r>
            <a:endParaRPr lang="cs-CZ" b="1" dirty="0"/>
          </a:p>
        </p:txBody>
      </p:sp>
      <p:pic>
        <p:nvPicPr>
          <p:cNvPr id="1030" name="Picture 6" descr="C:\Users\Petr\AppData\Local\Microsoft\Windows\Temporary Internet Files\Content.IE5\ATHHU0PU\MP90040088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77072"/>
            <a:ext cx="2952328" cy="2361863"/>
          </a:xfrm>
          <a:prstGeom prst="rect">
            <a:avLst/>
          </a:prstGeom>
          <a:noFill/>
        </p:spPr>
      </p:pic>
      <p:pic>
        <p:nvPicPr>
          <p:cNvPr id="1032" name="Picture 8" descr="C:\Users\Petr\AppData\Local\Microsoft\Windows\Temporary Internet Files\Content.IE5\ATHHU0PU\MP90040079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077072"/>
            <a:ext cx="2911328" cy="2329062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3635896" y="2564904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ÄGYPTEN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19872" y="5157192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AUSTRALIEN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1920" y="2132856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CAIRO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563888" y="3645024"/>
            <a:ext cx="1505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CANNBERA</a:t>
            </a:r>
            <a:endParaRPr lang="cs-CZ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Tour Eiffel Wikimedia Comm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548680"/>
            <a:ext cx="3086100" cy="57150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547664" y="1268760"/>
            <a:ext cx="29348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Wo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ist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das</a:t>
            </a:r>
            <a:r>
              <a:rPr lang="cs-CZ" sz="4000" b="1" dirty="0" smtClean="0"/>
              <a:t> ? 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7911" y="2433082"/>
            <a:ext cx="26597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Kontinent :</a:t>
            </a:r>
            <a:r>
              <a:rPr lang="cs-CZ" sz="3200" b="1" dirty="0" smtClean="0"/>
              <a:t> 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7911" y="3406180"/>
            <a:ext cx="17203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Staat</a:t>
            </a:r>
            <a:r>
              <a:rPr lang="cs-CZ" sz="4000" b="1" dirty="0" smtClean="0"/>
              <a:t> : 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7911" y="4509120"/>
            <a:ext cx="17267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Stadt</a:t>
            </a:r>
            <a:r>
              <a:rPr lang="cs-CZ" sz="4000" b="1" dirty="0" smtClean="0"/>
              <a:t> : </a:t>
            </a:r>
            <a:endParaRPr lang="cs-CZ" sz="40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err="1" smtClean="0"/>
              <a:t>Wo</a:t>
            </a:r>
            <a:r>
              <a:rPr lang="cs-CZ" sz="4000" dirty="0" smtClean="0"/>
              <a:t> </a:t>
            </a:r>
            <a:r>
              <a:rPr lang="cs-CZ" sz="4000" dirty="0" err="1" smtClean="0"/>
              <a:t>ist</a:t>
            </a:r>
            <a:r>
              <a:rPr lang="cs-CZ" sz="4000" dirty="0" smtClean="0"/>
              <a:t> </a:t>
            </a:r>
            <a:r>
              <a:rPr lang="cs-CZ" sz="4000" err="1" smtClean="0"/>
              <a:t>das</a:t>
            </a:r>
            <a:r>
              <a:rPr lang="cs-CZ" sz="4000" smtClean="0"/>
              <a:t> ? Kontinent, </a:t>
            </a:r>
            <a:r>
              <a:rPr lang="cs-CZ" sz="4000" dirty="0" err="1" smtClean="0"/>
              <a:t>Staat</a:t>
            </a:r>
            <a:r>
              <a:rPr lang="cs-CZ" sz="4000" dirty="0" smtClean="0"/>
              <a:t>, </a:t>
            </a:r>
            <a:r>
              <a:rPr lang="cs-CZ" sz="4000" dirty="0" err="1" smtClean="0"/>
              <a:t>Stadt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1746" name="Picture 2" descr="Soubor:Big B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4536504" cy="482453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err="1" smtClean="0"/>
              <a:t>Wo</a:t>
            </a:r>
            <a:r>
              <a:rPr lang="cs-CZ" sz="4000" dirty="0" smtClean="0"/>
              <a:t> </a:t>
            </a:r>
            <a:r>
              <a:rPr lang="cs-CZ" sz="4000" dirty="0" err="1" smtClean="0"/>
              <a:t>ist</a:t>
            </a:r>
            <a:r>
              <a:rPr lang="cs-CZ" sz="4000" dirty="0" smtClean="0"/>
              <a:t> </a:t>
            </a:r>
            <a:r>
              <a:rPr lang="cs-CZ" sz="4000" dirty="0" err="1" smtClean="0"/>
              <a:t>das</a:t>
            </a:r>
            <a:r>
              <a:rPr lang="cs-CZ" sz="4000" dirty="0" smtClean="0"/>
              <a:t> ? Kontinent, </a:t>
            </a:r>
            <a:r>
              <a:rPr lang="cs-CZ" sz="4000" dirty="0" err="1" smtClean="0"/>
              <a:t>Staat</a:t>
            </a:r>
            <a:r>
              <a:rPr lang="cs-CZ" sz="4000" dirty="0" smtClean="0"/>
              <a:t>, </a:t>
            </a:r>
            <a:r>
              <a:rPr lang="cs-CZ" sz="4000" dirty="0" err="1" smtClean="0"/>
              <a:t>Stadt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2770" name="Picture 2" descr="Soubor:Statue of Liberty, 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64804"/>
            <a:ext cx="6192688" cy="464451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err="1" smtClean="0"/>
              <a:t>Wo</a:t>
            </a:r>
            <a:r>
              <a:rPr lang="cs-CZ" sz="4000" dirty="0" smtClean="0"/>
              <a:t> </a:t>
            </a:r>
            <a:r>
              <a:rPr lang="cs-CZ" sz="4000" dirty="0" err="1" smtClean="0"/>
              <a:t>ist</a:t>
            </a:r>
            <a:r>
              <a:rPr lang="cs-CZ" sz="4000" dirty="0" smtClean="0"/>
              <a:t> </a:t>
            </a:r>
            <a:r>
              <a:rPr lang="cs-CZ" sz="4000" dirty="0" err="1" smtClean="0"/>
              <a:t>das</a:t>
            </a:r>
            <a:r>
              <a:rPr lang="cs-CZ" sz="4000" dirty="0" smtClean="0"/>
              <a:t> ? Kontinent, </a:t>
            </a:r>
            <a:r>
              <a:rPr lang="cs-CZ" sz="4000" dirty="0" err="1" smtClean="0"/>
              <a:t>Staat</a:t>
            </a:r>
            <a:r>
              <a:rPr lang="cs-CZ" sz="4000" dirty="0" smtClean="0"/>
              <a:t>, </a:t>
            </a:r>
            <a:r>
              <a:rPr lang="cs-CZ" sz="4000" dirty="0" err="1" smtClean="0"/>
              <a:t>Stadt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3794" name="Picture 2" descr="Soubor:Sydney Opera House - Dec 2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952" y="1760126"/>
            <a:ext cx="8132503" cy="449320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err="1" smtClean="0"/>
              <a:t>Wo</a:t>
            </a:r>
            <a:r>
              <a:rPr lang="cs-CZ" sz="4000" dirty="0" smtClean="0"/>
              <a:t> </a:t>
            </a:r>
            <a:r>
              <a:rPr lang="cs-CZ" sz="4000" dirty="0" err="1" smtClean="0"/>
              <a:t>ist</a:t>
            </a:r>
            <a:r>
              <a:rPr lang="cs-CZ" sz="4000" dirty="0" smtClean="0"/>
              <a:t> </a:t>
            </a:r>
            <a:r>
              <a:rPr lang="cs-CZ" sz="4000" dirty="0" err="1" smtClean="0"/>
              <a:t>das</a:t>
            </a:r>
            <a:r>
              <a:rPr lang="cs-CZ" sz="4000" dirty="0" smtClean="0"/>
              <a:t> ? Kontinent, </a:t>
            </a:r>
            <a:r>
              <a:rPr lang="cs-CZ" sz="4000" dirty="0" err="1" smtClean="0"/>
              <a:t>Staat</a:t>
            </a:r>
            <a:r>
              <a:rPr lang="cs-CZ" sz="4000" dirty="0" smtClean="0"/>
              <a:t>, </a:t>
            </a:r>
            <a:r>
              <a:rPr lang="cs-CZ" sz="4000" dirty="0" err="1" smtClean="0"/>
              <a:t>Stadt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4818" name="Picture 2" descr="Soubor:GreatWall 2004 Summer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10798"/>
            <a:ext cx="7920880" cy="4698522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? Kontinent, </a:t>
            </a:r>
            <a:r>
              <a:rPr lang="cs-CZ" dirty="0" err="1" smtClean="0"/>
              <a:t>Staat</a:t>
            </a:r>
            <a:r>
              <a:rPr lang="cs-CZ" dirty="0" smtClean="0"/>
              <a:t>, </a:t>
            </a:r>
            <a:r>
              <a:rPr lang="cs-CZ" dirty="0" err="1" smtClean="0"/>
              <a:t>Stadt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5842" name="Picture 2" descr="Soubor:Corcovado statue01 2005-03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00671"/>
            <a:ext cx="8136904" cy="4701123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? </a:t>
            </a:r>
            <a:r>
              <a:rPr lang="cs-CZ" dirty="0" err="1" smtClean="0"/>
              <a:t>Kontintnt</a:t>
            </a:r>
            <a:r>
              <a:rPr lang="cs-CZ" dirty="0" smtClean="0"/>
              <a:t>, </a:t>
            </a:r>
            <a:r>
              <a:rPr lang="cs-CZ" dirty="0" err="1" smtClean="0"/>
              <a:t>Staat</a:t>
            </a:r>
            <a:r>
              <a:rPr lang="cs-CZ" dirty="0" smtClean="0"/>
              <a:t>, </a:t>
            </a:r>
            <a:r>
              <a:rPr lang="cs-CZ" dirty="0" err="1" smtClean="0"/>
              <a:t>Stadt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6866" name="Picture 2" descr="Soubor:Egypt.Dashur.RedPyramid.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92664"/>
            <a:ext cx="7992888" cy="474262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err="1" smtClean="0"/>
              <a:t>Wo</a:t>
            </a:r>
            <a:r>
              <a:rPr lang="cs-CZ" sz="4000" dirty="0" smtClean="0"/>
              <a:t> </a:t>
            </a:r>
            <a:r>
              <a:rPr lang="cs-CZ" sz="4000" dirty="0" err="1" smtClean="0"/>
              <a:t>ist</a:t>
            </a:r>
            <a:r>
              <a:rPr lang="cs-CZ" sz="4000" dirty="0" smtClean="0"/>
              <a:t> </a:t>
            </a:r>
            <a:r>
              <a:rPr lang="cs-CZ" sz="4000" dirty="0" err="1" smtClean="0"/>
              <a:t>das</a:t>
            </a:r>
            <a:r>
              <a:rPr lang="cs-CZ" sz="4000" dirty="0" smtClean="0"/>
              <a:t> ? </a:t>
            </a:r>
            <a:r>
              <a:rPr lang="cs-CZ" sz="4000" dirty="0" smtClean="0"/>
              <a:t>Kontinent</a:t>
            </a:r>
            <a:r>
              <a:rPr lang="cs-CZ" sz="4000" dirty="0" smtClean="0"/>
              <a:t>, </a:t>
            </a:r>
            <a:r>
              <a:rPr lang="cs-CZ" sz="4000" dirty="0" err="1" smtClean="0"/>
              <a:t>Staat</a:t>
            </a:r>
            <a:r>
              <a:rPr lang="cs-CZ" sz="4000" dirty="0" smtClean="0"/>
              <a:t>, </a:t>
            </a:r>
            <a:r>
              <a:rPr lang="cs-CZ" sz="4000" dirty="0" err="1" smtClean="0"/>
              <a:t>Stadt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7890" name="Picture 2" descr="Soubor:Leaning tower of pisa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6048672" cy="4704523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/>
              <a:t>Němčina pro 9. třídu – Kontinente, </a:t>
            </a:r>
            <a:r>
              <a:rPr lang="cs-CZ" sz="2800" b="0" dirty="0" err="1" smtClean="0"/>
              <a:t>Staaten</a:t>
            </a:r>
            <a:r>
              <a:rPr lang="cs-CZ" sz="2800" b="0" dirty="0" smtClean="0"/>
              <a:t>, </a:t>
            </a:r>
            <a:r>
              <a:rPr lang="cs-CZ" sz="2800" b="0" dirty="0" err="1" smtClean="0"/>
              <a:t>Städte</a:t>
            </a:r>
            <a:r>
              <a:rPr lang="cs-CZ" sz="2800" b="0" dirty="0" smtClean="0"/>
              <a:t>.</a:t>
            </a:r>
            <a:endParaRPr lang="cs-CZ" sz="2800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/>
              <a:t>METODIKA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DUM je zpracován jako podklad ke konverzaci ve třídě k tématu cestování – zaměřeno na německé názvy kontinentů a států.Kreslíme do sešitů vlajky některých států, doplňujeme hlavní města, vyslovujeme správně německy.</a:t>
            </a:r>
          </a:p>
          <a:p>
            <a:pPr>
              <a:buNone/>
            </a:pPr>
            <a:r>
              <a:rPr lang="cs-CZ" b="1" dirty="0" smtClean="0"/>
              <a:t>Mezipředmětové vztahy – němčina – zeměpis – obecné znalosti žáků – Evropská unie, významné památky ve světě. </a:t>
            </a:r>
          </a:p>
          <a:p>
            <a:pPr>
              <a:buNone/>
            </a:pPr>
            <a:r>
              <a:rPr lang="cs-CZ" b="1" dirty="0" smtClean="0"/>
              <a:t>Většina žáků nemá vlastní zkušenosti, zaměříme se na věty – </a:t>
            </a:r>
            <a:r>
              <a:rPr lang="cs-CZ" b="1" dirty="0" err="1" smtClean="0"/>
              <a:t>wohin</a:t>
            </a:r>
            <a:r>
              <a:rPr lang="cs-CZ" b="1" dirty="0" smtClean="0"/>
              <a:t> </a:t>
            </a:r>
            <a:r>
              <a:rPr lang="cs-CZ" b="1" dirty="0" err="1" smtClean="0"/>
              <a:t>möchte</a:t>
            </a:r>
            <a:r>
              <a:rPr lang="cs-CZ" b="1" dirty="0" smtClean="0"/>
              <a:t> </a:t>
            </a: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fahren</a:t>
            </a:r>
            <a:r>
              <a:rPr lang="cs-CZ" b="1" dirty="0" smtClean="0"/>
              <a:t>, </a:t>
            </a:r>
            <a:r>
              <a:rPr lang="cs-CZ" b="1" dirty="0" err="1" smtClean="0"/>
              <a:t>was</a:t>
            </a:r>
            <a:r>
              <a:rPr lang="cs-CZ" b="1" dirty="0" smtClean="0"/>
              <a:t> </a:t>
            </a:r>
            <a:r>
              <a:rPr lang="cs-CZ" b="1" dirty="0" err="1" smtClean="0"/>
              <a:t>möchte</a:t>
            </a:r>
            <a:r>
              <a:rPr lang="cs-CZ" b="1" dirty="0" smtClean="0"/>
              <a:t> </a:t>
            </a: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sehen</a:t>
            </a:r>
            <a:r>
              <a:rPr lang="cs-CZ" b="1" dirty="0" smtClean="0"/>
              <a:t> – kam bych chtěl/a/ jet, co bych chtěl/a/ vidět. 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41337745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9. třídu.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b="1" dirty="0" smtClean="0"/>
              <a:t>Zdroje :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sz="1400" b="1" dirty="0" smtClean="0"/>
              <a:t>	Kliparty Office </a:t>
            </a:r>
            <a:r>
              <a:rPr lang="cs-CZ" sz="1400" b="1" dirty="0" smtClean="0">
                <a:hlinkClick r:id="rId2"/>
              </a:rPr>
              <a:t>www.</a:t>
            </a:r>
            <a:r>
              <a:rPr lang="cs-CZ" sz="1400" b="1" dirty="0" err="1" smtClean="0">
                <a:hlinkClick r:id="rId2"/>
              </a:rPr>
              <a:t>Office</a:t>
            </a:r>
            <a:r>
              <a:rPr lang="cs-CZ" sz="1400" b="1" dirty="0" smtClean="0">
                <a:hlinkClick r:id="rId2"/>
              </a:rPr>
              <a:t>.Microsoft.</a:t>
            </a:r>
            <a:r>
              <a:rPr lang="cs-CZ" sz="1400" b="1" dirty="0" err="1" smtClean="0">
                <a:hlinkClick r:id="rId2"/>
              </a:rPr>
              <a:t>com</a:t>
            </a:r>
            <a:endParaRPr lang="cs-CZ" sz="1400" b="1" dirty="0" smtClean="0"/>
          </a:p>
          <a:p>
            <a:pPr>
              <a:buNone/>
            </a:pPr>
            <a:r>
              <a:rPr lang="cs-CZ" sz="1400" dirty="0" smtClean="0">
                <a:hlinkClick r:id="rId3"/>
              </a:rPr>
              <a:t>http://cs.wikipedia.org/wiki/Soubor:Tour_Eiffel_Wikimedia_Commons.jpg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4"/>
              </a:rPr>
              <a:t>http://cs.wikipedia.org/wiki/Soubor:Big_Ben.jpg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5"/>
              </a:rPr>
              <a:t>http://cs.wikipedia.org/wiki/Soubor:Statue_of_Liberty,_NY.jpg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6"/>
              </a:rPr>
              <a:t>http://cs.wikipedia.org/wiki/Soubor:Sydney_Opera_House_-_Dec_2008.jpg</a:t>
            </a:r>
          </a:p>
          <a:p>
            <a:pPr>
              <a:buNone/>
            </a:pPr>
            <a:r>
              <a:rPr lang="cs-CZ" sz="1400" dirty="0" smtClean="0">
                <a:hlinkClick r:id="rId7"/>
              </a:rPr>
              <a:t>http://cs.wikipedia.org/wiki/Soubor:GreatWall_2004_Summer_4.jpg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8"/>
              </a:rPr>
              <a:t>http://cs.wikipedia.org/wiki/Soubor:Corcovado_statue01_2005-03-14.jpg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9"/>
              </a:rPr>
              <a:t>http://cs.wikipedia.org/wiki/Soubor:Egypt.Dashur.RedPyramid.01.jpg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10"/>
              </a:rPr>
              <a:t>http://cs.wikipedia.org/wiki/Soubor:Leaning_tower_of_pisa_2.jpg</a:t>
            </a:r>
            <a:endParaRPr lang="cs-CZ" sz="14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lastní 3">
      <a:dk1>
        <a:srgbClr val="39829C"/>
      </a:dk1>
      <a:lt1>
        <a:srgbClr val="3A2446"/>
      </a:lt1>
      <a:dk2>
        <a:srgbClr val="725FC3"/>
      </a:dk2>
      <a:lt2>
        <a:srgbClr val="6E1E4E"/>
      </a:lt2>
      <a:accent1>
        <a:srgbClr val="491434"/>
      </a:accent1>
      <a:accent2>
        <a:srgbClr val="2A6175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667</TotalTime>
  <Words>315</Words>
  <Application>Microsoft Office PowerPoint</Application>
  <PresentationFormat>Předvádění na obrazovce 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Vrchol</vt:lpstr>
      <vt:lpstr>Snímek 1</vt:lpstr>
      <vt:lpstr>Němčina pro 9. třídu  welche Kontinente sind das ? Umíš pojmenovat v němčině všechny kontinenty ? </vt:lpstr>
      <vt:lpstr>Němčina pro 9. třídu  - Welche Kontinente sind das ? Jsou tyto státy členy Evropské unie ? </vt:lpstr>
      <vt:lpstr>Němčina pro 9. třídu. Europäische Union. Přiřaď k jednotlivým vlajkám správný název státu. Jak se jmenuje hlavní město ?  </vt:lpstr>
      <vt:lpstr>Němčina pro 9. třídu – Welche Staaten sind das ? Wie heißt die Hauptstadt ?   </vt:lpstr>
      <vt:lpstr>ASIEN ? AUSTRALIEN ? AFRIKA ? AMERIKA?</vt:lpstr>
      <vt:lpstr>Snímek 7</vt:lpstr>
      <vt:lpstr>Wo ist das ? Kontinent, Staat, Stadt </vt:lpstr>
      <vt:lpstr>Wo ist das ? Kontinent, Staat, Stadt </vt:lpstr>
      <vt:lpstr>Wo ist das ? Kontinent, Staat, Stadt </vt:lpstr>
      <vt:lpstr>Wo ist das ? Kontinent, Staat, Stadt </vt:lpstr>
      <vt:lpstr>Wo ist das ? Kontinent, Staat, Stadt </vt:lpstr>
      <vt:lpstr>Wo ist das ? Kontintnt, Staat, Stadt </vt:lpstr>
      <vt:lpstr>Wo ist das ? Kontinent, Staat, Stadt</vt:lpstr>
      <vt:lpstr>Němčina pro 9. třídu – Kontinente, Staaten, Städte.</vt:lpstr>
      <vt:lpstr>Němčina pro 9. třídu.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expert</cp:lastModifiedBy>
  <cp:revision>89</cp:revision>
  <dcterms:created xsi:type="dcterms:W3CDTF">2012-02-03T18:26:10Z</dcterms:created>
  <dcterms:modified xsi:type="dcterms:W3CDTF">2012-08-02T11:04:50Z</dcterms:modified>
</cp:coreProperties>
</file>