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56" r:id="rId2"/>
    <p:sldId id="259" r:id="rId3"/>
    <p:sldId id="266" r:id="rId4"/>
    <p:sldId id="267" r:id="rId5"/>
    <p:sldId id="261" r:id="rId6"/>
    <p:sldId id="268" r:id="rId7"/>
    <p:sldId id="262" r:id="rId8"/>
    <p:sldId id="265" r:id="rId9"/>
    <p:sldId id="263" r:id="rId10"/>
    <p:sldId id="269" r:id="rId11"/>
    <p:sldId id="264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gi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419872" y="476672"/>
            <a:ext cx="46440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>
                <a:solidFill>
                  <a:schemeClr val="tx2">
                    <a:lumMod val="75000"/>
                  </a:schemeClr>
                </a:solidFill>
              </a:rPr>
              <a:t>VY_32_INOVACE_NJ.9.A.19_stupnovani_pridavnych_jmen</a:t>
            </a: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 : 9. 5. 2012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Název: Stupňování přídavných jmen.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4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95536" y="4581128"/>
            <a:ext cx="355257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Anotace: Německý jazyk pro 9. ročník</a:t>
            </a:r>
          </a:p>
          <a:p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Stupňování přídavných jmen a příslovcí,</a:t>
            </a:r>
          </a:p>
          <a:p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výklad, použití ve větách.</a:t>
            </a: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 – stupňování přídavných jmen a příslovcí.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PAMATUJ</a:t>
            </a:r>
          </a:p>
          <a:p>
            <a:endParaRPr lang="cs-CZ" sz="28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 němčině mají přídavná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	jména a příslovce stejný tvar. </a:t>
            </a:r>
          </a:p>
          <a:p>
            <a:pPr>
              <a:buNone/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	gut – dobrý – dobře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schnell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– rychlý – rychle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</a:rPr>
              <a:t>richtig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– správný - správně</a:t>
            </a:r>
          </a:p>
          <a:p>
            <a:endParaRPr lang="cs-CZ" sz="2800" b="1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 descr="C:\Users\Petr\AppData\Local\Microsoft\Windows\Temporary Internet Files\Content.IE5\VQ196A52\MC9000589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556792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Němčina pro 9. třídu – příklady stupňování některých příslovcí a přídavných jmen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Rychle		rychleji	nejrychleji</a:t>
            </a:r>
          </a:p>
          <a:p>
            <a:pPr lvl="1"/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Schnell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	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schneller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schnellsten</a:t>
            </a: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/>
            <a:endParaRPr lang="cs-CZ" sz="2400" b="1" dirty="0" smtClean="0"/>
          </a:p>
          <a:p>
            <a:pPr lvl="1"/>
            <a:r>
              <a:rPr lang="cs-CZ" sz="2400" b="1" dirty="0" smtClean="0">
                <a:solidFill>
                  <a:srgbClr val="00B050"/>
                </a:solidFill>
              </a:rPr>
              <a:t>Malý		menší		nejmenší</a:t>
            </a:r>
          </a:p>
          <a:p>
            <a:pPr lvl="1"/>
            <a:r>
              <a:rPr lang="cs-CZ" sz="2400" b="1" dirty="0" smtClean="0">
                <a:solidFill>
                  <a:srgbClr val="00B050"/>
                </a:solidFill>
              </a:rPr>
              <a:t>Klein		</a:t>
            </a:r>
            <a:r>
              <a:rPr lang="cs-CZ" sz="2400" b="1" dirty="0" err="1" smtClean="0">
                <a:solidFill>
                  <a:srgbClr val="00B050"/>
                </a:solidFill>
              </a:rPr>
              <a:t>kleiner</a:t>
            </a:r>
            <a:r>
              <a:rPr lang="cs-CZ" sz="2400" b="1" dirty="0" smtClean="0">
                <a:solidFill>
                  <a:srgbClr val="00B050"/>
                </a:solidFill>
              </a:rPr>
              <a:t>	der </a:t>
            </a:r>
            <a:r>
              <a:rPr lang="cs-CZ" sz="2400" b="1" dirty="0" err="1" smtClean="0">
                <a:solidFill>
                  <a:srgbClr val="00B050"/>
                </a:solidFill>
              </a:rPr>
              <a:t>kleinste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</a:p>
          <a:p>
            <a:pPr lvl="1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					</a:t>
            </a:r>
            <a:r>
              <a:rPr lang="cs-CZ" sz="2400" b="1" dirty="0" err="1" smtClean="0">
                <a:solidFill>
                  <a:srgbClr val="00B050"/>
                </a:solidFill>
              </a:rPr>
              <a:t>die</a:t>
            </a:r>
            <a:r>
              <a:rPr lang="cs-CZ" sz="2400" b="1" dirty="0" smtClean="0">
                <a:solidFill>
                  <a:srgbClr val="00B050"/>
                </a:solidFill>
              </a:rPr>
              <a:t>,</a:t>
            </a:r>
            <a:r>
              <a:rPr lang="cs-CZ" sz="2400" b="1" dirty="0" err="1" smtClean="0">
                <a:solidFill>
                  <a:srgbClr val="00B050"/>
                </a:solidFill>
              </a:rPr>
              <a:t>das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kleinste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</a:p>
          <a:p>
            <a:pPr lvl="1"/>
            <a:endParaRPr lang="cs-CZ" sz="2400" b="1" dirty="0" smtClean="0">
              <a:solidFill>
                <a:srgbClr val="00B050"/>
              </a:solidFill>
            </a:endParaRPr>
          </a:p>
          <a:p>
            <a:pPr lvl="1"/>
            <a:r>
              <a:rPr lang="cs-CZ" sz="2400" b="1" dirty="0" smtClean="0">
                <a:solidFill>
                  <a:srgbClr val="00B050"/>
                </a:solidFill>
              </a:rPr>
              <a:t>Hezký		hezčí		nejhezčí</a:t>
            </a:r>
          </a:p>
          <a:p>
            <a:pPr lvl="1"/>
            <a:r>
              <a:rPr lang="cs-CZ" sz="2400" b="1" dirty="0" err="1" smtClean="0">
                <a:solidFill>
                  <a:srgbClr val="00B050"/>
                </a:solidFill>
              </a:rPr>
              <a:t>Schön</a:t>
            </a:r>
            <a:r>
              <a:rPr lang="cs-CZ" sz="2400" b="1" dirty="0" smtClean="0">
                <a:solidFill>
                  <a:srgbClr val="00B050"/>
                </a:solidFill>
              </a:rPr>
              <a:t>		</a:t>
            </a:r>
            <a:r>
              <a:rPr lang="cs-CZ" sz="2400" b="1" dirty="0" err="1" smtClean="0">
                <a:solidFill>
                  <a:srgbClr val="00B050"/>
                </a:solidFill>
              </a:rPr>
              <a:t>schöner</a:t>
            </a:r>
            <a:r>
              <a:rPr lang="cs-CZ" sz="2400" b="1" dirty="0" smtClean="0">
                <a:solidFill>
                  <a:srgbClr val="00B050"/>
                </a:solidFill>
              </a:rPr>
              <a:t>	der </a:t>
            </a:r>
            <a:r>
              <a:rPr lang="cs-CZ" sz="2400" b="1" dirty="0" err="1" smtClean="0">
                <a:solidFill>
                  <a:srgbClr val="00B050"/>
                </a:solidFill>
              </a:rPr>
              <a:t>schönste</a:t>
            </a:r>
            <a:r>
              <a:rPr lang="cs-CZ" sz="2400" b="1" dirty="0" smtClean="0">
                <a:solidFill>
                  <a:srgbClr val="00B050"/>
                </a:solidFill>
              </a:rPr>
              <a:t> 					</a:t>
            </a:r>
            <a:r>
              <a:rPr lang="cs-CZ" sz="2400" b="1" dirty="0" err="1" smtClean="0">
                <a:solidFill>
                  <a:srgbClr val="00B050"/>
                </a:solidFill>
              </a:rPr>
              <a:t>die</a:t>
            </a:r>
            <a:r>
              <a:rPr lang="cs-CZ" sz="2400" b="1" dirty="0" smtClean="0">
                <a:solidFill>
                  <a:srgbClr val="00B050"/>
                </a:solidFill>
              </a:rPr>
              <a:t>,</a:t>
            </a:r>
            <a:r>
              <a:rPr lang="cs-CZ" sz="2400" b="1" dirty="0" err="1" smtClean="0">
                <a:solidFill>
                  <a:srgbClr val="00B050"/>
                </a:solidFill>
              </a:rPr>
              <a:t>das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schönste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pPr lvl="6">
              <a:buNone/>
            </a:pPr>
            <a:r>
              <a:rPr lang="cs-CZ" sz="1700" b="1" dirty="0" smtClean="0">
                <a:solidFill>
                  <a:srgbClr val="00B050"/>
                </a:solidFill>
              </a:rPr>
              <a:t>					</a:t>
            </a:r>
            <a:endParaRPr lang="cs-CZ" sz="17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- stupňování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Zapamatuj si :</a:t>
            </a:r>
          </a:p>
          <a:p>
            <a:r>
              <a:rPr lang="cs-CZ" b="1" dirty="0" smtClean="0"/>
              <a:t> 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Dobře		lépe 		nejlépe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Gut			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besser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besten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Dobrý		lepší		nejlepší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Gut 		</a:t>
            </a:r>
            <a:r>
              <a:rPr lang="cs-CZ" b="1" dirty="0" err="1" smtClean="0">
                <a:solidFill>
                  <a:srgbClr val="00B050"/>
                </a:solidFill>
              </a:rPr>
              <a:t>besser</a:t>
            </a:r>
            <a:r>
              <a:rPr lang="cs-CZ" b="1" dirty="0" smtClean="0">
                <a:solidFill>
                  <a:srgbClr val="00B050"/>
                </a:solidFill>
              </a:rPr>
              <a:t>	der </a:t>
            </a:r>
            <a:r>
              <a:rPr lang="cs-CZ" b="1" dirty="0" err="1" smtClean="0">
                <a:solidFill>
                  <a:srgbClr val="00B050"/>
                </a:solidFill>
              </a:rPr>
              <a:t>beste</a:t>
            </a: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				</a:t>
            </a:r>
            <a:r>
              <a:rPr lang="cs-CZ" b="1" dirty="0" err="1" smtClean="0">
                <a:solidFill>
                  <a:srgbClr val="00B050"/>
                </a:solidFill>
              </a:rPr>
              <a:t>die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beste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etr\AppData\Local\Microsoft\Windows\Temporary Internet Files\Content.IE5\1WML7GJC\MC900440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268760"/>
            <a:ext cx="1368425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tvoříme věty. 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Picture 2" descr="C:\Users\Petr\AppData\Local\Microsoft\Windows\Temporary Internet Files\Content.IE5\VEI18XOL\MP90043310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3528392" cy="2274973"/>
          </a:xfrm>
          <a:prstGeom prst="rect">
            <a:avLst/>
          </a:prstGeom>
          <a:noFill/>
        </p:spPr>
      </p:pic>
      <p:pic>
        <p:nvPicPr>
          <p:cNvPr id="2053" name="Picture 5" descr="C:\Users\Petr\AppData\Local\Microsoft\Windows\Temporary Internet Files\Content.IE5\1WML7GJC\MP9004310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772816"/>
            <a:ext cx="2160240" cy="21602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27584" y="4005064"/>
            <a:ext cx="5612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ŠNEK JE POMALEJŠÍ NEŽ KOČKA.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509120"/>
            <a:ext cx="7223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Der </a:t>
            </a:r>
            <a:r>
              <a:rPr lang="cs-CZ" sz="2800" b="1" dirty="0" err="1" smtClean="0"/>
              <a:t>Schnecke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langsamer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als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Katze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5157192"/>
            <a:ext cx="5515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KOČKA JE RYCHLEJŠÍ NEŽ ŠNEK.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805264"/>
            <a:ext cx="7010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Katze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schneller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als</a:t>
            </a:r>
            <a:r>
              <a:rPr lang="cs-CZ" sz="2800" b="1" dirty="0" smtClean="0"/>
              <a:t> der </a:t>
            </a:r>
            <a:r>
              <a:rPr lang="cs-CZ" sz="2800" b="1" dirty="0" err="1" smtClean="0"/>
              <a:t>Schnecke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třídu.  porovnávej.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Petr\AppData\Local\Microsoft\Windows\Temporary Internet Files\Content.IE5\VEI18XOL\MP9004092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4320480" cy="2879195"/>
          </a:xfrm>
          <a:prstGeom prst="rect">
            <a:avLst/>
          </a:prstGeom>
          <a:noFill/>
        </p:spPr>
      </p:pic>
      <p:pic>
        <p:nvPicPr>
          <p:cNvPr id="3078" name="Picture 6" descr="C:\Users\Petr\AppData\Local\Microsoft\Windows\Temporary Internet Files\Content.IE5\ATHHU0PU\MC90021542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76" y="2708920"/>
            <a:ext cx="3127432" cy="25016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27584" y="5301208"/>
            <a:ext cx="6040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Der Elefant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größer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Maus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5949280"/>
            <a:ext cx="6136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Maus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kleiner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als</a:t>
            </a:r>
            <a:r>
              <a:rPr lang="cs-CZ" sz="2800" b="1" dirty="0" smtClean="0"/>
              <a:t> der Elefant.</a:t>
            </a:r>
            <a:endParaRPr lang="cs-CZ" sz="28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porovnávej.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0926" indent="-514350">
              <a:buFont typeface="+mj-lt"/>
              <a:buAutoNum type="arabicPeriod"/>
            </a:pPr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 marL="550926" indent="-514350">
              <a:buFont typeface="+mj-lt"/>
              <a:buAutoNum type="arabicPeriod"/>
            </a:pP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spiele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smtClean="0"/>
              <a:t>gut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Tennis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Mein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Vater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spielt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/>
              <a:t>besser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als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Mein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Bruder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spielt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/>
              <a:t>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besten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2800" b="1" dirty="0" smtClean="0"/>
              <a:t>Er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ist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smtClean="0"/>
              <a:t>der </a:t>
            </a:r>
            <a:r>
              <a:rPr lang="cs-CZ" sz="2800" b="1" dirty="0" err="1" smtClean="0"/>
              <a:t>beste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– On je nejlepší.	</a:t>
            </a:r>
          </a:p>
        </p:txBody>
      </p:sp>
      <p:pic>
        <p:nvPicPr>
          <p:cNvPr id="4100" name="Picture 4" descr="C:\Users\Petr\AppData\Local\Microsoft\Windows\Temporary Internet Files\Content.IE5\VEI18XOL\MC9002175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077072"/>
            <a:ext cx="2339482" cy="265784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porovnávej.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0926" indent="-514350">
              <a:buFont typeface="+mj-lt"/>
              <a:buAutoNum type="arabicPeriod"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50926" indent="-514350">
              <a:buFont typeface="+mj-lt"/>
              <a:buAutoNum type="arabicPeriod"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50926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koche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gut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550926" indent="-514350">
              <a:buFont typeface="+mj-lt"/>
              <a:buAutoNum type="arabicPeriod"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50926" indent="-514350">
              <a:buFont typeface="+mj-lt"/>
              <a:buAutoNum type="arabicPeriod"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50926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Meine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Mutti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kocht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50000"/>
                  </a:schemeClr>
                </a:solidFill>
              </a:rPr>
              <a:t>besser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50000"/>
                  </a:schemeClr>
                </a:solidFill>
              </a:rPr>
              <a:t>als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Unsere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Oma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kocht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50000"/>
                  </a:schemeClr>
                </a:solidFill>
              </a:rPr>
              <a:t>besten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550926" indent="-514350">
              <a:buFont typeface="+mj-lt"/>
              <a:buAutoNum type="arabicPeriod"/>
            </a:pPr>
            <a:r>
              <a:rPr lang="cs-CZ" sz="3200" b="1" u="sng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50000"/>
                  </a:schemeClr>
                </a:solidFill>
              </a:rPr>
              <a:t>beste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 Ona je nejlepší.</a:t>
            </a:r>
          </a:p>
          <a:p>
            <a:pPr marL="797814" lvl="1" indent="-514350">
              <a:buNone/>
            </a:pPr>
            <a:endParaRPr lang="cs-CZ" dirty="0"/>
          </a:p>
        </p:txBody>
      </p:sp>
      <p:pic>
        <p:nvPicPr>
          <p:cNvPr id="5" name="Picture 5" descr="C:\Users\Petr\AppData\Local\Microsoft\Windows\Temporary Internet Files\Content.IE5\1WML7GJC\MC9003607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484784"/>
            <a:ext cx="2180377" cy="2764723"/>
          </a:xfrm>
          <a:prstGeom prst="rect">
            <a:avLst/>
          </a:prstGeom>
          <a:noFill/>
        </p:spPr>
      </p:pic>
      <p:pic>
        <p:nvPicPr>
          <p:cNvPr id="5127" name="Picture 7" descr="C:\Users\Petr\AppData\Local\Microsoft\Windows\Temporary Internet Files\Content.IE5\BSKF8SRE\MC9003558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204864"/>
            <a:ext cx="1168603" cy="18726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pracuj se slovníkem a porovnávej.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Vergleiche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9725"/>
            <a:ext cx="7239000" cy="4846638"/>
          </a:xfrm>
        </p:spPr>
        <p:txBody>
          <a:bodyPr>
            <a:normAutofit/>
          </a:bodyPr>
          <a:lstStyle/>
          <a:p>
            <a:pPr marL="550926" indent="-514350">
              <a:buNone/>
            </a:pP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6146" name="Picture 2" descr="C:\Users\Petr\AppData\Local\Microsoft\Windows\Temporary Internet Files\Content.IE5\ATHHU0PU\MC9003469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1428293" cy="1583741"/>
          </a:xfrm>
          <a:prstGeom prst="rect">
            <a:avLst/>
          </a:prstGeom>
          <a:noFill/>
        </p:spPr>
      </p:pic>
      <p:pic>
        <p:nvPicPr>
          <p:cNvPr id="6147" name="Picture 3" descr="C:\Users\Petr\AppData\Local\Microsoft\Windows\Temporary Internet Files\Content.IE5\1WML7GJC\MC9003914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9886" y="2904591"/>
            <a:ext cx="1824228" cy="1048817"/>
          </a:xfrm>
          <a:prstGeom prst="rect">
            <a:avLst/>
          </a:prstGeom>
          <a:noFill/>
        </p:spPr>
      </p:pic>
      <p:pic>
        <p:nvPicPr>
          <p:cNvPr id="6148" name="Picture 4" descr="C:\Users\Petr\AppData\Local\Microsoft\Windows\Temporary Internet Files\Content.IE5\VEI18XOL\MC9003244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140968"/>
            <a:ext cx="1854403" cy="1335938"/>
          </a:xfrm>
          <a:prstGeom prst="rect">
            <a:avLst/>
          </a:prstGeom>
          <a:noFill/>
        </p:spPr>
      </p:pic>
      <p:pic>
        <p:nvPicPr>
          <p:cNvPr id="6153" name="Picture 9" descr="C:\Users\Petr\AppData\Local\Microsoft\Windows\Temporary Internet Files\Content.IE5\VEI18XOL\MC90034702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1628800"/>
            <a:ext cx="1837944" cy="1608430"/>
          </a:xfrm>
          <a:prstGeom prst="rect">
            <a:avLst/>
          </a:prstGeom>
          <a:noFill/>
        </p:spPr>
      </p:pic>
      <p:pic>
        <p:nvPicPr>
          <p:cNvPr id="6158" name="Picture 14" descr="C:\Users\Petr\AppData\Local\Microsoft\Windows\Temporary Internet Files\Content.IE5\VEI18XOL\MM900365149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437738"/>
            <a:ext cx="2160240" cy="1775247"/>
          </a:xfrm>
          <a:prstGeom prst="rect">
            <a:avLst/>
          </a:prstGeom>
          <a:noFill/>
        </p:spPr>
      </p:pic>
      <p:pic>
        <p:nvPicPr>
          <p:cNvPr id="6159" name="Picture 15" descr="C:\Users\Petr\AppData\Local\Microsoft\Windows\Temporary Internet Files\Content.IE5\BSKF8SRE\MC90019738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1" y="4581128"/>
            <a:ext cx="2334092" cy="2062203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2987824" y="2132856"/>
            <a:ext cx="1027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schnell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3573016"/>
            <a:ext cx="1872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gefährlich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4941168"/>
            <a:ext cx="917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groß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9552" y="4005064"/>
            <a:ext cx="1196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NETT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79912" y="5877272"/>
            <a:ext cx="1233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RUHIG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P spid="19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třídu.  TVOŘÍME VĚTY.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HOCH              HÖHER       DER HÖCHSTE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etr\AppData\Local\Microsoft\Windows\Temporary Internet Files\Content.IE5\ATHHU0PU\MP9004385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060848"/>
            <a:ext cx="3633372" cy="2425709"/>
          </a:xfrm>
          <a:prstGeom prst="rect">
            <a:avLst/>
          </a:prstGeom>
          <a:noFill/>
        </p:spPr>
      </p:pic>
      <p:pic>
        <p:nvPicPr>
          <p:cNvPr id="1028" name="Picture 4" descr="C:\Users\Petr\AppData\Local\Microsoft\Windows\Temporary Internet Files\Content.IE5\ATHHU0PU\MP9004027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276872"/>
            <a:ext cx="2952328" cy="2952328"/>
          </a:xfrm>
          <a:prstGeom prst="rect">
            <a:avLst/>
          </a:prstGeom>
          <a:noFill/>
        </p:spPr>
      </p:pic>
      <p:pic>
        <p:nvPicPr>
          <p:cNvPr id="1032" name="Picture 8" descr="C:\Users\Petr\AppData\Local\Microsoft\Windows\Temporary Internet Files\Content.IE5\1WML7GJC\MC9000552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4149080"/>
            <a:ext cx="2550389" cy="238849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220072" y="4941168"/>
            <a:ext cx="1587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Zugspitze ???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589240"/>
            <a:ext cx="2098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SCHNEEKOPPE ???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5589240"/>
            <a:ext cx="1749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MATTERHORN?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949280"/>
            <a:ext cx="2184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MONT EVEREST ???</a:t>
            </a:r>
            <a:endParaRPr lang="cs-CZ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Němčina pro 9. třídu – </a:t>
            </a:r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POROVNÁVEJ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Vymysli několik vět, ve kterých POROVNÁŠ SVÉ SPOLUŽÁKY – KDO JE DOBRÝ V MATEMATICE, KDO JE LEPŠÍ A KDO JE NEJLEPŠÍ. Místo matematiky můžeš porovnávat schopnosti své třídy ve sportu, 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ev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v hudbě. </a:t>
            </a:r>
          </a:p>
          <a:p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146" name="Picture 2" descr="C:\Users\Petr\AppData\Local\Microsoft\Windows\Temporary Internet Files\Content.IE5\GB31V1MW\MM90023475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2776"/>
            <a:ext cx="1133475" cy="1266825"/>
          </a:xfrm>
          <a:prstGeom prst="rect">
            <a:avLst/>
          </a:prstGeom>
          <a:noFill/>
        </p:spPr>
      </p:pic>
      <p:pic>
        <p:nvPicPr>
          <p:cNvPr id="6148" name="Picture 4" descr="C:\Users\Petr\AppData\Local\Microsoft\Windows\Temporary Internet Files\Content.IE5\WY5VF9LZ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2142" y="4581128"/>
            <a:ext cx="1856206" cy="20882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62646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METODIKA:</a:t>
            </a:r>
          </a:p>
          <a:p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 DUM použiji k vysvětlení stupňování přídavných jmen a příslovcí v němčině. </a:t>
            </a:r>
          </a:p>
          <a:p>
            <a:pPr algn="just">
              <a:buFont typeface="Arial" pitchFamily="34" charset="0"/>
              <a:buChar char="•"/>
            </a:pPr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Žáci si zapíší do sešitů příklady stupňování některých často používaných přídavných jmen a příslovcí.</a:t>
            </a:r>
          </a:p>
          <a:p>
            <a:pPr algn="just">
              <a:buFont typeface="Arial" pitchFamily="34" charset="0"/>
              <a:buChar char="•"/>
            </a:pPr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 Potom společně tvoříme věty jako já hraju dobře, bratr hraje lépe, kamarád hraje nejlépe. </a:t>
            </a:r>
          </a:p>
          <a:p>
            <a:pPr algn="just">
              <a:buFont typeface="Arial" pitchFamily="34" charset="0"/>
              <a:buChar char="•"/>
            </a:pPr>
            <a:endParaRPr lang="cs-CZ" b="1" dirty="0" smtClean="0"/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Obr. č.9 použiji jako podklad pro práci ve skupinách. Děti porovnávají vlastnosti a schopnosti různých zvířat. Nejlepší skupina je odměněna jedničkami, </a:t>
            </a:r>
            <a:r>
              <a:rPr lang="cs-CZ" b="1" dirty="0" err="1" smtClean="0"/>
              <a:t>ev</a:t>
            </a:r>
            <a:r>
              <a:rPr lang="cs-CZ" b="1" dirty="0" smtClean="0"/>
              <a:t>. plusovými body.</a:t>
            </a:r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 S obr. Č. 10 zamíříme do zeměpisu, porovnáváme nejvyšší hory, nejdelší řeky a pod.</a:t>
            </a:r>
          </a:p>
          <a:p>
            <a:pPr algn="just">
              <a:buFont typeface="Arial" pitchFamily="34" charset="0"/>
              <a:buChar char="•"/>
            </a:pPr>
            <a:r>
              <a:rPr lang="cs-CZ" b="1" dirty="0" smtClean="0"/>
              <a:t>Za domácí úkol děti dostanou porovnat schopnosti svých kamarádů – obr. č. 11. V příští hodině čteme a opakujeme.  </a:t>
            </a:r>
            <a:endParaRPr lang="cs-CZ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988840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 obrázků: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Kliparty Office </a:t>
            </a:r>
            <a:r>
              <a:rPr lang="cs-CZ" b="1" dirty="0" smtClean="0"/>
              <a:t>www.office.microsoft.com</a:t>
            </a:r>
            <a:endParaRPr lang="cs-CZ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307</TotalTime>
  <Words>417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Němčina pro 9. třídu – stupňování přídavných jmen a příslovcí.</vt:lpstr>
      <vt:lpstr>Němčina pro 9. třídu – příklady stupňování některých příslovcí a přídavných jmen</vt:lpstr>
      <vt:lpstr>Němčina pro 9. třídu - stupňování</vt:lpstr>
      <vt:lpstr>Němčina pro 9. třídu – tvoříme věty. </vt:lpstr>
      <vt:lpstr>Němčina pro 9. třídu.  porovnávej.</vt:lpstr>
      <vt:lpstr>Němčina pro 9. třídu – porovnávej.</vt:lpstr>
      <vt:lpstr>Němčina pro 9. třídu – porovnávej.</vt:lpstr>
      <vt:lpstr>Němčina pro 9. třídu – pracuj se slovníkem a porovnávej. Vergleiche.</vt:lpstr>
      <vt:lpstr>Němčina pro 9. třídu.  TVOŘÍME VĚTY. </vt:lpstr>
      <vt:lpstr>Němčina pro 9. třídu – POROVNÁVEJ. 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Jan Táborský</cp:lastModifiedBy>
  <cp:revision>56</cp:revision>
  <dcterms:created xsi:type="dcterms:W3CDTF">2012-01-07T17:53:19Z</dcterms:created>
  <dcterms:modified xsi:type="dcterms:W3CDTF">2012-08-02T08:36:25Z</dcterms:modified>
</cp:coreProperties>
</file>