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71" r:id="rId2"/>
    <p:sldId id="272" r:id="rId3"/>
    <p:sldId id="256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70" r:id="rId14"/>
    <p:sldId id="275" r:id="rId15"/>
    <p:sldId id="273" r:id="rId16"/>
    <p:sldId id="264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2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6B767A-AC7A-4C06-AF2A-06E4FDC3126F}" type="datetimeFigureOut">
              <a:rPr lang="cs-CZ" smtClean="0"/>
              <a:pPr/>
              <a:t>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A78917-6096-4798-8C5E-2775C25C795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14" name="chimes.wav"/>
          </p:stSnd>
        </p:sndAc>
      </p:transition>
    </mc:Choice>
    <mc:Fallback>
      <p:transition spd="slow">
        <p:fade/>
        <p:sndAc>
          <p:stSnd>
            <p:snd r:embed="rId1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Nikolaus_Kopernikus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Johannes_Kepler_1610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iordano_Bruno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alileo_by_leoni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rancis_Bacon.jpg" TargetMode="External"/><Relationship Id="rId7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hyperlink" Target="http://cs.wikipedia.org/wiki/Soubor:Frans_Hals_-_Portret_van_Ren%C3%A9_Descartes.jpg" TargetMode="Externa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GodfreyKneller-IsaacNewton-1689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Voltaire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1.wav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Louis-Michel_van_Loo_001.jpg" TargetMode="External"/><Relationship Id="rId7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hyperlink" Target="http://cs.wikipedia.org/wiki/Soubor:Jean-Jacques_Rousseau_(painted_portrait).jpg" TargetMode="Externa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hyperlink" Target="http://cs.wikipedia.org/wiki/Soubor:Voltaire.jpg" TargetMode="External"/><Relationship Id="rId7" Type="http://schemas.openxmlformats.org/officeDocument/2006/relationships/hyperlink" Target="http://cs.wikipedia.org/wiki/Soubor:Johannes_Kepler_1610.jpg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audio" Target="../media/audio11.wav"/><Relationship Id="rId5" Type="http://schemas.openxmlformats.org/officeDocument/2006/relationships/hyperlink" Target="http://cs.wikipedia.org/wiki/Soubor:GodfreyKneller-IsaacNewton-1689.jpg" TargetMode="External"/><Relationship Id="rId10" Type="http://schemas.openxmlformats.org/officeDocument/2006/relationships/image" Target="../media/image2.jpeg"/><Relationship Id="rId4" Type="http://schemas.openxmlformats.org/officeDocument/2006/relationships/image" Target="../media/image9.jpeg"/><Relationship Id="rId9" Type="http://schemas.openxmlformats.org/officeDocument/2006/relationships/hyperlink" Target="http://cs.wikipedia.org/wiki/Soubor:Nikolaus_Kopernikus.jpg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752"/>
            <a:ext cx="9144000" cy="864096"/>
          </a:xfrm>
        </p:spPr>
        <p:txBody>
          <a:bodyPr/>
          <a:lstStyle/>
          <a:p>
            <a:pPr algn="ctr"/>
            <a:r>
              <a:rPr lang="cs-CZ" sz="2800" dirty="0"/>
              <a:t>Rozvoj vědy a změny ve společnosti – konec 17. a 18. století</a:t>
            </a:r>
            <a:endParaRPr lang="cs-CZ" sz="2800" b="1" dirty="0"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240"/>
          </a:xfrm>
        </p:spPr>
        <p:txBody>
          <a:bodyPr/>
          <a:lstStyle/>
          <a:p>
            <a:endParaRPr lang="cs-CZ" sz="1500" dirty="0" smtClean="0"/>
          </a:p>
          <a:p>
            <a:endParaRPr lang="cs-CZ" sz="1500" dirty="0"/>
          </a:p>
          <a:p>
            <a:endParaRPr lang="cs-CZ" sz="1500" dirty="0" smtClean="0"/>
          </a:p>
          <a:p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6" name="TextovéPole 5"/>
          <p:cNvSpPr txBox="1"/>
          <p:nvPr/>
        </p:nvSpPr>
        <p:spPr>
          <a:xfrm flipH="1">
            <a:off x="611188" y="373306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b="1" dirty="0" smtClean="0">
                <a:latin typeface="Calibri" pitchFamily="34" charset="0"/>
                <a:cs typeface="Calibri" pitchFamily="34" charset="0"/>
              </a:rPr>
              <a:t>VY_32_INOVACE_118_Rozvoj vědy a změny ve společnosti</a:t>
            </a:r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6" y="4149080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397335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86563" y="2060848"/>
            <a:ext cx="8496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>
                <a:solidFill>
                  <a:schemeClr val="tx2"/>
                </a:solidFill>
                <a:latin typeface="+mn-lt"/>
              </a:rPr>
              <a:t>Autor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err="1" smtClean="0">
                <a:solidFill>
                  <a:schemeClr val="tx2"/>
                </a:solidFill>
                <a:latin typeface="+mn-lt"/>
              </a:rPr>
              <a:t>Mgr.Eva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Hronová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Vytvořeno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</a:rPr>
              <a:t>13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.11.2011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Stupeň </a:t>
            </a:r>
            <a:r>
              <a:rPr lang="cs-CZ" sz="1600" b="1" dirty="0">
                <a:solidFill>
                  <a:schemeClr val="tx2"/>
                </a:solidFill>
                <a:latin typeface="+mn-lt"/>
              </a:rPr>
              <a:t>a typ vzdělávání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II</a:t>
            </a:r>
            <a:r>
              <a:rPr lang="cs-CZ" sz="1600" dirty="0">
                <a:solidFill>
                  <a:schemeClr val="tx2"/>
                </a:solidFill>
                <a:latin typeface="+mn-lt"/>
              </a:rPr>
              <a:t>.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Stupeň – základní – 8.r.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oblast: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Inovace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Vzdělávací obor:  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Dějepis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Téma: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rozvoj vědy a změny v 17. a 18. století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Anotace: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  slavné osobnosti dějin</a:t>
            </a: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Druh učebního materiálu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prezentace</a:t>
            </a:r>
            <a:endParaRPr lang="cs-CZ" sz="1600" dirty="0">
              <a:solidFill>
                <a:schemeClr val="tx2"/>
              </a:solidFill>
              <a:latin typeface="+mn-lt"/>
            </a:endParaRPr>
          </a:p>
          <a:p>
            <a:r>
              <a:rPr lang="cs-CZ" sz="1600" b="1" dirty="0" smtClean="0">
                <a:solidFill>
                  <a:schemeClr val="tx2"/>
                </a:solidFill>
                <a:latin typeface="+mn-lt"/>
              </a:rPr>
              <a:t>Očekávaný výstup</a:t>
            </a:r>
            <a:r>
              <a:rPr lang="cs-CZ" sz="1600" dirty="0" smtClean="0">
                <a:solidFill>
                  <a:schemeClr val="tx2"/>
                </a:solidFill>
                <a:latin typeface="+mn-lt"/>
              </a:rPr>
              <a:t>: poznat některé osobnosti podle podobizen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5476" y="766192"/>
            <a:ext cx="9144000" cy="100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r>
              <a:rPr lang="cs-CZ" sz="2800" dirty="0"/>
              <a:t>Rozvoj vědy a změny ve společnosti – konec 17. a 18. století</a:t>
            </a:r>
            <a:endParaRPr lang="cs-CZ" sz="28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4948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Rozvoj vědy a změny ve </a:t>
            </a:r>
            <a:r>
              <a:rPr lang="cs-CZ" dirty="0" smtClean="0"/>
              <a:t>společnosti - konec </a:t>
            </a:r>
            <a:r>
              <a:rPr lang="cs-CZ" dirty="0" smtClean="0"/>
              <a:t>17. a 18. století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Výklad a zápis</a:t>
            </a:r>
          </a:p>
          <a:p>
            <a:r>
              <a:rPr lang="cs-CZ" dirty="0" smtClean="0"/>
              <a:t>8.r.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17647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85140" y="564467"/>
            <a:ext cx="84969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/>
              <a:t>v</a:t>
            </a:r>
            <a:r>
              <a:rPr lang="cs-CZ" sz="3200" b="1" u="sng" dirty="0" smtClean="0"/>
              <a:t>ědci</a:t>
            </a:r>
            <a:r>
              <a:rPr lang="cs-CZ" sz="3200" dirty="0" smtClean="0"/>
              <a:t>:</a:t>
            </a:r>
          </a:p>
          <a:p>
            <a:r>
              <a:rPr lang="cs-CZ" sz="3200" u="sng" dirty="0"/>
              <a:t>a</a:t>
            </a:r>
            <a:r>
              <a:rPr lang="cs-CZ" sz="3200" u="sng" dirty="0" smtClean="0"/>
              <a:t>stronomové</a:t>
            </a:r>
            <a:r>
              <a:rPr lang="cs-CZ" sz="3200" dirty="0" smtClean="0"/>
              <a:t>:</a:t>
            </a:r>
          </a:p>
          <a:p>
            <a:r>
              <a:rPr lang="cs-CZ" sz="3200" u="sng" dirty="0" smtClean="0"/>
              <a:t>Mikuláš Koperník</a:t>
            </a:r>
            <a:r>
              <a:rPr lang="cs-CZ" sz="3200" dirty="0" smtClean="0"/>
              <a:t> – Slunce je středem vesmíru</a:t>
            </a:r>
            <a:endParaRPr lang="cs-CZ" sz="3200" dirty="0"/>
          </a:p>
        </p:txBody>
      </p:sp>
      <p:pic>
        <p:nvPicPr>
          <p:cNvPr id="1026" name="Picture 2" descr="http://upload.wikimedia.org/wikipedia/commons/thumb/f/f2/Nikolaus_Kopernikus.jpg/220px-Nikolaus_Kopernikus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644541"/>
            <a:ext cx="20955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94147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26560"/>
            <a:ext cx="828092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/>
              <a:t>Jan Kepler </a:t>
            </a:r>
            <a:r>
              <a:rPr lang="cs-CZ" sz="3200" dirty="0" smtClean="0"/>
              <a:t>– tři základní zákony pohybu planet ve sluneční soustavě </a:t>
            </a:r>
            <a:endParaRPr lang="cs-CZ" sz="3200" dirty="0"/>
          </a:p>
        </p:txBody>
      </p:sp>
      <p:pic>
        <p:nvPicPr>
          <p:cNvPr id="2050" name="Picture 2" descr="Portrét Johanna Keplera od neznámého autora z roku 1610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3" y="1916832"/>
            <a:ext cx="2143125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67107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836712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err="1" smtClean="0"/>
              <a:t>Giordano</a:t>
            </a:r>
            <a:r>
              <a:rPr lang="cs-CZ" sz="3200" u="sng" dirty="0" smtClean="0"/>
              <a:t> Bruno </a:t>
            </a:r>
            <a:r>
              <a:rPr lang="cs-CZ" sz="3200" dirty="0" smtClean="0"/>
              <a:t>– vesmír je nekonečný </a:t>
            </a:r>
            <a:endParaRPr lang="cs-CZ" sz="3200" dirty="0"/>
          </a:p>
        </p:txBody>
      </p:sp>
      <p:pic>
        <p:nvPicPr>
          <p:cNvPr id="3074" name="Picture 2" descr="http://upload.wikimedia.org/wikipedia/commons/thumb/1/15/Giordano_Bruno.jpg/220px-Giordano_Bruno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1916832"/>
            <a:ext cx="2095500" cy="2352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7018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49609" y="442119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 smtClean="0"/>
              <a:t>Galileo Galilei </a:t>
            </a:r>
            <a:r>
              <a:rPr lang="cs-CZ" sz="3200" dirty="0" smtClean="0"/>
              <a:t>– Země se točí kolem Slunce a kolem své osy</a:t>
            </a:r>
            <a:endParaRPr lang="cs-CZ" sz="3200" dirty="0"/>
          </a:p>
        </p:txBody>
      </p:sp>
      <p:pic>
        <p:nvPicPr>
          <p:cNvPr id="4098" name="Picture 2" descr="Galileo technikou vědecké metody učinil významné objevy ve fyzice a astronomii.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844824"/>
            <a:ext cx="2143125" cy="2409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58788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764704"/>
            <a:ext cx="734481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/>
              <a:t>f</a:t>
            </a:r>
            <a:r>
              <a:rPr lang="cs-CZ" sz="3200" u="sng" dirty="0" smtClean="0"/>
              <a:t>ilosofové</a:t>
            </a:r>
            <a:r>
              <a:rPr lang="cs-CZ" sz="3200" dirty="0" smtClean="0"/>
              <a:t>:</a:t>
            </a:r>
          </a:p>
          <a:p>
            <a:r>
              <a:rPr lang="cs-CZ" sz="3200" dirty="0" smtClean="0"/>
              <a:t>Francis Bacon     René Descartes</a:t>
            </a:r>
            <a:endParaRPr lang="cs-CZ" sz="3200" dirty="0"/>
          </a:p>
        </p:txBody>
      </p:sp>
      <p:pic>
        <p:nvPicPr>
          <p:cNvPr id="5122" name="Picture 2" descr="http://upload.wikimedia.org/wikipedia/commons/thumb/6/65/Francis_Bacon.jpg/220px-Francis_Bacon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2060848"/>
            <a:ext cx="2095500" cy="259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upload.wikimedia.org/wikipedia/commons/thumb/7/73/Frans_Hals_-_Portret_van_Ren%C3%A9_Descartes.jpg/260px-Frans_Hals_-_Portret_van_Ren%C3%A9_Descartes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060848"/>
            <a:ext cx="24765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2204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7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08720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/>
              <a:t>f</a:t>
            </a:r>
            <a:r>
              <a:rPr lang="cs-CZ" sz="3200" u="sng" dirty="0" smtClean="0"/>
              <a:t>yzik</a:t>
            </a:r>
            <a:r>
              <a:rPr lang="cs-CZ" sz="3200" dirty="0" smtClean="0"/>
              <a:t>: Isaac Newton – gravitační zákon</a:t>
            </a:r>
          </a:p>
        </p:txBody>
      </p:sp>
      <p:pic>
        <p:nvPicPr>
          <p:cNvPr id="6146" name="Picture 2" descr="Portrét Isaaca Newtona od Godfreye Knellera (1689)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210223"/>
            <a:ext cx="2143125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72756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620688"/>
            <a:ext cx="84249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/>
              <a:t>o</a:t>
            </a:r>
            <a:r>
              <a:rPr lang="cs-CZ" sz="3200" u="sng" dirty="0" smtClean="0"/>
              <a:t>svícenci</a:t>
            </a:r>
            <a:r>
              <a:rPr lang="cs-CZ" sz="3200" dirty="0" smtClean="0"/>
              <a:t>: filosofové a učenci, kteří tvrdí, že </a:t>
            </a:r>
            <a:r>
              <a:rPr lang="cs-CZ" sz="3200" u="sng" dirty="0" smtClean="0"/>
              <a:t>základem pokroku </a:t>
            </a:r>
            <a:r>
              <a:rPr lang="cs-CZ" sz="3200" dirty="0" smtClean="0"/>
              <a:t>je </a:t>
            </a:r>
            <a:r>
              <a:rPr lang="cs-CZ" sz="3200" b="1" dirty="0" smtClean="0"/>
              <a:t>vzdělání </a:t>
            </a:r>
            <a:r>
              <a:rPr lang="cs-CZ" sz="3200" dirty="0" smtClean="0"/>
              <a:t>a </a:t>
            </a:r>
            <a:r>
              <a:rPr lang="cs-CZ" sz="3200" b="1" dirty="0" smtClean="0"/>
              <a:t>vědecké poznání</a:t>
            </a:r>
            <a:r>
              <a:rPr lang="cs-CZ" sz="3200" dirty="0" smtClean="0"/>
              <a:t>, je nutná systematičnost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924944"/>
            <a:ext cx="82089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s</a:t>
            </a:r>
            <a:r>
              <a:rPr lang="cs-CZ" sz="3200" dirty="0" smtClean="0"/>
              <a:t>estavili systém dosavadních znalostí do 28 svazků – </a:t>
            </a:r>
            <a:r>
              <a:rPr lang="cs-CZ" sz="3200" b="1" u="sng" dirty="0" smtClean="0"/>
              <a:t>Encyklopedie aneb Racionální slovník věd, umění a řemesel</a:t>
            </a:r>
          </a:p>
          <a:p>
            <a:endParaRPr lang="cs-CZ" sz="3200" b="1" u="sng" dirty="0"/>
          </a:p>
          <a:p>
            <a:r>
              <a:rPr lang="cs-CZ" sz="3200" dirty="0"/>
              <a:t>ř</a:t>
            </a:r>
            <a:r>
              <a:rPr lang="cs-CZ" sz="3200" dirty="0" smtClean="0"/>
              <a:t>íká se jim také </a:t>
            </a:r>
            <a:r>
              <a:rPr lang="cs-CZ" sz="3200" u="sng" dirty="0" smtClean="0"/>
              <a:t>encyklopedisté</a:t>
            </a:r>
            <a:endParaRPr lang="cs-CZ" sz="3200" u="sng" dirty="0"/>
          </a:p>
        </p:txBody>
      </p:sp>
    </p:spTree>
    <p:extLst>
      <p:ext uri="{BB962C8B-B14F-4D97-AF65-F5344CB8AC3E}">
        <p14:creationId xmlns:p14="http://schemas.microsoft.com/office/powerpoint/2010/main" xmlns="" val="4034950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upload.wikimedia.org/wikipedia/commons/thumb/f/f3/Voltaire.jpg/220px-Voltair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4233" y="2852936"/>
            <a:ext cx="20955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11560" y="331894"/>
            <a:ext cx="770485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u="sng" dirty="0"/>
              <a:t>n</a:t>
            </a:r>
            <a:r>
              <a:rPr lang="cs-CZ" sz="3200" u="sng" dirty="0" smtClean="0"/>
              <a:t>ejvýznamnější:</a:t>
            </a:r>
          </a:p>
          <a:p>
            <a:endParaRPr lang="cs-CZ" sz="3200" u="sng" dirty="0" smtClean="0"/>
          </a:p>
          <a:p>
            <a:r>
              <a:rPr lang="cs-CZ" sz="3200" b="1" u="sng" dirty="0" err="1" smtClean="0"/>
              <a:t>Voltaire</a:t>
            </a:r>
            <a:r>
              <a:rPr lang="cs-CZ" sz="3200" dirty="0" smtClean="0"/>
              <a:t> – volnomyšlenkář, vzor pro ostatní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048933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5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908720"/>
            <a:ext cx="86044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d</a:t>
            </a:r>
            <a:r>
              <a:rPr lang="cs-CZ" sz="3200" dirty="0" smtClean="0"/>
              <a:t>alší osvícenci:</a:t>
            </a:r>
          </a:p>
          <a:p>
            <a:endParaRPr lang="cs-CZ" sz="3200" dirty="0"/>
          </a:p>
          <a:p>
            <a:r>
              <a:rPr lang="cs-CZ" sz="3200" dirty="0" smtClean="0"/>
              <a:t>Diderot           Jean Jacques Rousseau</a:t>
            </a:r>
            <a:endParaRPr lang="cs-CZ" sz="3200" dirty="0"/>
          </a:p>
        </p:txBody>
      </p:sp>
      <p:pic>
        <p:nvPicPr>
          <p:cNvPr id="8194" name="Picture 2" descr="http://upload.wikimedia.org/wikipedia/commons/thumb/a/ad/Louis-Michel_van_Loo_001.jpg/250px-Louis-Michel_van_Loo_001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478380"/>
            <a:ext cx="2381250" cy="2952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Jean-Jacques Rousseau, filosof a spisovatel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78380"/>
            <a:ext cx="2143125" cy="2838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71490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7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86135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n</a:t>
            </a:r>
            <a:r>
              <a:rPr lang="cs-CZ" sz="3200" dirty="0" smtClean="0"/>
              <a:t>a základě osvícenství došlo ke změnám v politice – vzniká </a:t>
            </a:r>
            <a:r>
              <a:rPr lang="cs-CZ" sz="3200" b="1" u="sng" dirty="0" smtClean="0"/>
              <a:t>osvícenský absolutismus</a:t>
            </a:r>
            <a:endParaRPr lang="cs-CZ" sz="32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525780" y="2492896"/>
            <a:ext cx="76328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= snaha absolutistických panovníků pozvednout za pomoci reforem hospodářství feudálních států, aby byly konkurenceschopné vůči nově vznikajícím kapitalistickým státům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1575387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83768" y="260648"/>
            <a:ext cx="67687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Přiřaď jména k portrétům: Newton</a:t>
            </a:r>
            <a:r>
              <a:rPr lang="cs-CZ" sz="3200" dirty="0" smtClean="0"/>
              <a:t>, </a:t>
            </a:r>
            <a:r>
              <a:rPr lang="cs-CZ" sz="3200" dirty="0" err="1" smtClean="0"/>
              <a:t>Kepler</a:t>
            </a:r>
            <a:r>
              <a:rPr lang="cs-CZ" sz="3200" dirty="0" smtClean="0"/>
              <a:t>, </a:t>
            </a:r>
            <a:r>
              <a:rPr lang="cs-CZ" sz="3200" dirty="0" err="1" smtClean="0"/>
              <a:t>Voltaire</a:t>
            </a:r>
            <a:r>
              <a:rPr lang="cs-CZ" sz="3200" dirty="0" smtClean="0"/>
              <a:t>, </a:t>
            </a:r>
            <a:r>
              <a:rPr lang="cs-CZ" sz="3200" dirty="0" err="1" smtClean="0"/>
              <a:t>Koperník</a:t>
            </a:r>
            <a:endParaRPr lang="cs-CZ" sz="3200" dirty="0"/>
          </a:p>
        </p:txBody>
      </p:sp>
      <p:pic>
        <p:nvPicPr>
          <p:cNvPr id="3" name="Picture 2" descr="http://upload.wikimedia.org/wikipedia/commons/thumb/f/f3/Voltaire.jpg/220px-Voltair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845423"/>
            <a:ext cx="20955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Portrét Isaaca Newtona od Godfreye Knellera (1689)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429000"/>
            <a:ext cx="2143125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Portrét Johanna Keplera od neznámého autora z roku 1610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3" y="1916832"/>
            <a:ext cx="2143125" cy="294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upload.wikimedia.org/wikipedia/commons/thumb/f/f2/Nikolaus_Kopernikus.jpg/220px-Nikolaus_Kopernikus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88423"/>
            <a:ext cx="2095500" cy="243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539552" y="2793083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2756" y="5867972"/>
            <a:ext cx="3600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47863" y="4454072"/>
            <a:ext cx="4320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651907" y="403642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7037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11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387" y="620688"/>
            <a:ext cx="9252520" cy="914400"/>
          </a:xfrm>
        </p:spPr>
        <p:txBody>
          <a:bodyPr/>
          <a:lstStyle/>
          <a:p>
            <a:r>
              <a:rPr lang="cs-CZ" dirty="0">
                <a:latin typeface="+mn-lt"/>
              </a:rPr>
              <a:t>Použité zdroje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56555" y="4293096"/>
            <a:ext cx="5718175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53685" y="3362508"/>
            <a:ext cx="775410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smtClean="0">
                <a:solidFill>
                  <a:schemeClr val="tx2"/>
                </a:solidFill>
                <a:latin typeface="+mn-lt"/>
                <a:cs typeface="Calibri" pitchFamily="34" charset="0"/>
              </a:rPr>
              <a:t>Veškeré texty </a:t>
            </a:r>
            <a:r>
              <a:rPr lang="cs-CZ" sz="2000" b="1" dirty="0" smtClean="0">
                <a:solidFill>
                  <a:schemeClr val="tx2"/>
                </a:solidFill>
                <a:latin typeface="+mn-lt"/>
                <a:cs typeface="Calibri" pitchFamily="34" charset="0"/>
              </a:rPr>
              <a:t>jsou dílem autora prezentace.</a:t>
            </a:r>
            <a:endParaRPr lang="cs-CZ" sz="2000" dirty="0">
              <a:solidFill>
                <a:schemeClr val="tx2"/>
              </a:solidFill>
              <a:latin typeface="+mn-lt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6999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16632"/>
            <a:ext cx="8208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Francis Bacon.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2011-11-01]. Dostupné z WWW: &lt;http://cs.wikipedia.org/wiki/</a:t>
            </a:r>
            <a:r>
              <a:rPr lang="cs-CZ" dirty="0" err="1" smtClean="0">
                <a:effectLst/>
              </a:rPr>
              <a:t>Francis_Bacon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58005" y="1039962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Ren%C3%A9 Descartes.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2011-11-01]. Dostupné z WWW: &lt;http://cs.wikipedia.org/wiki/Ren%C3%A9_Descartes&gt;.</a:t>
            </a:r>
            <a:endParaRPr lang="cs-CZ" dirty="0"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03235" y="2378177"/>
            <a:ext cx="79024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Isaac Newton.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2011-11-01]. Dostupné z WWW: &lt;http://cs.wikipedia.org/wiki/</a:t>
            </a:r>
            <a:r>
              <a:rPr lang="cs-CZ" dirty="0" err="1" smtClean="0">
                <a:effectLst/>
              </a:rPr>
              <a:t>Isaac_Newton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03235" y="3429000"/>
            <a:ext cx="79024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Voltaire</a:t>
            </a:r>
            <a:r>
              <a:rPr lang="cs-CZ" dirty="0" smtClean="0">
                <a:effectLst/>
              </a:rPr>
              <a:t>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2011-11-01]. Dostupné z WWW: &lt;http://cs.wikipedia.org/wiki/</a:t>
            </a:r>
            <a:r>
              <a:rPr lang="cs-CZ" dirty="0" err="1" smtClean="0">
                <a:effectLst/>
              </a:rPr>
              <a:t>Voltaire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82442" y="4437112"/>
            <a:ext cx="79928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Denis Diderot.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2011-11-01]. Dostupné z WWW: &lt;http://cs.wikipedia.org/wiki/</a:t>
            </a:r>
            <a:r>
              <a:rPr lang="cs-CZ" dirty="0" err="1" smtClean="0">
                <a:effectLst/>
              </a:rPr>
              <a:t>Denis_Diderot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12078" y="5360442"/>
            <a:ext cx="77851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Jean-Jacques Rousseau. In </a:t>
            </a:r>
            <a:r>
              <a:rPr lang="cs-CZ" i="1" dirty="0" err="1"/>
              <a:t>Wikipedia</a:t>
            </a:r>
            <a:r>
              <a:rPr lang="cs-CZ" i="1" dirty="0"/>
              <a:t> 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St. </a:t>
            </a:r>
            <a:r>
              <a:rPr lang="cs-CZ" dirty="0" err="1"/>
              <a:t>Petersburg</a:t>
            </a:r>
            <a:r>
              <a:rPr lang="cs-CZ" dirty="0"/>
              <a:t> (Florida) : </a:t>
            </a:r>
            <a:r>
              <a:rPr lang="cs-CZ" dirty="0" err="1"/>
              <a:t>Wikipedia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[cit. 2011-11-01]. Dostupné z WWW: &lt;http://cs.wikipedia.org/wiki/Jean-</a:t>
            </a:r>
            <a:r>
              <a:rPr lang="cs-CZ" dirty="0" err="1"/>
              <a:t>Jacques_Rousseau</a:t>
            </a:r>
            <a:r>
              <a:rPr lang="cs-CZ" dirty="0"/>
              <a:t>&gt;.</a:t>
            </a:r>
          </a:p>
        </p:txBody>
      </p:sp>
    </p:spTree>
    <p:extLst>
      <p:ext uri="{BB962C8B-B14F-4D97-AF65-F5344CB8AC3E}">
        <p14:creationId xmlns:p14="http://schemas.microsoft.com/office/powerpoint/2010/main" xmlns="" val="859088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23528" y="352402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Soubor:Nikolaus</a:t>
            </a:r>
            <a:r>
              <a:rPr lang="cs-CZ" dirty="0" smtClean="0">
                <a:effectLst/>
              </a:rPr>
              <a:t> Kopernikus.jpg.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2011-11-01]. Dostupné z WWW: &lt;http://cs.wikipedia.org/wiki/</a:t>
            </a:r>
            <a:r>
              <a:rPr lang="cs-CZ" dirty="0" err="1" smtClean="0">
                <a:effectLst/>
              </a:rPr>
              <a:t>Soubor:Nikolaus_Kopernikus.jpg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23528" y="1772816"/>
            <a:ext cx="85689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Soubor:Johannes</a:t>
            </a:r>
            <a:r>
              <a:rPr lang="cs-CZ" dirty="0" smtClean="0">
                <a:effectLst/>
              </a:rPr>
              <a:t> Kepler 1610.jpg.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2011-11-01]. Dostupné z WWW: &lt;http://cs.wikipedia.org/wiki/Soubor:Johannes_Kepler_1610.jpg&gt;.</a:t>
            </a:r>
            <a:endParaRPr lang="cs-CZ" dirty="0">
              <a:effectLst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30352" y="3140968"/>
            <a:ext cx="8562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err="1" smtClean="0">
                <a:effectLst/>
              </a:rPr>
              <a:t>Giordano</a:t>
            </a:r>
            <a:r>
              <a:rPr lang="cs-CZ" dirty="0" smtClean="0">
                <a:effectLst/>
              </a:rPr>
              <a:t> Bruno.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2011-11-01]. Dostupné z WWW: &lt;http://cs.wikipedia.org/wiki/</a:t>
            </a:r>
            <a:r>
              <a:rPr lang="cs-CZ" dirty="0" err="1" smtClean="0">
                <a:effectLst/>
              </a:rPr>
              <a:t>Giordano_Bruno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30352" y="4306163"/>
            <a:ext cx="856212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effectLst/>
              </a:rPr>
              <a:t>Galileo Galilei. In </a:t>
            </a:r>
            <a:r>
              <a:rPr lang="cs-CZ" i="1" dirty="0" err="1" smtClean="0">
                <a:effectLst/>
              </a:rPr>
              <a:t>Wikipedia</a:t>
            </a:r>
            <a:r>
              <a:rPr lang="cs-CZ" i="1" dirty="0" smtClean="0">
                <a:effectLst/>
              </a:rPr>
              <a:t> : </a:t>
            </a:r>
            <a:r>
              <a:rPr lang="cs-CZ" i="1" dirty="0" err="1" smtClean="0">
                <a:effectLst/>
              </a:rPr>
              <a:t>the</a:t>
            </a:r>
            <a:r>
              <a:rPr lang="cs-CZ" i="1" dirty="0" smtClean="0">
                <a:effectLst/>
              </a:rPr>
              <a:t> free </a:t>
            </a:r>
            <a:r>
              <a:rPr lang="cs-CZ" i="1" dirty="0" err="1" smtClean="0">
                <a:effectLst/>
              </a:rPr>
              <a:t>encyclopedia</a:t>
            </a:r>
            <a:r>
              <a:rPr lang="cs-CZ" dirty="0" smtClean="0">
                <a:effectLst/>
              </a:rPr>
              <a:t> [online]. St. </a:t>
            </a:r>
            <a:r>
              <a:rPr lang="cs-CZ" dirty="0" err="1" smtClean="0">
                <a:effectLst/>
              </a:rPr>
              <a:t>Petersburg</a:t>
            </a:r>
            <a:r>
              <a:rPr lang="cs-CZ" dirty="0" smtClean="0">
                <a:effectLst/>
              </a:rPr>
              <a:t> (Florida) : </a:t>
            </a:r>
            <a:r>
              <a:rPr lang="cs-CZ" dirty="0" err="1" smtClean="0">
                <a:effectLst/>
              </a:rPr>
              <a:t>Wikipedia</a:t>
            </a:r>
            <a:r>
              <a:rPr lang="cs-CZ" dirty="0" smtClean="0">
                <a:effectLst/>
              </a:rPr>
              <a:t> </a:t>
            </a:r>
            <a:r>
              <a:rPr lang="cs-CZ" dirty="0" err="1" smtClean="0">
                <a:effectLst/>
              </a:rPr>
              <a:t>Foundation</a:t>
            </a:r>
            <a:r>
              <a:rPr lang="cs-CZ" dirty="0" smtClean="0">
                <a:effectLst/>
              </a:rPr>
              <a:t>, [cit. 2011-11-01]. Dostupné z WWW: &lt;http://cs.wikipedia.org/wiki/</a:t>
            </a:r>
            <a:r>
              <a:rPr lang="cs-CZ" dirty="0" err="1" smtClean="0">
                <a:effectLst/>
              </a:rPr>
              <a:t>Galileo_Galilei</a:t>
            </a:r>
            <a:r>
              <a:rPr lang="cs-CZ" dirty="0" smtClean="0">
                <a:effectLst/>
              </a:rPr>
              <a:t>&gt;.</a:t>
            </a:r>
            <a:endParaRPr lang="cs-CZ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8964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  <p:sndAc>
          <p:stSnd>
            <p:snd r:embed="rId3" name="chimes.wav"/>
          </p:stSnd>
        </p:sndAc>
      </p:transition>
    </mc:Choice>
    <mc:Fallback>
      <p:transition spd="slow">
        <p:fade/>
        <p:sndAc>
          <p:stSnd>
            <p:snd r:embed="rId2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TC101972873[[fn=Léto]]</Template>
  <TotalTime>82</TotalTime>
  <Words>468</Words>
  <Application>Microsoft Office PowerPoint</Application>
  <PresentationFormat>Předvádění na obrazovce (4:3)</PresentationFormat>
  <Paragraphs>58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Summer</vt:lpstr>
      <vt:lpstr>Rozvoj vědy a změny ve společnosti – konec 17. a 18. století</vt:lpstr>
      <vt:lpstr>Snímek 2</vt:lpstr>
      <vt:lpstr>Rozvoj vědy a změny ve společnosti - konec 17. a 18. století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Použité zdroje</vt:lpstr>
      <vt:lpstr>Snímek 16</vt:lpstr>
      <vt:lpstr>Snímek 17</vt:lpstr>
    </vt:vector>
  </TitlesOfParts>
  <Company>Základní škola Čelákovice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Rozvoj vědy a změny ve společnosti – konec 17. a 18. století</dc:title>
  <dc:creator>Nová Sborovna</dc:creator>
  <cp:lastModifiedBy>expert</cp:lastModifiedBy>
  <cp:revision>13</cp:revision>
  <dcterms:created xsi:type="dcterms:W3CDTF">2011-11-01T05:38:16Z</dcterms:created>
  <dcterms:modified xsi:type="dcterms:W3CDTF">2012-03-06T16:44:01Z</dcterms:modified>
</cp:coreProperties>
</file>