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1" name="drumroll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EED16C-9F0E-491F-BD16-40A011F3911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5BAE6E-95F0-4F29-AF2A-3F50246FFC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14" name="drumroll.wav"/>
          </p:stSnd>
        </p:sndAc>
      </p:transition>
    </mc:Choice>
    <mc:Fallback>
      <p:transition spd="slow">
        <p:fade/>
        <p:sndAc>
          <p:stSnd>
            <p:snd r:embed="rId13" name="drumroll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a/Frans_Luycx_00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9/Hinrichtung_auf_dem_Altst%C3%A4dter_Ring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e/Johan_amos_comenius_1592-167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052736"/>
            <a:ext cx="91440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Třicetiletá válka</a:t>
            </a:r>
            <a:br>
              <a:rPr lang="cs-CZ" sz="2800" dirty="0"/>
            </a:br>
            <a:r>
              <a:rPr lang="cs-CZ" sz="2800" dirty="0"/>
              <a:t>2.část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latin typeface="Calibri" pitchFamily="34" charset="0"/>
                <a:cs typeface="Calibri" pitchFamily="34" charset="0"/>
              </a:rPr>
              <a:t>VY_32_INOVACE_120_Třicetiletá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válka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II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6678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30.11.2011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třicetiletá válka 2.část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důsledky českého stavovského povstání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orientace v základních pojmech a událostech, pochopení dosahu důsledků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21579" y="476672"/>
            <a:ext cx="9144000" cy="115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Třicetiletá válka</a:t>
            </a:r>
            <a:br>
              <a:rPr lang="cs-CZ" sz="2800" dirty="0"/>
            </a:br>
            <a:r>
              <a:rPr lang="cs-CZ" sz="2800" dirty="0"/>
              <a:t>2.část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66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Třicetiletá válka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ápis 2.část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04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764704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Ferdinand II. </a:t>
            </a:r>
            <a:r>
              <a:rPr lang="cs-CZ" sz="3200" dirty="0" smtClean="0"/>
              <a:t>českým králem – </a:t>
            </a:r>
            <a:r>
              <a:rPr lang="cs-CZ" sz="3200" b="1" u="sng" dirty="0" smtClean="0"/>
              <a:t>1620 </a:t>
            </a:r>
            <a:r>
              <a:rPr lang="cs-CZ" sz="3200" dirty="0" smtClean="0"/>
              <a:t>– po porážce v bitvě na Bílé hoře</a:t>
            </a:r>
            <a:endParaRPr lang="cs-CZ" sz="3200" dirty="0"/>
          </a:p>
        </p:txBody>
      </p:sp>
      <p:pic>
        <p:nvPicPr>
          <p:cNvPr id="1026" name="Picture 2" descr="Soubor:Frans Luycx 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132" y="1916832"/>
            <a:ext cx="352425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579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5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t</a:t>
            </a:r>
            <a:r>
              <a:rPr lang="cs-CZ" sz="3200" b="1" u="sng" dirty="0" smtClean="0"/>
              <a:t>rest</a:t>
            </a:r>
            <a:r>
              <a:rPr lang="cs-CZ" sz="3200" dirty="0" smtClean="0"/>
              <a:t> za povstání :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7752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/>
              <a:t>k</a:t>
            </a:r>
            <a:r>
              <a:rPr lang="cs-CZ" sz="3200" dirty="0" smtClean="0"/>
              <a:t>onfiskace </a:t>
            </a:r>
            <a:r>
              <a:rPr lang="cs-CZ" sz="3200" dirty="0" smtClean="0"/>
              <a:t>(zabavení) </a:t>
            </a:r>
            <a:r>
              <a:rPr lang="cs-CZ" sz="3200" dirty="0" smtClean="0"/>
              <a:t>majetku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924944"/>
            <a:ext cx="77048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u="sng" dirty="0" smtClean="0"/>
              <a:t>21.6. 1621 </a:t>
            </a:r>
            <a:r>
              <a:rPr lang="cs-CZ" sz="3200" dirty="0" smtClean="0"/>
              <a:t>– </a:t>
            </a:r>
            <a:r>
              <a:rPr lang="cs-CZ" sz="3200" u="sng" dirty="0" smtClean="0"/>
              <a:t>poprava 27 českých pánů</a:t>
            </a:r>
          </a:p>
          <a:p>
            <a:r>
              <a:rPr lang="cs-CZ" sz="3200" dirty="0" smtClean="0"/>
              <a:t>	(Kryštof Harant z Polžic, Václav 	Budovec z Budova, Jáchym Ondřej 	</a:t>
            </a:r>
            <a:r>
              <a:rPr lang="cs-CZ" sz="3200" dirty="0" err="1" smtClean="0"/>
              <a:t>Šlik</a:t>
            </a:r>
            <a:r>
              <a:rPr lang="cs-CZ" sz="3200" dirty="0" smtClean="0"/>
              <a:t>, Jan </a:t>
            </a:r>
            <a:r>
              <a:rPr lang="cs-CZ" sz="3200" dirty="0" err="1" smtClean="0"/>
              <a:t>Jesenius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00429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Hinrichtung auf dem Altstädter Rin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7620000" cy="542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9317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5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541" y="1040947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u="sng" dirty="0" smtClean="0"/>
              <a:t>katolická církev </a:t>
            </a:r>
            <a:r>
              <a:rPr lang="cs-CZ" sz="3200" dirty="0" smtClean="0"/>
              <a:t>– jediná </a:t>
            </a:r>
            <a:r>
              <a:rPr lang="cs-CZ" sz="3200" dirty="0" smtClean="0"/>
              <a:t>povolená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8541" y="1916832"/>
            <a:ext cx="83529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u="sng" dirty="0" smtClean="0"/>
              <a:t>1627</a:t>
            </a:r>
            <a:r>
              <a:rPr lang="cs-CZ" sz="3200" dirty="0" smtClean="0"/>
              <a:t> – vydáno </a:t>
            </a:r>
            <a:r>
              <a:rPr lang="cs-CZ" sz="3200" b="1" u="sng" dirty="0" smtClean="0"/>
              <a:t>Obnovené zřízení  zemské: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Habsburkové mají dědičné právo na český trůn</a:t>
            </a:r>
          </a:p>
          <a:p>
            <a:pPr marL="514350" indent="-514350">
              <a:buAutoNum type="arabicPeriod"/>
            </a:pPr>
            <a:r>
              <a:rPr lang="cs-CZ" sz="3200" dirty="0"/>
              <a:t>n</a:t>
            </a:r>
            <a:r>
              <a:rPr lang="cs-CZ" sz="3200" dirty="0" smtClean="0"/>
              <a:t>ěmčina na úřadech zrovnoprávněna s češtinou</a:t>
            </a:r>
          </a:p>
          <a:p>
            <a:pPr marL="514350" indent="-514350">
              <a:buAutoNum type="arabicPeriod"/>
            </a:pPr>
            <a:r>
              <a:rPr lang="cs-CZ" sz="3200" dirty="0"/>
              <a:t>k</a:t>
            </a:r>
            <a:r>
              <a:rPr lang="cs-CZ" sz="3200" dirty="0" smtClean="0"/>
              <a:t>do nepřestoupil ke katolické </a:t>
            </a:r>
            <a:r>
              <a:rPr lang="cs-CZ" sz="3200" dirty="0" smtClean="0"/>
              <a:t>církvi, </a:t>
            </a:r>
            <a:r>
              <a:rPr lang="cs-CZ" sz="3200" dirty="0" smtClean="0"/>
              <a:t>musel opustit zemi – vlna českých exulantů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75916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e</a:t>
            </a:r>
            <a:r>
              <a:rPr lang="cs-CZ" sz="3200" b="1" u="sng" dirty="0" smtClean="0"/>
              <a:t>xulant</a:t>
            </a:r>
            <a:r>
              <a:rPr lang="cs-CZ" sz="3200" dirty="0" smtClean="0"/>
              <a:t> = člověk, který je násilím donucen opustit vlast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11156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Johan amos comenius 1592-167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990975" cy="451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9269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ejslavnější český exulant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2420888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Jan Ámos Komenský</a:t>
            </a:r>
          </a:p>
          <a:p>
            <a:endParaRPr lang="cs-CZ" sz="3200" dirty="0"/>
          </a:p>
          <a:p>
            <a:r>
              <a:rPr lang="cs-CZ" sz="3200" b="1" dirty="0"/>
              <a:t>u</a:t>
            </a:r>
            <a:r>
              <a:rPr lang="cs-CZ" sz="3200" b="1" dirty="0" smtClean="0"/>
              <a:t>čitel národů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77178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5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64087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Vyjmenuj body Obnoveného zřízení zemského a doplň rok jeho vydání.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Vysvětli pojem „exulant“ a uveď </a:t>
            </a:r>
            <a:r>
              <a:rPr lang="cs-CZ" sz="3200" smtClean="0"/>
              <a:t>jméno jednoho z nich.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3816785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59277" y="692696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60648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Soubor:Frans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Luycx</a:t>
            </a:r>
            <a:r>
              <a:rPr lang="cs-CZ" dirty="0" smtClean="0">
                <a:effectLst/>
              </a:rPr>
              <a:t> 002.jpg.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2011-10-06]. Dostupné z WWW: &lt;http://cs.wikipedia.org/wiki/Soubor:Frans_Luycx_002.jpg&gt;.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397675"/>
            <a:ext cx="84969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Soubor:Hinrichtung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auf</a:t>
            </a:r>
            <a:r>
              <a:rPr lang="cs-CZ" dirty="0" smtClean="0">
                <a:effectLst/>
              </a:rPr>
              <a:t> dem Altst%C3%A4dter Ring.JPG.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2011-10-06]. Dostupné z WWW: &lt;http://cs.wikipedia.org/wiki/Soubor:Hinrichtung_auf_dem_Altst%C3%A4dter_Ring.JPG&gt;.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3140968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Soubor:Johan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amos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comenius</a:t>
            </a:r>
            <a:r>
              <a:rPr lang="cs-CZ" dirty="0" smtClean="0">
                <a:effectLst/>
              </a:rPr>
              <a:t> 1592-1671.jpg.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2011-10-06]. Dostupné z WWW: &lt;http://cs.wikipedia.org/wiki/Soubor:Johan_amos_comenius_1592-1671.jpg&gt;.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427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</TotalTime>
  <Words>251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Třicetiletá válka 2.část</vt:lpstr>
      <vt:lpstr>Snímek 2</vt:lpstr>
      <vt:lpstr>Třicetiletá válka 2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  <vt:lpstr>Snímek 12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Třicetiletá válka 2.část</dc:title>
  <dc:creator>Nová Sborovna</dc:creator>
  <cp:lastModifiedBy>expert</cp:lastModifiedBy>
  <cp:revision>12</cp:revision>
  <dcterms:created xsi:type="dcterms:W3CDTF">2011-10-06T04:41:54Z</dcterms:created>
  <dcterms:modified xsi:type="dcterms:W3CDTF">2012-03-06T16:47:33Z</dcterms:modified>
</cp:coreProperties>
</file>