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9" r:id="rId6"/>
    <p:sldId id="260" r:id="rId7"/>
    <p:sldId id="263" r:id="rId8"/>
    <p:sldId id="261" r:id="rId9"/>
    <p:sldId id="262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0907C-2899-45C0-936E-D3BC7574BFC3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ADF22-4D16-436C-B9E3-E10CDB5A35D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28596" y="285728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 52_INOVACE_2202_Ant.poloha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Antarktida - poloha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 16.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4. 2012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20. 6.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21" y="5186064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Anotace :</a:t>
            </a:r>
          </a:p>
          <a:p>
            <a:pPr>
              <a:buNone/>
            </a:pPr>
            <a:r>
              <a:rPr lang="cs-CZ" b="1" dirty="0" smtClean="0"/>
              <a:t>Vkladatel :  Jiří Svoboda </a:t>
            </a:r>
          </a:p>
          <a:p>
            <a:pPr>
              <a:buNone/>
            </a:pPr>
            <a:r>
              <a:rPr lang="cs-CZ" b="1" dirty="0" smtClean="0"/>
              <a:t>Formát :   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Antarktidě.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ověřování :  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použití :  datový projektor, interaktivní tabule (plátno) a osobní počítač </a:t>
            </a:r>
          </a:p>
          <a:p>
            <a:pPr>
              <a:buNone/>
            </a:pPr>
            <a:r>
              <a:rPr lang="cs-CZ" b="1" dirty="0" smtClean="0"/>
              <a:t>Ovládání : kliknutím dojde k animaci textu a obrázků</a:t>
            </a:r>
          </a:p>
          <a:p>
            <a:pPr>
              <a:buNone/>
            </a:pPr>
            <a:r>
              <a:rPr lang="cs-CZ" b="1" smtClean="0"/>
              <a:t>Zařazení  </a:t>
            </a:r>
            <a:r>
              <a:rPr lang="cs-CZ" b="1" dirty="0" smtClean="0"/>
              <a:t>:  Základní vzdělávání druhý stupeň » Člověk a příroda – zeměpis  6.- 7. ročníku.</a:t>
            </a:r>
          </a:p>
          <a:p>
            <a:pPr>
              <a:buNone/>
            </a:pPr>
            <a:r>
              <a:rPr lang="cs-CZ" b="1" dirty="0" smtClean="0"/>
              <a:t> Šablona EU peníze školám ZŠ » Šablona V/2  Přírodní vědy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1470025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ANTARKTIDA - poloha a rozloha</a:t>
            </a:r>
            <a:endParaRPr lang="cs-CZ" sz="4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1357298"/>
            <a:ext cx="8501122" cy="5286412"/>
          </a:xfrm>
        </p:spPr>
        <p:txBody>
          <a:bodyPr>
            <a:normAutofit/>
          </a:bodyPr>
          <a:lstStyle/>
          <a:p>
            <a:pPr algn="l">
              <a:buFont typeface="Wingdings" pitchFamily="2" charset="2"/>
              <a:buChar char="ü"/>
            </a:pPr>
            <a:r>
              <a:rPr lang="cs-CZ" sz="2800" b="1" dirty="0" smtClean="0">
                <a:solidFill>
                  <a:schemeClr val="tx1"/>
                </a:solidFill>
              </a:rPr>
              <a:t>ROZLOHA 14 milionů km </a:t>
            </a:r>
            <a:r>
              <a:rPr lang="cs-CZ" sz="2800" b="1" baseline="30000" dirty="0" smtClean="0">
                <a:solidFill>
                  <a:schemeClr val="tx1"/>
                </a:solidFill>
              </a:rPr>
              <a:t>2</a:t>
            </a:r>
          </a:p>
          <a:p>
            <a:pPr algn="l">
              <a:buFont typeface="Wingdings" pitchFamily="2" charset="2"/>
              <a:buChar char="ü"/>
            </a:pPr>
            <a:r>
              <a:rPr lang="cs-CZ" sz="2800" b="1" dirty="0" smtClean="0">
                <a:solidFill>
                  <a:schemeClr val="tx1"/>
                </a:solidFill>
              </a:rPr>
              <a:t>ROZLOHOU PATŘÍ MEZI MENŠÍ KONTINENTY ZEMĚ</a:t>
            </a:r>
          </a:p>
          <a:p>
            <a:pPr algn="l">
              <a:buFont typeface="Wingdings" pitchFamily="2" charset="2"/>
              <a:buChar char="ü"/>
            </a:pPr>
            <a:r>
              <a:rPr lang="cs-CZ" sz="2800" b="1" dirty="0" smtClean="0">
                <a:solidFill>
                  <a:schemeClr val="tx1"/>
                </a:solidFill>
              </a:rPr>
              <a:t>ROZKLÁDÁ SE V OKOLÍ JIŽNÍHO PÓLU</a:t>
            </a:r>
          </a:p>
          <a:p>
            <a:pPr algn="l">
              <a:buFont typeface="Wingdings" pitchFamily="2" charset="2"/>
              <a:buChar char="ü"/>
            </a:pPr>
            <a:r>
              <a:rPr lang="cs-CZ" sz="2800" b="1" dirty="0" smtClean="0">
                <a:solidFill>
                  <a:schemeClr val="tx1"/>
                </a:solidFill>
              </a:rPr>
              <a:t>OMÝVÁ JI JIŽNÍ LEDOVÝ OCEÁN</a:t>
            </a:r>
          </a:p>
          <a:p>
            <a:pPr algn="l">
              <a:buFont typeface="Wingdings" pitchFamily="2" charset="2"/>
              <a:buChar char="ü"/>
            </a:pPr>
            <a:endParaRPr lang="cs-CZ" sz="2800" b="1" dirty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ü"/>
            </a:pPr>
            <a:r>
              <a:rPr lang="cs-CZ" sz="2800" b="1" dirty="0" smtClean="0">
                <a:solidFill>
                  <a:schemeClr val="tx1"/>
                </a:solidFill>
              </a:rPr>
              <a:t>ZA OBJEVITELE JE POVAŽOVÁN RUSKÝ KAPITÁN</a:t>
            </a:r>
          </a:p>
          <a:p>
            <a:pPr algn="l"/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</a:rPr>
              <a:t>  F. G. BELLINGSHAUSEN</a:t>
            </a:r>
          </a:p>
          <a:p>
            <a:pPr algn="l">
              <a:buFont typeface="Wingdings" pitchFamily="2" charset="2"/>
              <a:buChar char="ü"/>
            </a:pPr>
            <a:r>
              <a:rPr lang="cs-CZ" sz="2800" b="1" dirty="0" smtClean="0">
                <a:solidFill>
                  <a:schemeClr val="tx1"/>
                </a:solidFill>
              </a:rPr>
              <a:t>VÝZKUM ZAČÍNÁ V 19. století </a:t>
            </a:r>
          </a:p>
          <a:p>
            <a:pPr algn="l">
              <a:buFont typeface="Wingdings" pitchFamily="2" charset="2"/>
              <a:buChar char="ü"/>
            </a:pPr>
            <a:r>
              <a:rPr lang="cs-CZ" sz="2800" b="1" dirty="0" smtClean="0">
                <a:solidFill>
                  <a:schemeClr val="tx1"/>
                </a:solidFill>
              </a:rPr>
              <a:t>PRVNÍ ČLOVĚK NA JIŽNÍM PÓLU - ROALD AMUNDSEN</a:t>
            </a:r>
          </a:p>
          <a:p>
            <a:pPr algn="l">
              <a:buFont typeface="Wingdings" pitchFamily="2" charset="2"/>
              <a:buChar char="ü"/>
            </a:pP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857232"/>
          </a:xfrm>
        </p:spPr>
        <p:txBody>
          <a:bodyPr>
            <a:normAutofit/>
          </a:bodyPr>
          <a:lstStyle/>
          <a:p>
            <a:r>
              <a:rPr lang="cs-CZ" b="1" dirty="0" smtClean="0"/>
              <a:t>ANTARKTIDA - poloha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928538"/>
            <a:ext cx="5869087" cy="5858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Popisek se šipkou nahoru 4"/>
          <p:cNvSpPr/>
          <p:nvPr/>
        </p:nvSpPr>
        <p:spPr>
          <a:xfrm>
            <a:off x="1214414" y="3429000"/>
            <a:ext cx="1928826" cy="785818"/>
          </a:xfrm>
          <a:prstGeom prst="up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r>
              <a:rPr lang="cs-CZ" sz="2800" b="1" dirty="0" smtClean="0">
                <a:solidFill>
                  <a:srgbClr val="FF0000"/>
                </a:solidFill>
              </a:rPr>
              <a:t>AMERIKA</a:t>
            </a:r>
            <a:endParaRPr lang="cs-CZ" dirty="0"/>
          </a:p>
        </p:txBody>
      </p:sp>
      <p:sp>
        <p:nvSpPr>
          <p:cNvPr id="6" name="Popisek se šipkou nahoru 5"/>
          <p:cNvSpPr/>
          <p:nvPr/>
        </p:nvSpPr>
        <p:spPr>
          <a:xfrm>
            <a:off x="4500562" y="1857364"/>
            <a:ext cx="1714512" cy="714380"/>
          </a:xfrm>
          <a:prstGeom prst="up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AFRIKA</a:t>
            </a:r>
            <a:endParaRPr lang="cs-CZ" dirty="0"/>
          </a:p>
        </p:txBody>
      </p:sp>
      <p:sp>
        <p:nvSpPr>
          <p:cNvPr id="8" name="Popisek se šipkou dolů 7"/>
          <p:cNvSpPr/>
          <p:nvPr/>
        </p:nvSpPr>
        <p:spPr>
          <a:xfrm>
            <a:off x="5643570" y="4357694"/>
            <a:ext cx="2143140" cy="642942"/>
          </a:xfrm>
          <a:prstGeom prst="down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AUSTRÁLIE</a:t>
            </a:r>
            <a:endParaRPr lang="cs-CZ" dirty="0"/>
          </a:p>
        </p:txBody>
      </p:sp>
      <p:sp>
        <p:nvSpPr>
          <p:cNvPr id="9" name="Šipka doprava 8"/>
          <p:cNvSpPr/>
          <p:nvPr/>
        </p:nvSpPr>
        <p:spPr>
          <a:xfrm rot="18541541">
            <a:off x="2230145" y="4795745"/>
            <a:ext cx="2571768" cy="7143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</a:t>
            </a:r>
            <a:r>
              <a:rPr lang="cs-CZ" sz="2800" b="1" dirty="0" smtClean="0">
                <a:solidFill>
                  <a:schemeClr val="tx1"/>
                </a:solidFill>
              </a:rPr>
              <a:t>JIŽNÍ PÓL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8" grpId="0" build="allAtOnce" animBg="1"/>
      <p:bldP spid="9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ANTARKTIDA - poloha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71612"/>
            <a:ext cx="912721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Popisek se šipkou nahoru 6"/>
          <p:cNvSpPr/>
          <p:nvPr/>
        </p:nvSpPr>
        <p:spPr>
          <a:xfrm>
            <a:off x="4000496" y="5286388"/>
            <a:ext cx="1714512" cy="714380"/>
          </a:xfrm>
          <a:prstGeom prst="up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AFRIKA</a:t>
            </a:r>
            <a:endParaRPr lang="cs-CZ" dirty="0"/>
          </a:p>
        </p:txBody>
      </p:sp>
      <p:sp>
        <p:nvSpPr>
          <p:cNvPr id="8" name="Popisek se šipkou dolů 7"/>
          <p:cNvSpPr/>
          <p:nvPr/>
        </p:nvSpPr>
        <p:spPr>
          <a:xfrm>
            <a:off x="6572264" y="4000504"/>
            <a:ext cx="2143140" cy="642942"/>
          </a:xfrm>
          <a:prstGeom prst="down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AUSTRÁLIE</a:t>
            </a:r>
            <a:endParaRPr lang="cs-CZ" dirty="0"/>
          </a:p>
        </p:txBody>
      </p:sp>
      <p:sp>
        <p:nvSpPr>
          <p:cNvPr id="9" name="Popisek se šipkou dolů 8"/>
          <p:cNvSpPr/>
          <p:nvPr/>
        </p:nvSpPr>
        <p:spPr>
          <a:xfrm>
            <a:off x="1714480" y="3000372"/>
            <a:ext cx="1857388" cy="785818"/>
          </a:xfrm>
          <a:prstGeom prst="down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AMERIKA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  <p:bldP spid="8" grpId="0" build="allAtOnce" animBg="1"/>
      <p:bldP spid="9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928718"/>
            <a:ext cx="9144000" cy="892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285720" y="1"/>
            <a:ext cx="2571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ANTARKTIDA satelitní snímek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1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TRASA BELINGHAUSENOVY  VÝPRAVY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770156"/>
            <a:ext cx="4813557" cy="5944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285992"/>
            <a:ext cx="3143272" cy="438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286380" y="164305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Fabian </a:t>
            </a:r>
            <a:r>
              <a:rPr lang="cs-CZ" b="1" dirty="0" err="1" smtClean="0"/>
              <a:t>Gottlieb</a:t>
            </a:r>
            <a:r>
              <a:rPr lang="cs-CZ" b="1" dirty="0" smtClean="0"/>
              <a:t> </a:t>
            </a:r>
            <a:r>
              <a:rPr lang="cs-CZ" b="1" dirty="0" err="1" smtClean="0"/>
              <a:t>von</a:t>
            </a:r>
            <a:r>
              <a:rPr lang="cs-CZ" b="1" dirty="0" smtClean="0"/>
              <a:t> </a:t>
            </a:r>
            <a:r>
              <a:rPr lang="cs-CZ" b="1" dirty="0" err="1" smtClean="0"/>
              <a:t>Bellingshausen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cs-CZ" b="1" dirty="0" smtClean="0"/>
              <a:t>JIŽNÍ PÓL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9144000" cy="606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                                  ROALD AMUNDSEN</a:t>
            </a:r>
            <a:endParaRPr lang="cs-CZ" b="1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571480"/>
            <a:ext cx="416888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429124" y="1643050"/>
            <a:ext cx="45720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NORSKÝ POLÁRNÍ BADATEL</a:t>
            </a:r>
          </a:p>
          <a:p>
            <a:r>
              <a:rPr lang="cs-CZ" sz="2800" b="1" dirty="0" smtClean="0"/>
              <a:t>JAKO PRVNÍ ČLOVĚK STANUL 14. prosince 1911 NA JIŽNÍM PÓLU.</a:t>
            </a:r>
          </a:p>
          <a:p>
            <a:r>
              <a:rPr lang="cs-CZ" sz="2800" b="1" dirty="0" smtClean="0"/>
              <a:t>ZAHYNUL V ROCE 1928 PŘI ZÁCHRANNÉ MISI PÁTRAJÍCÍ PO VZDUCHOLODI ITALIA. 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HERALDRY.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16.4.2012]. Dostupný na WWW: &lt;http://cs.wikipedia.org/wiki/Soubor:Antarctica_%28orthographic_projection%29.svg&gt;.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16.4.2012]. Dostupný na WWW: &lt;http://cs.wikipedia.org/wiki/Soubor:LocationAntarctica.png&gt;.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PAPE, Dave.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16.4.2012]. Dostupný na WWW: &lt;http://cs.wikipedia.org/wiki/Soubor:Antarctica_6400px_from_Blue_Marble.jpg&gt;.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LECHNER, Kuno.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16.4.2012]. Dostupný na WWW: &lt;http://cs.wikipedia.org/wiki/Soubor:Geographic_Southpole.jpg&gt;.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SZACINSKI, </a:t>
            </a:r>
            <a:r>
              <a:rPr lang="cs-CZ" dirty="0" err="1" smtClean="0"/>
              <a:t>Ludwik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16.4.2012]. Dostupný na WWW: &lt;http://cs.wikipedia.org/wiki/Soubor:Nlc_amundsen.jpg&gt;. </a:t>
            </a:r>
          </a:p>
          <a:p>
            <a:pPr>
              <a:buFont typeface="Wingdings" pitchFamily="2" charset="2"/>
              <a:buChar char="ü"/>
            </a:pPr>
            <a:r>
              <a:rPr lang="nl-NL" dirty="0" smtClean="0"/>
              <a:t>BOURRICHON. </a:t>
            </a:r>
            <a:r>
              <a:rPr lang="nl-NL" i="1" dirty="0" smtClean="0"/>
              <a:t>Wikipedie</a:t>
            </a:r>
            <a:r>
              <a:rPr lang="nl-NL" dirty="0" smtClean="0"/>
              <a:t> [online]. [cit. 16.4.2012]. Dostupný na WWW: &lt;http://cs.wikipedia.org/wiki/Soubor:Bellingshausen-fr.svg&gt;.</a:t>
            </a: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16.4.2012]. Dostupný na WWW: &lt;http://cs.wikipedia.org/wiki/Soubor:Fabian_Gottlieb_von_Bellingshausen.jpg&gt;.</a:t>
            </a:r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340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ANTARKTIDA - poloha a rozloha</vt:lpstr>
      <vt:lpstr>ANTARKTIDA - poloha</vt:lpstr>
      <vt:lpstr>ANTARKTIDA - poloha</vt:lpstr>
      <vt:lpstr>Snímek 6</vt:lpstr>
      <vt:lpstr>TRASA BELINGHAUSENOVY  VÝPRAVY</vt:lpstr>
      <vt:lpstr>JIŽNÍ PÓL</vt:lpstr>
      <vt:lpstr>                                  ROALD AMUNDSEN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ANTARKTIDA - poloha a rozloha</dc:title>
  <dc:creator>ucitel</dc:creator>
  <cp:lastModifiedBy>ucitel</cp:lastModifiedBy>
  <cp:revision>18</cp:revision>
  <dcterms:created xsi:type="dcterms:W3CDTF">2012-04-09T06:59:42Z</dcterms:created>
  <dcterms:modified xsi:type="dcterms:W3CDTF">2012-06-27T18:28:04Z</dcterms:modified>
</cp:coreProperties>
</file>