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88E15-A193-4E54-9A82-0BC0898BAE0A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84BC1-F584-4DDC-A895-8DA74E0DE9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r%C3%A1n%C4%9Bn%C3%A1_krajinn%C3%A1_oblast" TargetMode="External"/><Relationship Id="rId7" Type="http://schemas.openxmlformats.org/officeDocument/2006/relationships/hyperlink" Target="http://cs.wikipedia.org/wiki/Biosf%C3%A9rick%C3%A1_rezervace" TargetMode="External"/><Relationship Id="rId2" Type="http://schemas.openxmlformats.org/officeDocument/2006/relationships/hyperlink" Target="http://cs.wikipedia.org/wiki/N%C3%A1rodn%C3%AD_pa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%C3%A1rodn%C3%AD_p%C5%99%C3%ADrodn%C3%AD_pam%C3%A1tka" TargetMode="External"/><Relationship Id="rId5" Type="http://schemas.openxmlformats.org/officeDocument/2006/relationships/hyperlink" Target="http://cs.wikipedia.org/wiki/P%C5%99%C3%ADrodn%C3%AD_rezervace" TargetMode="External"/><Relationship Id="rId4" Type="http://schemas.openxmlformats.org/officeDocument/2006/relationships/hyperlink" Target="http://cs.wikipedia.org/wiki/N&#225;rodn&#237;_p&#345;&#237;rodn&#237;_rezervac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7/%C4%8Cern%C3%A9_jezero,_%C5%A0umava_(CZE)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r%C3%A1n%C4%9Bn%C3%A1_krajinn%C3%A1_oblast" TargetMode="External"/><Relationship Id="rId2" Type="http://schemas.openxmlformats.org/officeDocument/2006/relationships/hyperlink" Target="http://cs.wikipedia.org/wiki/N%C3%A1rodn%C3%AD_pa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5%99%C3%ADrodn%C3%AD_pam%C3%A1tka" TargetMode="External"/><Relationship Id="rId5" Type="http://schemas.openxmlformats.org/officeDocument/2006/relationships/hyperlink" Target="http://cs.wikipedia.org/wiki/N%C3%A1rodn%C3%AD_p%C5%99%C3%ADrodn%C3%AD_pam%C3%A1tka" TargetMode="External"/><Relationship Id="rId4" Type="http://schemas.openxmlformats.org/officeDocument/2006/relationships/hyperlink" Target="http://cs.wikipedia.org/wiki/N%C3%A1rodn%C3%AD_p%C5%99%C3%ADrodn%C3%AD_rezerv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214290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r>
              <a:rPr lang="cs-CZ" b="1" dirty="0"/>
              <a:t>VY_12_INOVACE_Z.8.A.04_prirodni </a:t>
            </a:r>
            <a:r>
              <a:rPr lang="cs-CZ" b="1" dirty="0" err="1"/>
              <a:t>pomery_cr_typy_chranenych_uzemi_v_cr</a:t>
            </a:r>
            <a:endParaRPr lang="cs-CZ" b="1" dirty="0" smtClean="0"/>
          </a:p>
          <a:p>
            <a:r>
              <a:rPr lang="cs-CZ" b="1" dirty="0" smtClean="0"/>
              <a:t>2.11.2011</a:t>
            </a:r>
          </a:p>
          <a:p>
            <a:r>
              <a:rPr lang="cs-CZ" b="1" dirty="0" smtClean="0"/>
              <a:t>Ročník: osmý</a:t>
            </a:r>
          </a:p>
          <a:p>
            <a:r>
              <a:rPr lang="cs-CZ" b="1" dirty="0" smtClean="0"/>
              <a:t>Vzdělávací oblast: ČLOVĚK A PŘÍRODA</a:t>
            </a:r>
          </a:p>
          <a:p>
            <a:r>
              <a:rPr lang="cs-CZ" b="1" dirty="0" smtClean="0"/>
              <a:t>Předmět: ZEMĚPIS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Název: PŘÍRODNÍ POMĚRY ČR – TYPY CHRÁNĚNÝCH ÚZEMÍ V ČR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00232" y="4286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TYPY CHRÁNĚNÝCH ÚZEMÍ V ČR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52863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Pochopení a osvojení pojmů  </a:t>
            </a:r>
            <a:r>
              <a:rPr lang="cs-CZ" dirty="0"/>
              <a:t>(</a:t>
            </a:r>
            <a:r>
              <a:rPr lang="cs-CZ" dirty="0" smtClean="0"/>
              <a:t>typy chráněných území) formou samostatné práce na PC</a:t>
            </a:r>
          </a:p>
          <a:p>
            <a:pPr algn="just"/>
            <a:r>
              <a:rPr lang="cs-CZ" dirty="0" smtClean="0"/>
              <a:t>Zeměpis 8. ročník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raz007.jpg"/>
          <p:cNvPicPr>
            <a:picLocks noChangeAspect="1"/>
          </p:cNvPicPr>
          <p:nvPr/>
        </p:nvPicPr>
        <p:blipFill>
          <a:blip r:embed="rId2" cstate="print">
            <a:lum bright="25000" contrast="54000"/>
          </a:blip>
          <a:srcRect r="11417"/>
          <a:stretch>
            <a:fillRect/>
          </a:stretch>
        </p:blipFill>
        <p:spPr>
          <a:xfrm>
            <a:off x="571472" y="285728"/>
            <a:ext cx="1849638" cy="2784000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3000364" y="428604"/>
            <a:ext cx="5572164" cy="5715040"/>
          </a:xfrm>
          <a:prstGeom prst="wedgeRoundRectCallout">
            <a:avLst>
              <a:gd name="adj1" fmla="val -68349"/>
              <a:gd name="adj2" fmla="val -21320"/>
              <a:gd name="adj3" fmla="val 16667"/>
            </a:avLst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868" y="714356"/>
            <a:ext cx="464347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Haf, vlastně ahoj!!! Vždycky mi bývalo smutno, když moji pánové každé léto na týden někam  zmizeli a  nevzali mě s sebou</a:t>
            </a:r>
            <a:r>
              <a:rPr lang="cs-CZ" sz="2400" dirty="0" smtClean="0"/>
              <a:t>. Říkali</a:t>
            </a:r>
            <a:r>
              <a:rPr lang="cs-CZ" sz="2400" dirty="0" smtClean="0"/>
              <a:t>, že to musím vydržet, protože bych </a:t>
            </a:r>
            <a:r>
              <a:rPr lang="cs-CZ" sz="2400" dirty="0" smtClean="0"/>
              <a:t>                   z </a:t>
            </a:r>
            <a:r>
              <a:rPr lang="cs-CZ" sz="2400" dirty="0" smtClean="0"/>
              <a:t>tamějších lesů udělal paseku. Dnes už vím, že jezdili na Šumavu, která je jedním z našich nádherných chráněných území. Pojďme se dnes seznámit i s ostatními chráněnými místy.</a:t>
            </a:r>
          </a:p>
          <a:p>
            <a:pPr algn="just"/>
            <a:endParaRPr lang="cs-CZ" sz="2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č.1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Rozdělte se do skupin po třech</a:t>
            </a:r>
          </a:p>
          <a:p>
            <a:r>
              <a:rPr lang="cs-CZ" sz="2400" dirty="0" smtClean="0"/>
              <a:t>Každá skupina pracuje na jednom PC</a:t>
            </a:r>
          </a:p>
          <a:p>
            <a:r>
              <a:rPr lang="cs-CZ" sz="2400" dirty="0" smtClean="0"/>
              <a:t>Dohodněte se a vyberte si jeden z níže uvedených pojmů</a:t>
            </a:r>
          </a:p>
          <a:p>
            <a:r>
              <a:rPr lang="cs-CZ" sz="2400" dirty="0" smtClean="0"/>
              <a:t>Najděte jeho význam na internetu</a:t>
            </a:r>
          </a:p>
          <a:p>
            <a:r>
              <a:rPr lang="cs-CZ" sz="2400" dirty="0" smtClean="0"/>
              <a:t>Nezapomeňte využít svých znalostí  ze slohu (výtah) </a:t>
            </a:r>
            <a:r>
              <a:rPr lang="cs-CZ" sz="2400" dirty="0" smtClean="0"/>
              <a:t>                          a </a:t>
            </a:r>
            <a:r>
              <a:rPr lang="cs-CZ" sz="2400" dirty="0" smtClean="0"/>
              <a:t>zpracujte pouze hlavní, nejdůležitější údaje</a:t>
            </a:r>
          </a:p>
          <a:p>
            <a:r>
              <a:rPr lang="cs-CZ" sz="2400" dirty="0" smtClean="0"/>
              <a:t>Zástupce skupiny pak zapíše výsledek práce do PC </a:t>
            </a:r>
            <a:r>
              <a:rPr lang="cs-CZ" sz="2400" dirty="0" smtClean="0"/>
              <a:t>                               s </a:t>
            </a:r>
            <a:r>
              <a:rPr lang="cs-CZ" sz="2400" dirty="0" smtClean="0"/>
              <a:t>projektorem</a:t>
            </a:r>
          </a:p>
          <a:p>
            <a:r>
              <a:rPr lang="cs-CZ" sz="2400" dirty="0" smtClean="0"/>
              <a:t>Zkontrolujte výsledky práce s vyučující, udělejte si poznámky do sešitu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POJMY A NÁVRH 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Národní park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Chráněná krajinná oblast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Národní přírodní rezervace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Přírodní rezervace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Národní přírodní památka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Přírodní památka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Biosférická rezervace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Správné řešení porovnáme s hypertextovým odkazem pod každým pojmem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č. 2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Nyní na internetu vyhledejte k daným pojmům příslušné lokality v ČR a vypište je do sešitu</a:t>
            </a:r>
          </a:p>
          <a:p>
            <a:r>
              <a:rPr lang="cs-CZ" sz="2800" dirty="0" smtClean="0"/>
              <a:t>Zaměřte  se na chráněná území v našem regionu</a:t>
            </a:r>
            <a:endParaRPr lang="cs-CZ" sz="2800" dirty="0"/>
          </a:p>
        </p:txBody>
      </p:sp>
      <p:pic>
        <p:nvPicPr>
          <p:cNvPr id="2050" name="Picture 2" descr="Soubor:Černé jezero, Šumava (CZE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3214686"/>
            <a:ext cx="4416000" cy="331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85984" y="6000768"/>
            <a:ext cx="3589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Národní park Šumava – Černé jezero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NÁVRH 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NP: Krkonošský, Šumava, Podyjí, České Švýcarsko</a:t>
            </a:r>
          </a:p>
          <a:p>
            <a:r>
              <a:rPr lang="cs-CZ" sz="2800" dirty="0" smtClean="0"/>
              <a:t>CHKO: České středohoří, Jeseníky, Beskydy</a:t>
            </a:r>
          </a:p>
          <a:p>
            <a:r>
              <a:rPr lang="cs-CZ" sz="2800" dirty="0" smtClean="0"/>
              <a:t>NPR: Panská skála, Ratibořické údolí</a:t>
            </a:r>
          </a:p>
          <a:p>
            <a:r>
              <a:rPr lang="cs-CZ" sz="2800" dirty="0" smtClean="0"/>
              <a:t>PR: </a:t>
            </a:r>
            <a:r>
              <a:rPr lang="cs-CZ" sz="2800" dirty="0" err="1" smtClean="0"/>
              <a:t>Lovoš</a:t>
            </a:r>
            <a:r>
              <a:rPr lang="cs-CZ" sz="2800" dirty="0" smtClean="0"/>
              <a:t>, Milešovka, Sedlo</a:t>
            </a:r>
          </a:p>
          <a:p>
            <a:r>
              <a:rPr lang="cs-CZ" sz="2800" dirty="0" smtClean="0"/>
              <a:t>NPP</a:t>
            </a:r>
          </a:p>
          <a:p>
            <a:r>
              <a:rPr lang="cs-CZ" sz="2800" dirty="0" smtClean="0"/>
              <a:t>PP</a:t>
            </a:r>
          </a:p>
          <a:p>
            <a:r>
              <a:rPr lang="cs-CZ" sz="2800" dirty="0" smtClean="0"/>
              <a:t>BR: Dolní Morava</a:t>
            </a:r>
          </a:p>
          <a:p>
            <a:r>
              <a:rPr lang="cs-CZ" sz="2800" b="1" u="sng" dirty="0" smtClean="0">
                <a:solidFill>
                  <a:srgbClr val="00B0F0"/>
                </a:solidFill>
              </a:rPr>
              <a:t> porovnejte s výsledky  vaší práce a zapište do sešitů</a:t>
            </a:r>
          </a:p>
          <a:p>
            <a:endParaRPr lang="cs-CZ" sz="2800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1571604" y="3714752"/>
            <a:ext cx="226886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928794" y="4000504"/>
            <a:ext cx="401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Podobně jako u NPR a  PR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Obsah prezentace slouží k výuce pro hlavní část hodiny na dané téma</a:t>
            </a:r>
          </a:p>
          <a:p>
            <a:pPr algn="just"/>
            <a:r>
              <a:rPr lang="cs-CZ" sz="1800" dirty="0" smtClean="0"/>
              <a:t>Žáci v 2 – 3 členných heterogenních skupinách pracují v učebně informatiky </a:t>
            </a:r>
            <a:r>
              <a:rPr lang="cs-CZ" sz="1800" dirty="0" smtClean="0"/>
              <a:t>                     u </a:t>
            </a:r>
            <a:r>
              <a:rPr lang="cs-CZ" sz="1800" dirty="0" smtClean="0"/>
              <a:t>osobních počítačů</a:t>
            </a:r>
          </a:p>
          <a:p>
            <a:pPr algn="just"/>
            <a:r>
              <a:rPr lang="cs-CZ" sz="1800" dirty="0" smtClean="0"/>
              <a:t>Tím, že si samostatně vyhledávají text, sestavují celý článek</a:t>
            </a:r>
          </a:p>
          <a:p>
            <a:pPr algn="just"/>
            <a:r>
              <a:rPr lang="cs-CZ" sz="1800" dirty="0" smtClean="0"/>
              <a:t>Vedeme je tak, aby uměli použít znalosti o výtahu z výuky slohu, aby rozeznali, co je v textu nejdůležitější; tady je určitě nutná naše kontrola a pomoc</a:t>
            </a:r>
          </a:p>
          <a:p>
            <a:pPr algn="just"/>
            <a:r>
              <a:rPr lang="cs-CZ" sz="1800" dirty="0" smtClean="0"/>
              <a:t>Pokud </a:t>
            </a:r>
            <a:r>
              <a:rPr lang="cs-CZ" sz="1800" dirty="0" smtClean="0"/>
              <a:t>zbude  čas </a:t>
            </a:r>
            <a:r>
              <a:rPr lang="cs-CZ" sz="1800" dirty="0" smtClean="0"/>
              <a:t>v závěru hodiny, mohou dokumentovat svou práci vizuálně – najít na internetu fotografie některých chráněných území</a:t>
            </a:r>
          </a:p>
          <a:p>
            <a:pPr algn="just"/>
            <a:r>
              <a:rPr lang="cs-CZ" sz="1800" b="1" u="sng" dirty="0" smtClean="0"/>
              <a:t>Klíčová slova: </a:t>
            </a:r>
            <a:r>
              <a:rPr lang="cs-CZ" sz="1800" dirty="0" smtClean="0"/>
              <a:t>národní park, </a:t>
            </a:r>
            <a:r>
              <a:rPr lang="cs-CZ" sz="1800" dirty="0" smtClean="0"/>
              <a:t>chráněná </a:t>
            </a:r>
            <a:r>
              <a:rPr lang="cs-CZ" sz="1800" dirty="0" smtClean="0"/>
              <a:t>krajinná oblast, národní přírodní památka, přírodní památka, národní přírodní rezervace, přírodní rezervace, biosférická rezervace, čtenářská gramotnost</a:t>
            </a:r>
          </a:p>
          <a:p>
            <a:pPr algn="just"/>
            <a:r>
              <a:rPr lang="cs-CZ" sz="1800" b="1" u="sng" dirty="0" smtClean="0"/>
              <a:t>Inovace: </a:t>
            </a:r>
            <a:r>
              <a:rPr lang="cs-CZ" sz="1800" dirty="0" smtClean="0"/>
              <a:t>práce na PC, porozumění textu  formou samostatné práce, tím, že ho žáci sami sestaví </a:t>
            </a:r>
          </a:p>
          <a:p>
            <a:pPr algn="just"/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POUŽITÉ ZDROJE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u="sng" dirty="0" smtClean="0"/>
              <a:t>Uveřejněné odkazy</a:t>
            </a:r>
          </a:p>
          <a:p>
            <a:pPr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sn</a:t>
            </a:r>
            <a:r>
              <a:rPr lang="cs-CZ" sz="1400" dirty="0" smtClean="0"/>
              <a:t>. č. 3 – foto: soukromý archiv autorky</a:t>
            </a:r>
          </a:p>
          <a:p>
            <a:pPr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sn</a:t>
            </a:r>
            <a:r>
              <a:rPr lang="cs-CZ" sz="1400" dirty="0" smtClean="0"/>
              <a:t>. č .6  - foto: David </a:t>
            </a:r>
            <a:r>
              <a:rPr lang="cs-CZ" sz="1400" dirty="0" err="1" smtClean="0"/>
              <a:t>Paloch</a:t>
            </a:r>
            <a:r>
              <a:rPr lang="cs-CZ" sz="1400" dirty="0" smtClean="0"/>
              <a:t> 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.[2010 – 10 – 27]. Dostupné na www: &lt;http://cs.wikipedia.org/wiki/Soubor:%C4%8Cern%C3%A9_jezero,_%C5%A0umava_(CZE).jpg&gt;</a:t>
            </a:r>
          </a:p>
          <a:p>
            <a:r>
              <a:rPr lang="cs-CZ" sz="1400" b="1" u="sng" dirty="0" smtClean="0"/>
              <a:t>Uvedené zdroje</a:t>
            </a:r>
          </a:p>
          <a:p>
            <a:pPr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sn</a:t>
            </a:r>
            <a:r>
              <a:rPr lang="cs-CZ" sz="1400" dirty="0" smtClean="0"/>
              <a:t>. č.5 – Uveřejněné odkazy [ cit. 2011 – 10 – 27]. Dostupné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</a:p>
          <a:p>
            <a:pPr>
              <a:buNone/>
            </a:pPr>
            <a:r>
              <a:rPr lang="cs-CZ" sz="1400" u="sng" dirty="0" smtClean="0">
                <a:hlinkClick r:id="rId2"/>
              </a:rPr>
              <a:t>&lt;http://cs.wikipedia.org/wiki/N%C3%A1rodn%C3%AD_park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3"/>
              </a:rPr>
              <a:t>&lt;http://cs.wikipedia.org/wiki/Chr%C3%A1n%C4%9Bn%C3%A1_krajinn%C3%A1_oblast</a:t>
            </a:r>
            <a:r>
              <a:rPr lang="cs-CZ" sz="1400" u="sng" dirty="0" smtClean="0"/>
              <a:t>&gt;</a:t>
            </a:r>
          </a:p>
          <a:p>
            <a:pPr>
              <a:buNone/>
            </a:pPr>
            <a:r>
              <a:rPr lang="cs-CZ" sz="1400" dirty="0" smtClean="0"/>
              <a:t>&lt;http</a:t>
            </a:r>
            <a:r>
              <a:rPr lang="cs-CZ" sz="1400" dirty="0"/>
              <a:t>://</a:t>
            </a:r>
            <a:r>
              <a:rPr lang="cs-CZ" sz="1400" dirty="0" smtClean="0"/>
              <a:t>cs.wikipedia.org/wiki/</a:t>
            </a:r>
            <a:r>
              <a:rPr lang="cs-CZ" sz="1400" dirty="0" err="1" smtClean="0"/>
              <a:t>Národní_přírodní_rezervace</a:t>
            </a:r>
            <a:r>
              <a:rPr lang="cs-CZ" sz="1400" dirty="0" smtClean="0"/>
              <a:t>&gt;</a:t>
            </a:r>
          </a:p>
          <a:p>
            <a:pPr>
              <a:buNone/>
            </a:pPr>
            <a:r>
              <a:rPr lang="cs-CZ" sz="1400" u="sng" dirty="0" smtClean="0">
                <a:hlinkClick r:id="rId4"/>
              </a:rPr>
              <a:t>&lt;http://cs.wikipedia.org/wiki/N%C3%A1rodn%C3%AD_p%C5%99%C3%ADrodn%C3%AD_rezervace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5"/>
              </a:rPr>
              <a:t>&lt;http://cs.wikipedia.org/wiki/N%C3%A1rodn%C3%AD_p%C5%99%C3%ADrodn%C3%AD_pam%C3%A1tka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6"/>
              </a:rPr>
              <a:t>&lt;http://cs.wikipedia.org/wiki/P%C5%99%C3%ADrodn%C3%AD_pam%C3%A1tka</a:t>
            </a:r>
            <a:r>
              <a:rPr lang="cs-CZ" sz="1400" u="sng" dirty="0" smtClean="0"/>
              <a:t>&gt;</a:t>
            </a:r>
            <a:endParaRPr lang="cs-CZ" sz="1400" dirty="0" smtClean="0"/>
          </a:p>
          <a:p>
            <a:pPr>
              <a:buNone/>
            </a:pPr>
            <a:r>
              <a:rPr lang="cs-CZ" sz="1400" u="sng" dirty="0" smtClean="0">
                <a:hlinkClick r:id="rId5"/>
              </a:rPr>
              <a:t>&lt;</a:t>
            </a:r>
            <a:r>
              <a:rPr lang="cs-CZ" sz="1400" u="sng" dirty="0"/>
              <a:t>http</a:t>
            </a:r>
            <a:r>
              <a:rPr lang="cs-CZ" sz="1400" u="sng"/>
              <a:t>://</a:t>
            </a:r>
            <a:r>
              <a:rPr lang="cs-CZ" sz="1400" u="sng" smtClean="0"/>
              <a:t>cs.wikipedia.org/wiki/Biosf%C3%A9rick%C3%A1_rezervace&gt;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228</TotalTime>
  <Words>433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ÚKOL č.1</vt:lpstr>
      <vt:lpstr>POJMY A NÁVRH ŘEŠENÍ</vt:lpstr>
      <vt:lpstr>ÚKOL č. 2</vt:lpstr>
      <vt:lpstr>NÁVRH ŘEŠENÍ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28</cp:revision>
  <dcterms:created xsi:type="dcterms:W3CDTF">2011-10-27T18:19:42Z</dcterms:created>
  <dcterms:modified xsi:type="dcterms:W3CDTF">2012-08-03T15:08:38Z</dcterms:modified>
</cp:coreProperties>
</file>