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5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266527"/>
      </p:ext>
    </p:extLst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9583248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1130543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0757901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3819423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879820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920755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4666905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087464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858604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805310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71CF2C-7409-4870-80AC-11220CA48860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B664B-D943-445B-AC55-56636C57B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5252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http/cs.wikipedia.org/wiki/Soubor:Relief_Map_of_Czech_Republic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1" y="404664"/>
            <a:ext cx="532859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VY_12_INOVACE_Z.8.A.26_regiony_ceske_republiky_I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04.04.2012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28659" y="4235988"/>
            <a:ext cx="54072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5984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8957848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Zeměpis 8. ročník</a:t>
            </a:r>
          </a:p>
          <a:p>
            <a:pPr algn="just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Územní jednotky státní správy a samosprávy</a:t>
            </a:r>
          </a:p>
          <a:p>
            <a:pPr algn="just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Krajské členění</a:t>
            </a:r>
          </a:p>
          <a:p>
            <a:pPr algn="just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Čtenářská gramotnost</a:t>
            </a:r>
          </a:p>
          <a:p>
            <a:pPr algn="just"/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Osvojení znalostí zábavnou formou</a:t>
            </a:r>
            <a:endParaRPr lang="cs-CZ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437602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Pictures\DON\28-03-07_184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9488"/>
          <a:stretch>
            <a:fillRect/>
          </a:stretch>
        </p:blipFill>
        <p:spPr bwMode="auto">
          <a:xfrm>
            <a:off x="395536" y="620688"/>
            <a:ext cx="3384376" cy="3048000"/>
          </a:xfrm>
          <a:prstGeom prst="rect">
            <a:avLst/>
          </a:prstGeom>
          <a:noFill/>
        </p:spPr>
      </p:pic>
      <p:sp>
        <p:nvSpPr>
          <p:cNvPr id="6" name="Obdélníkový popisek 5"/>
          <p:cNvSpPr/>
          <p:nvPr/>
        </p:nvSpPr>
        <p:spPr>
          <a:xfrm>
            <a:off x="4071934" y="1714488"/>
            <a:ext cx="4248472" cy="3672408"/>
          </a:xfrm>
          <a:prstGeom prst="wedgeRectCallout">
            <a:avLst>
              <a:gd name="adj1" fmla="val -60364"/>
              <a:gd name="adj2" fmla="val -12015"/>
            </a:avLst>
          </a:prstGeom>
          <a:solidFill>
            <a:schemeClr val="accent4">
              <a:lumMod val="20000"/>
              <a:lumOff val="80000"/>
              <a:alpha val="0"/>
            </a:schemeClr>
          </a:solidFill>
          <a:effectLst>
            <a:glow>
              <a:schemeClr val="accent1"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2071678"/>
            <a:ext cx="35719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Dnes se začneme učit o našich krajích.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 A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proč to brát tak vážně – doufám, že se u toho i občas zasmějete. A to je správné!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36862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</a:rPr>
              <a:t>VYLUŠTĚTE NÁZVY KRAJSKÝCH MĚST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Živočichové kruhoústí nad Labem vesele skákali.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Eli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bere citrony v obchodě do zásoby.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Známý španělský hrad 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Eckrál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ověšen byl barevnými fábory.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Jarní opar dub i cesmínu zahalil do třpytivého hávu.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Milan volal: „ Olo, mou cibuli mi neber!“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Tajemná kostra v almaře v divadle sloužila jako kulisa.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Náhle se před Slovany objevili zlí Nomádi.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Velký hodný zubr nosil Indiánům náklady.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Bolela ji hlava.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Zaměstnanci firmy ČES ke 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Budějovi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cestu nenašli.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Ondra nechtěně kopl 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Zeňu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, nového žáka z Ukrajiny, do nohy.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Němec Karl o vývary neměl nouzi.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„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Pr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, aha,“ řekla Libuše svému koni, když spatřila na poli statného oráče.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Živočichové kruho</a:t>
            </a:r>
            <a:r>
              <a:rPr lang="cs-CZ" b="1" dirty="0" smtClean="0">
                <a:solidFill>
                  <a:srgbClr val="FFC000"/>
                </a:solidFill>
              </a:rPr>
              <a:t>ústí nad Labem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vesele skákali.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b="1" dirty="0" err="1" smtClean="0">
                <a:solidFill>
                  <a:schemeClr val="accent6"/>
                </a:solidFill>
              </a:rPr>
              <a:t>li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bere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itrony v obchodě do zásoby.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Známý španělský </a:t>
            </a:r>
            <a:r>
              <a:rPr lang="cs-CZ" b="1" dirty="0" smtClean="0">
                <a:solidFill>
                  <a:srgbClr val="FF0000"/>
                </a:solidFill>
              </a:rPr>
              <a:t>hrad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Eckrál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ově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šen byl barevnými fábory.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Jarní o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dub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smínu zahalil do třpytivého hávu.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Milan volal: „ </a:t>
            </a:r>
            <a:r>
              <a:rPr lang="cs-CZ" b="1" dirty="0" smtClean="0">
                <a:solidFill>
                  <a:srgbClr val="92D050"/>
                </a:solidFill>
              </a:rPr>
              <a:t>Olo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b="1" dirty="0" smtClean="0">
                <a:solidFill>
                  <a:srgbClr val="92D050"/>
                </a:solidFill>
              </a:rPr>
              <a:t>mou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92D050"/>
                </a:solidFill>
              </a:rPr>
              <a:t>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ibuli mi neber!“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Tajemná k</a:t>
            </a:r>
            <a:r>
              <a:rPr lang="cs-CZ" b="1" dirty="0" smtClean="0">
                <a:solidFill>
                  <a:srgbClr val="7030A0"/>
                </a:solidFill>
              </a:rPr>
              <a:t>ostra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v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lmaře v divadle sloužila jako kulisa.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Náhle se před Slovany objevili </a:t>
            </a:r>
            <a:r>
              <a:rPr lang="cs-CZ" b="1" dirty="0" smtClean="0">
                <a:solidFill>
                  <a:srgbClr val="FFFF00"/>
                </a:solidFill>
              </a:rPr>
              <a:t>zlí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omádi.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Velký hodný zu</a:t>
            </a:r>
            <a:r>
              <a:rPr lang="cs-CZ" b="1" dirty="0" smtClean="0"/>
              <a:t>br no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sil Indiánům náklady.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Bolela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hlava.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Zaměstnanci firmy </a:t>
            </a:r>
            <a:r>
              <a:rPr lang="cs-CZ" b="1" dirty="0" smtClean="0">
                <a:solidFill>
                  <a:srgbClr val="FF0000"/>
                </a:solidFill>
              </a:rPr>
              <a:t>ČES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ke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Budějovi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ce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stu nenašli.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Ondra nechtěně ko</a:t>
            </a:r>
            <a:r>
              <a:rPr lang="cs-CZ" b="1" dirty="0" smtClean="0">
                <a:solidFill>
                  <a:srgbClr val="002060"/>
                </a:solidFill>
              </a:rPr>
              <a:t>pl </a:t>
            </a:r>
            <a:r>
              <a:rPr lang="cs-CZ" b="1" dirty="0" err="1" smtClean="0">
                <a:solidFill>
                  <a:srgbClr val="002060"/>
                </a:solidFill>
              </a:rPr>
              <a:t>Zeň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nového žáka z Ukrajiny, do nohy.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Němec </a:t>
            </a:r>
            <a:r>
              <a:rPr lang="cs-CZ" b="1" dirty="0" smtClean="0">
                <a:solidFill>
                  <a:schemeClr val="accent3"/>
                </a:solidFill>
              </a:rPr>
              <a:t>Karl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o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vývary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neměl nouzi.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„</a:t>
            </a:r>
            <a:r>
              <a:rPr lang="cs-CZ" b="1" dirty="0" err="1" smtClean="0">
                <a:solidFill>
                  <a:schemeClr val="accent4"/>
                </a:solidFill>
              </a:rPr>
              <a:t>Pr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4"/>
                </a:solidFill>
              </a:rPr>
              <a:t>aha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,“ řekla Libuše svému koni, když spatřila na poli statného oráče.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 </a:t>
            </a:r>
            <a:r>
              <a:rPr lang="cs-CZ" sz="2800" b="1" u="sng" dirty="0" smtClean="0">
                <a:solidFill>
                  <a:srgbClr val="FF0000"/>
                </a:solidFill>
              </a:rPr>
              <a:t>–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smtClean="0">
                <a:solidFill>
                  <a:srgbClr val="FF0000"/>
                </a:solidFill>
              </a:rPr>
              <a:t>K</a:t>
            </a:r>
            <a:r>
              <a:rPr lang="cs-CZ" sz="2400" b="1" u="sng" dirty="0" smtClean="0">
                <a:solidFill>
                  <a:srgbClr val="FF0000"/>
                </a:solidFill>
              </a:rPr>
              <a:t> vybraným krajům doplň krajská města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NÁZEV KRAJE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Jihočeský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Kraj Vysočina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Jihomoravský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Moravskoslezský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Středočeský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MĚSTO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České Budějovice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Jihlava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Brno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Ostrava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Praha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Autofit/>
          </a:bodyPr>
          <a:lstStyle/>
          <a:p>
            <a:r>
              <a:rPr lang="cs-CZ" sz="2400" dirty="0" smtClean="0"/>
              <a:t>Materiál  může posloužit jako úvodní část hodiny o krajských regionech</a:t>
            </a:r>
          </a:p>
          <a:p>
            <a:r>
              <a:rPr lang="cs-CZ" sz="2400" dirty="0" smtClean="0"/>
              <a:t>Žáci si procvičují nejen pojmy zeměpisné, ale také orientaci </a:t>
            </a:r>
            <a:r>
              <a:rPr lang="cs-CZ" sz="2400" dirty="0" smtClean="0"/>
              <a:t>               v </a:t>
            </a:r>
            <a:r>
              <a:rPr lang="cs-CZ" sz="2400" dirty="0" smtClean="0"/>
              <a:t>textu</a:t>
            </a:r>
          </a:p>
          <a:p>
            <a:r>
              <a:rPr lang="cs-CZ" sz="2400" dirty="0" smtClean="0"/>
              <a:t>Před luštěním je upozorníme na drobné pravopisné nesrovnalosti; opraví je  (mezipředmětový vztah Z – </a:t>
            </a:r>
            <a:r>
              <a:rPr lang="cs-CZ" sz="2400" dirty="0" err="1" smtClean="0"/>
              <a:t>Čj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První úspěšné řešitele odměníme podle našeho způsobu klasifikace</a:t>
            </a:r>
          </a:p>
          <a:p>
            <a:r>
              <a:rPr lang="cs-CZ" sz="2400" dirty="0" smtClean="0"/>
              <a:t>Pro větší efektivnost práce připravíme text na pracovních listech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názvy krajských měst a jednotlivých krajů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čtenářská gramotnost, výuka zábavnou formou</a:t>
            </a:r>
            <a:endParaRPr lang="cs-CZ" sz="24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POUŽITÉ ZDROJE</a:t>
            </a:r>
            <a:endParaRPr lang="cs-CZ" sz="28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Sn</a:t>
            </a:r>
            <a:r>
              <a:rPr lang="cs-CZ" sz="2000" dirty="0" smtClean="0"/>
              <a:t>. 1 - 8 :</a:t>
            </a:r>
            <a:r>
              <a:rPr lang="az-Cyrl-AZ" sz="2000" dirty="0" smtClean="0"/>
              <a:t>Виктор В</a:t>
            </a:r>
            <a:r>
              <a:rPr lang="cs-CZ" sz="2000" dirty="0" smtClean="0"/>
              <a:t>:  Uvedený zdroj </a:t>
            </a:r>
            <a:r>
              <a:rPr lang="cs-CZ" sz="2000" i="1" dirty="0" err="1" smtClean="0"/>
              <a:t>Creative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Commons</a:t>
            </a:r>
            <a:r>
              <a:rPr lang="cs-CZ" sz="2000" i="1" dirty="0" smtClean="0"/>
              <a:t> </a:t>
            </a:r>
            <a:r>
              <a:rPr lang="cs-CZ" sz="2000" dirty="0" smtClean="0"/>
              <a:t>[cit. 2012 – 04 –03 ]. Dostupné na www: </a:t>
            </a:r>
            <a:r>
              <a:rPr lang="cs-CZ" sz="2000" dirty="0" smtClean="0">
                <a:hlinkClick r:id="rId2"/>
              </a:rPr>
              <a:t>http://http://cs.wikipedia.org/wiki/Soubor:Relief_Map_of_Czech_Republic.png</a:t>
            </a:r>
            <a:endParaRPr lang="cs-CZ" sz="2000" dirty="0" smtClean="0"/>
          </a:p>
          <a:p>
            <a:r>
              <a:rPr lang="cs-CZ" sz="2000" dirty="0" smtClean="0"/>
              <a:t>Sn.č.3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foto: soukromý archiv autorky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7947250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133</TotalTime>
  <Words>444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Snímek 3</vt:lpstr>
      <vt:lpstr>ÚKOL 1</vt:lpstr>
      <vt:lpstr>ŘEŠENÍ</vt:lpstr>
      <vt:lpstr>ÚKOL 2 – K vybraným krajům doplň krajská města</vt:lpstr>
      <vt:lpstr>METODICKÝ NÁVOD</vt:lpstr>
      <vt:lpstr>POUŽITÉ ZDROJE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PC-03TX</dc:creator>
  <cp:lastModifiedBy>Dum</cp:lastModifiedBy>
  <cp:revision>18</cp:revision>
  <dcterms:created xsi:type="dcterms:W3CDTF">2012-04-03T09:54:20Z</dcterms:created>
  <dcterms:modified xsi:type="dcterms:W3CDTF">2012-08-03T15:38:04Z</dcterms:modified>
</cp:coreProperties>
</file>