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57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516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00DF13-E098-4023-892E-0C41B4645A2F}" type="datetimeFigureOut">
              <a:rPr lang="cs-CZ" smtClean="0"/>
              <a:pPr/>
              <a:t>3.8.2012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8A8698-B3CD-479D-B724-2A2804E69CF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cover dir="d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00DF13-E098-4023-892E-0C41B4645A2F}" type="datetimeFigureOut">
              <a:rPr lang="cs-CZ" smtClean="0"/>
              <a:pPr/>
              <a:t>3.8.2012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8A8698-B3CD-479D-B724-2A2804E69CF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cover dir="d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00DF13-E098-4023-892E-0C41B4645A2F}" type="datetimeFigureOut">
              <a:rPr lang="cs-CZ" smtClean="0"/>
              <a:pPr/>
              <a:t>3.8.2012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8A8698-B3CD-479D-B724-2A2804E69CF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cover dir="d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00DF13-E098-4023-892E-0C41B4645A2F}" type="datetimeFigureOut">
              <a:rPr lang="cs-CZ" smtClean="0"/>
              <a:pPr/>
              <a:t>3.8.2012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8A8698-B3CD-479D-B724-2A2804E69CF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cover dir="d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00DF13-E098-4023-892E-0C41B4645A2F}" type="datetimeFigureOut">
              <a:rPr lang="cs-CZ" smtClean="0"/>
              <a:pPr/>
              <a:t>3.8.2012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8A8698-B3CD-479D-B724-2A2804E69CF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cover dir="d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00DF13-E098-4023-892E-0C41B4645A2F}" type="datetimeFigureOut">
              <a:rPr lang="cs-CZ" smtClean="0"/>
              <a:pPr/>
              <a:t>3.8.2012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8A8698-B3CD-479D-B724-2A2804E69CF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cover dir="d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00DF13-E098-4023-892E-0C41B4645A2F}" type="datetimeFigureOut">
              <a:rPr lang="cs-CZ" smtClean="0"/>
              <a:pPr/>
              <a:t>3.8.2012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8A8698-B3CD-479D-B724-2A2804E69CF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cover dir="d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00DF13-E098-4023-892E-0C41B4645A2F}" type="datetimeFigureOut">
              <a:rPr lang="cs-CZ" smtClean="0"/>
              <a:pPr/>
              <a:t>3.8.2012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8A8698-B3CD-479D-B724-2A2804E69CF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cover dir="d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00DF13-E098-4023-892E-0C41B4645A2F}" type="datetimeFigureOut">
              <a:rPr lang="cs-CZ" smtClean="0"/>
              <a:pPr/>
              <a:t>3.8.2012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8A8698-B3CD-479D-B724-2A2804E69CF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cover dir="d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00DF13-E098-4023-892E-0C41B4645A2F}" type="datetimeFigureOut">
              <a:rPr lang="cs-CZ" smtClean="0"/>
              <a:pPr/>
              <a:t>3.8.2012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8A8698-B3CD-479D-B724-2A2804E69CF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cover dir="d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00DF13-E098-4023-892E-0C41B4645A2F}" type="datetimeFigureOut">
              <a:rPr lang="cs-CZ" smtClean="0"/>
              <a:pPr/>
              <a:t>3.8.2012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8A8698-B3CD-479D-B724-2A2804E69CF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cover dir="d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C00DF13-E098-4023-892E-0C41B4645A2F}" type="datetimeFigureOut">
              <a:rPr lang="cs-CZ" smtClean="0"/>
              <a:pPr/>
              <a:t>3.8.2012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48A8698-B3CD-479D-B724-2A2804E69CF3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med">
    <p:cover dir="d"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hyperlink" Target="http://cs.wikipedia.org/wiki/Soubor:V%C5%99%C3%ADdlo_-_Karlovy_Vary.jpg" TargetMode="Externa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hyperlink" Target="http://cs.wikipedia.org/wiki/Soubor:V%C5%99%C3%ADdlo_-_Karlovy_Vary.jpg" TargetMode="Externa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V%C5%99%C3%ADdlo_-_Karlovy_Vary.jpg" TargetMode="Externa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hyperlink" Target="http://cs.wikipedia.org/wiki/Soubor:V%C5%99%C3%ADdlo_-_Karlovy_Vary.jpg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hyperlink" Target="http://cs.wikipedia.org/wiki/Soubor:V%C5%99%C3%ADdlo_-_Karlovy_Vary.jpg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hyperlink" Target="http://www.youtube.com/watch?v=jNdF5PQrzXg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.jpeg"/><Relationship Id="rId4" Type="http://schemas.openxmlformats.org/officeDocument/2006/relationships/hyperlink" Target="http://cs.wikipedia.org/wiki/Soubor:V%C5%99%C3%ADdlo_-_Karlovy_Vary.jpg" TargetMode="Externa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hyperlink" Target="http://cs.wikipedia.org/wiki/Soubor:V%C5%99%C3%ADdlo_-_Karlovy_Vary.jpg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jpeg"/><Relationship Id="rId4" Type="http://schemas.openxmlformats.org/officeDocument/2006/relationships/hyperlink" Target="http://cs.wikipedia.org/wiki/Soubor:Abrham.jpg" TargetMode="Externa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hyperlink" Target="http://cs.wikipedia.org/wiki/Soubor:V%C5%99%C3%ADdlo_-_Karlovy_Vary.jpg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www.office.microsoft.com/" TargetMode="External"/><Relationship Id="rId2" Type="http://schemas.openxmlformats.org/officeDocument/2006/relationships/hyperlink" Target="http://cs.wikipedia.org/wiki/Soubor:V%C5%99%C3%ADdlo_-_Karlovy_Vary.jpg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.jpeg"/><Relationship Id="rId4" Type="http://schemas.openxmlformats.org/officeDocument/2006/relationships/hyperlink" Target="http://www.youtube.com/user/sidy007?feature=watch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290" name="Picture 2" descr="http://upload.wikimedia.org/wikipedia/commons/thumb/7/76/V%C5%99%C3%ADdlo_-_Karlovy_Vary.jpg/220px-V%C5%99%C3%ADdlo_-_Karlovy_Vary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286644" y="500042"/>
            <a:ext cx="1351528" cy="1800000"/>
          </a:xfrm>
          <a:prstGeom prst="rect">
            <a:avLst/>
          </a:prstGeom>
          <a:noFill/>
        </p:spPr>
      </p:pic>
      <p:sp>
        <p:nvSpPr>
          <p:cNvPr id="5" name="Obdélník 4"/>
          <p:cNvSpPr/>
          <p:nvPr/>
        </p:nvSpPr>
        <p:spPr>
          <a:xfrm>
            <a:off x="1571605" y="500042"/>
            <a:ext cx="5407248" cy="341632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  <a:latin typeface="Calibri" pitchFamily="34" charset="0"/>
                <a:cs typeface="Calibri" pitchFamily="34" charset="0"/>
              </a:rPr>
              <a:t>Název školy: </a:t>
            </a:r>
            <a:r>
              <a:rPr lang="cs-CZ" b="1" dirty="0" smtClean="0">
                <a:solidFill>
                  <a:schemeClr val="bg1"/>
                </a:solidFill>
                <a:latin typeface="Calibri" pitchFamily="34" charset="0"/>
                <a:cs typeface="Calibri" pitchFamily="34" charset="0"/>
              </a:rPr>
              <a:t>ZŠ </a:t>
            </a:r>
            <a:r>
              <a:rPr lang="cs-CZ" b="1" dirty="0" err="1" smtClean="0">
                <a:solidFill>
                  <a:schemeClr val="bg1"/>
                </a:solidFill>
                <a:latin typeface="Calibri" pitchFamily="34" charset="0"/>
                <a:cs typeface="Calibri" pitchFamily="34" charset="0"/>
              </a:rPr>
              <a:t>Štětí</a:t>
            </a:r>
            <a:r>
              <a:rPr lang="cs-CZ" b="1" dirty="0" smtClean="0">
                <a:solidFill>
                  <a:schemeClr val="bg1"/>
                </a:solidFill>
                <a:latin typeface="Calibri" pitchFamily="34" charset="0"/>
                <a:cs typeface="Calibri" pitchFamily="34" charset="0"/>
              </a:rPr>
              <a:t>, Ostrovní 300</a:t>
            </a:r>
            <a:r>
              <a:rPr lang="cs-CZ" dirty="0" smtClean="0">
                <a:solidFill>
                  <a:schemeClr val="bg1"/>
                </a:solidFill>
                <a:latin typeface="Calibri" pitchFamily="34" charset="0"/>
                <a:cs typeface="Calibri" pitchFamily="34" charset="0"/>
              </a:rPr>
              <a:t/>
            </a:r>
            <a:br>
              <a:rPr lang="cs-CZ" dirty="0" smtClean="0">
                <a:solidFill>
                  <a:schemeClr val="bg1"/>
                </a:solidFill>
                <a:latin typeface="Calibri" pitchFamily="34" charset="0"/>
                <a:cs typeface="Calibri" pitchFamily="34" charset="0"/>
              </a:rPr>
            </a:br>
            <a:r>
              <a:rPr lang="cs-CZ" dirty="0" smtClean="0">
                <a:solidFill>
                  <a:schemeClr val="bg1"/>
                </a:solidFill>
                <a:latin typeface="Calibri" pitchFamily="34" charset="0"/>
                <a:cs typeface="Calibri" pitchFamily="34" charset="0"/>
              </a:rPr>
              <a:t>Autor: </a:t>
            </a:r>
            <a:r>
              <a:rPr lang="cs-CZ" b="1" dirty="0" smtClean="0">
                <a:solidFill>
                  <a:schemeClr val="bg1"/>
                </a:solidFill>
                <a:latin typeface="Calibri" pitchFamily="34" charset="0"/>
                <a:cs typeface="Calibri" pitchFamily="34" charset="0"/>
              </a:rPr>
              <a:t>MGR. SOŇA KYSELOVÁ</a:t>
            </a:r>
            <a:r>
              <a:rPr lang="cs-CZ" dirty="0" smtClean="0">
                <a:solidFill>
                  <a:schemeClr val="bg1"/>
                </a:solidFill>
                <a:latin typeface="Calibri" pitchFamily="34" charset="0"/>
                <a:cs typeface="Calibri" pitchFamily="34" charset="0"/>
              </a:rPr>
              <a:t/>
            </a:r>
            <a:br>
              <a:rPr lang="cs-CZ" dirty="0" smtClean="0">
                <a:solidFill>
                  <a:schemeClr val="bg1"/>
                </a:solidFill>
                <a:latin typeface="Calibri" pitchFamily="34" charset="0"/>
                <a:cs typeface="Calibri" pitchFamily="34" charset="0"/>
              </a:rPr>
            </a:br>
            <a:r>
              <a:rPr lang="cs-CZ" dirty="0" smtClean="0">
                <a:solidFill>
                  <a:schemeClr val="bg1"/>
                </a:solidFill>
                <a:latin typeface="Calibri" pitchFamily="34" charset="0"/>
                <a:cs typeface="Calibri" pitchFamily="34" charset="0"/>
              </a:rPr>
              <a:t>Název materiálu: </a:t>
            </a:r>
            <a:r>
              <a:rPr lang="cs-CZ" b="1" dirty="0">
                <a:solidFill>
                  <a:schemeClr val="bg1"/>
                </a:solidFill>
                <a:latin typeface="Calibri" pitchFamily="34" charset="0"/>
                <a:cs typeface="Calibri" pitchFamily="34" charset="0"/>
              </a:rPr>
              <a:t>VY_12_INOVACE_Z.8.A.34_regiony_ceske_republiky_IX</a:t>
            </a:r>
            <a:endParaRPr lang="cs-CZ" b="1" dirty="0" smtClean="0">
              <a:solidFill>
                <a:schemeClr val="bg1"/>
              </a:solidFill>
              <a:latin typeface="Calibri" pitchFamily="34" charset="0"/>
              <a:cs typeface="Calibri" pitchFamily="34" charset="0"/>
            </a:endParaRPr>
          </a:p>
          <a:p>
            <a:r>
              <a:rPr lang="cs-CZ" b="1" dirty="0" smtClean="0">
                <a:solidFill>
                  <a:schemeClr val="bg1"/>
                </a:solidFill>
                <a:latin typeface="Calibri" pitchFamily="34" charset="0"/>
                <a:cs typeface="Calibri" pitchFamily="34" charset="0"/>
              </a:rPr>
              <a:t>18. 05.2012</a:t>
            </a:r>
          </a:p>
          <a:p>
            <a:r>
              <a:rPr lang="cs-CZ" b="1" dirty="0" smtClean="0">
                <a:solidFill>
                  <a:schemeClr val="bg1"/>
                </a:solidFill>
                <a:latin typeface="Calibri" pitchFamily="34" charset="0"/>
                <a:cs typeface="Calibri" pitchFamily="34" charset="0"/>
              </a:rPr>
              <a:t>Ročník: osmý</a:t>
            </a:r>
          </a:p>
          <a:p>
            <a:r>
              <a:rPr lang="cs-CZ" b="1" dirty="0" smtClean="0">
                <a:solidFill>
                  <a:schemeClr val="bg1"/>
                </a:solidFill>
                <a:latin typeface="Calibri" pitchFamily="34" charset="0"/>
                <a:cs typeface="Calibri" pitchFamily="34" charset="0"/>
              </a:rPr>
              <a:t>Vzdělávací oblast: ČLOVĚK A PŘÍRODA</a:t>
            </a:r>
          </a:p>
          <a:p>
            <a:r>
              <a:rPr lang="cs-CZ" b="1" dirty="0" smtClean="0">
                <a:solidFill>
                  <a:schemeClr val="bg1"/>
                </a:solidFill>
                <a:latin typeface="Calibri" pitchFamily="34" charset="0"/>
                <a:cs typeface="Calibri" pitchFamily="34" charset="0"/>
              </a:rPr>
              <a:t>Předmět: ZEMĚPIS</a:t>
            </a:r>
            <a:r>
              <a:rPr lang="cs-CZ" dirty="0" smtClean="0">
                <a:solidFill>
                  <a:schemeClr val="bg1"/>
                </a:solidFill>
                <a:latin typeface="Calibri" pitchFamily="34" charset="0"/>
                <a:cs typeface="Calibri" pitchFamily="34" charset="0"/>
              </a:rPr>
              <a:t/>
            </a:r>
            <a:br>
              <a:rPr lang="cs-CZ" dirty="0" smtClean="0">
                <a:solidFill>
                  <a:schemeClr val="bg1"/>
                </a:solidFill>
                <a:latin typeface="Calibri" pitchFamily="34" charset="0"/>
                <a:cs typeface="Calibri" pitchFamily="34" charset="0"/>
              </a:rPr>
            </a:br>
            <a:r>
              <a:rPr lang="cs-CZ" dirty="0" smtClean="0">
                <a:solidFill>
                  <a:schemeClr val="bg1"/>
                </a:solidFill>
                <a:latin typeface="Calibri" pitchFamily="34" charset="0"/>
                <a:cs typeface="Calibri" pitchFamily="34" charset="0"/>
              </a:rPr>
              <a:t>Název:REGIONY ČESKÉ REPUBLIKY</a:t>
            </a:r>
            <a:br>
              <a:rPr lang="cs-CZ" dirty="0" smtClean="0">
                <a:solidFill>
                  <a:schemeClr val="bg1"/>
                </a:solidFill>
                <a:latin typeface="Calibri" pitchFamily="34" charset="0"/>
                <a:cs typeface="Calibri" pitchFamily="34" charset="0"/>
              </a:rPr>
            </a:br>
            <a:r>
              <a:rPr lang="cs-CZ" dirty="0" smtClean="0">
                <a:solidFill>
                  <a:schemeClr val="bg1"/>
                </a:solidFill>
                <a:latin typeface="Calibri" pitchFamily="34" charset="0"/>
                <a:cs typeface="Calibri" pitchFamily="34" charset="0"/>
              </a:rPr>
              <a:t>Číslo operačního programu: </a:t>
            </a:r>
            <a:r>
              <a:rPr lang="cs-CZ" b="1" dirty="0" smtClean="0">
                <a:solidFill>
                  <a:schemeClr val="bg1"/>
                </a:solidFill>
                <a:latin typeface="Calibri" pitchFamily="34" charset="0"/>
                <a:cs typeface="Calibri" pitchFamily="34" charset="0"/>
              </a:rPr>
              <a:t>CZ.1.07/1.4.00/21.1693</a:t>
            </a:r>
          </a:p>
          <a:p>
            <a:r>
              <a:rPr lang="cs-CZ" dirty="0" smtClean="0">
                <a:solidFill>
                  <a:schemeClr val="bg1"/>
                </a:solidFill>
                <a:latin typeface="Calibri" pitchFamily="34" charset="0"/>
              </a:rPr>
              <a:t>Název projektu: </a:t>
            </a:r>
            <a:r>
              <a:rPr lang="cs-CZ" b="1" dirty="0" smtClean="0">
                <a:solidFill>
                  <a:srgbClr val="FF0000"/>
                </a:solidFill>
                <a:latin typeface="Calibri" pitchFamily="34" charset="0"/>
              </a:rPr>
              <a:t>PRIMA ŠKOLA</a:t>
            </a:r>
            <a:r>
              <a:rPr lang="cs-CZ" dirty="0" smtClean="0">
                <a:solidFill>
                  <a:schemeClr val="bg1"/>
                </a:solidFill>
                <a:latin typeface="Calibri" pitchFamily="34" charset="0"/>
              </a:rPr>
              <a:t/>
            </a:r>
            <a:br>
              <a:rPr lang="cs-CZ" dirty="0" smtClean="0">
                <a:solidFill>
                  <a:schemeClr val="bg1"/>
                </a:solidFill>
                <a:latin typeface="Calibri" pitchFamily="34" charset="0"/>
              </a:rPr>
            </a:br>
            <a:endParaRPr lang="cs-CZ" b="1" dirty="0">
              <a:solidFill>
                <a:schemeClr val="bg1"/>
              </a:solidFill>
              <a:latin typeface="Calibri" pitchFamily="34" charset="0"/>
              <a:cs typeface="Calibri" pitchFamily="34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1571604" y="4714884"/>
            <a:ext cx="5407249" cy="646331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txBody>
          <a:bodyPr wrap="none">
            <a:spAutoFit/>
          </a:bodyPr>
          <a:lstStyle/>
          <a:p>
            <a:pPr algn="ctr"/>
            <a:r>
              <a:rPr lang="cs-CZ" sz="3600" b="1" u="sng" dirty="0" smtClean="0">
                <a:solidFill>
                  <a:srgbClr val="FF0000"/>
                </a:solidFill>
                <a:latin typeface="Calibri" pitchFamily="34" charset="0"/>
              </a:rPr>
              <a:t>REGIONY ČESKÉ REPUBLIKY</a:t>
            </a:r>
            <a:endParaRPr lang="cs-CZ" sz="3600" b="1" u="sng" dirty="0">
              <a:solidFill>
                <a:srgbClr val="FF0000"/>
              </a:solidFill>
              <a:latin typeface="Calibri" pitchFamily="34" charset="0"/>
            </a:endParaRPr>
          </a:p>
        </p:txBody>
      </p:sp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214546" y="5643578"/>
            <a:ext cx="4292600" cy="969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>
    <p:cover dir="d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57290" y="1071546"/>
            <a:ext cx="5286412" cy="1143000"/>
          </a:xfrm>
          <a:solidFill>
            <a:schemeClr val="accent1">
              <a:lumMod val="40000"/>
              <a:lumOff val="60000"/>
            </a:schemeClr>
          </a:solidFill>
        </p:spPr>
        <p:txBody>
          <a:bodyPr/>
          <a:lstStyle/>
          <a:p>
            <a:r>
              <a:rPr lang="cs-CZ" b="1" u="sng" dirty="0" smtClean="0">
                <a:solidFill>
                  <a:srgbClr val="FF0000"/>
                </a:solidFill>
                <a:cs typeface="Calibri" pitchFamily="34" charset="0"/>
              </a:rPr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928662" y="2571744"/>
            <a:ext cx="6686568" cy="2828931"/>
          </a:xfrm>
          <a:solidFill>
            <a:schemeClr val="accent1">
              <a:lumMod val="40000"/>
              <a:lumOff val="60000"/>
            </a:schemeClr>
          </a:solidFill>
        </p:spPr>
        <p:txBody>
          <a:bodyPr>
            <a:normAutofit lnSpcReduction="10000"/>
          </a:bodyPr>
          <a:lstStyle/>
          <a:p>
            <a:pPr algn="just">
              <a:defRPr/>
            </a:pPr>
            <a:r>
              <a:rPr lang="cs-CZ" b="1" i="1" dirty="0" smtClean="0">
                <a:solidFill>
                  <a:schemeClr val="bg2">
                    <a:lumMod val="75000"/>
                  </a:schemeClr>
                </a:solidFill>
              </a:rPr>
              <a:t>Zeměpis 8. ročník</a:t>
            </a:r>
          </a:p>
          <a:p>
            <a:pPr algn="just">
              <a:defRPr/>
            </a:pPr>
            <a:r>
              <a:rPr lang="cs-CZ" b="1" i="1" dirty="0" smtClean="0">
                <a:solidFill>
                  <a:schemeClr val="bg2">
                    <a:lumMod val="75000"/>
                  </a:schemeClr>
                </a:solidFill>
              </a:rPr>
              <a:t>Karlovarský kraj</a:t>
            </a:r>
          </a:p>
          <a:p>
            <a:pPr>
              <a:defRPr/>
            </a:pPr>
            <a:r>
              <a:rPr lang="cs-CZ" b="1" i="1" dirty="0" smtClean="0">
                <a:solidFill>
                  <a:schemeClr val="bg2">
                    <a:lumMod val="75000"/>
                  </a:schemeClr>
                </a:solidFill>
              </a:rPr>
              <a:t>Čtenářská gramotnost</a:t>
            </a:r>
          </a:p>
          <a:p>
            <a:pPr>
              <a:defRPr/>
            </a:pPr>
            <a:r>
              <a:rPr lang="cs-CZ" b="1" i="1" dirty="0" smtClean="0">
                <a:solidFill>
                  <a:schemeClr val="bg2">
                    <a:lumMod val="75000"/>
                  </a:schemeClr>
                </a:solidFill>
              </a:rPr>
              <a:t>Orientace na mapě</a:t>
            </a:r>
          </a:p>
          <a:p>
            <a:pPr>
              <a:defRPr/>
            </a:pPr>
            <a:r>
              <a:rPr lang="cs-CZ" b="1" i="1" dirty="0" smtClean="0">
                <a:solidFill>
                  <a:schemeClr val="bg2">
                    <a:lumMod val="75000"/>
                  </a:schemeClr>
                </a:solidFill>
              </a:rPr>
              <a:t>Práce s internetem</a:t>
            </a:r>
          </a:p>
          <a:p>
            <a:pPr>
              <a:buNone/>
            </a:pPr>
            <a:endParaRPr lang="cs-CZ" dirty="0" smtClean="0">
              <a:solidFill>
                <a:schemeClr val="accent2">
                  <a:lumMod val="75000"/>
                </a:schemeClr>
              </a:solidFill>
            </a:endParaRPr>
          </a:p>
          <a:p>
            <a:endParaRPr lang="cs-CZ" dirty="0"/>
          </a:p>
        </p:txBody>
      </p:sp>
      <p:pic>
        <p:nvPicPr>
          <p:cNvPr id="4" name="Picture 2" descr="http://upload.wikimedia.org/wikipedia/commons/thumb/7/76/V%C5%99%C3%ADdlo_-_Karlovy_Vary.jpg/220px-V%C5%99%C3%ADdlo_-_Karlovy_Vary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286644" y="500042"/>
            <a:ext cx="1351528" cy="1800000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cover dir="d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 descr="untitled9.bmp"/>
          <p:cNvPicPr>
            <a:picLocks noChangeAspect="1"/>
          </p:cNvPicPr>
          <p:nvPr/>
        </p:nvPicPr>
        <p:blipFill>
          <a:blip r:embed="rId2" cstate="print"/>
          <a:srcRect l="33661" t="18110" r="21850" b="15748"/>
          <a:stretch>
            <a:fillRect/>
          </a:stretch>
        </p:blipFill>
        <p:spPr>
          <a:xfrm>
            <a:off x="3214678" y="857232"/>
            <a:ext cx="2370163" cy="2642907"/>
          </a:xfrm>
          <a:prstGeom prst="rect">
            <a:avLst/>
          </a:prstGeom>
        </p:spPr>
      </p:pic>
      <p:pic>
        <p:nvPicPr>
          <p:cNvPr id="5" name="Picture 2" descr="http://upload.wikimedia.org/wikipedia/commons/thumb/7/76/V%C5%99%C3%ADdlo_-_Karlovy_Vary.jpg/220px-V%C5%99%C3%ADdlo_-_Karlovy_Vary.jpg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500958" y="357166"/>
            <a:ext cx="1351528" cy="1800000"/>
          </a:xfrm>
          <a:prstGeom prst="rect">
            <a:avLst/>
          </a:prstGeom>
          <a:noFill/>
        </p:spPr>
      </p:pic>
      <p:sp>
        <p:nvSpPr>
          <p:cNvPr id="7" name="Obdélníkový popisek 6"/>
          <p:cNvSpPr/>
          <p:nvPr/>
        </p:nvSpPr>
        <p:spPr>
          <a:xfrm>
            <a:off x="2214546" y="4357694"/>
            <a:ext cx="4429156" cy="1428760"/>
          </a:xfrm>
          <a:prstGeom prst="wedgeRectCallout">
            <a:avLst>
              <a:gd name="adj1" fmla="val -7967"/>
              <a:gd name="adj2" fmla="val -125789"/>
            </a:avLst>
          </a:prstGeom>
          <a:solidFill>
            <a:schemeClr val="bg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TextovéPole 7"/>
          <p:cNvSpPr txBox="1"/>
          <p:nvPr/>
        </p:nvSpPr>
        <p:spPr>
          <a:xfrm>
            <a:off x="2500298" y="4500570"/>
            <a:ext cx="385765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i="1" dirty="0" smtClean="0">
                <a:solidFill>
                  <a:schemeClr val="bg2">
                    <a:lumMod val="75000"/>
                  </a:schemeClr>
                </a:solidFill>
              </a:rPr>
              <a:t>Dnes uskutečníte pomyslný (škoda) výlet po Karlovarském kraji. Doufám, že se vám tam bude líbit…</a:t>
            </a:r>
            <a:endParaRPr lang="cs-CZ" b="1" i="1" dirty="0">
              <a:solidFill>
                <a:schemeClr val="bg2">
                  <a:lumMod val="75000"/>
                </a:schemeClr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7143736" y="2285992"/>
            <a:ext cx="2000264" cy="369332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b="1" i="1" dirty="0" smtClean="0">
                <a:solidFill>
                  <a:schemeClr val="bg2">
                    <a:lumMod val="75000"/>
                  </a:schemeClr>
                </a:solidFill>
              </a:rPr>
              <a:t>Karlovarské vřídlo</a:t>
            </a:r>
            <a:endParaRPr lang="cs-CZ" b="1" i="1" dirty="0">
              <a:solidFill>
                <a:schemeClr val="bg2">
                  <a:lumMod val="75000"/>
                </a:schemeClr>
              </a:solidFill>
            </a:endParaRPr>
          </a:p>
        </p:txBody>
      </p:sp>
    </p:spTree>
  </p:cSld>
  <p:clrMapOvr>
    <a:masterClrMapping/>
  </p:clrMapOvr>
  <p:transition spd="med">
    <p:cover dir="d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571604" y="285728"/>
            <a:ext cx="5686436" cy="1143000"/>
          </a:xfrm>
          <a:solidFill>
            <a:schemeClr val="accent1">
              <a:lumMod val="40000"/>
              <a:lumOff val="60000"/>
            </a:schemeClr>
          </a:solidFill>
        </p:spPr>
        <p:txBody>
          <a:bodyPr>
            <a:normAutofit/>
          </a:bodyPr>
          <a:lstStyle/>
          <a:p>
            <a:r>
              <a:rPr lang="cs-CZ" b="1" u="sng" dirty="0" smtClean="0">
                <a:solidFill>
                  <a:srgbClr val="FF0000"/>
                </a:solidFill>
              </a:rPr>
              <a:t>VÝLET</a:t>
            </a:r>
            <a:endParaRPr lang="cs-CZ" b="1" u="sng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1">
              <a:lumMod val="40000"/>
              <a:lumOff val="60000"/>
            </a:schemeClr>
          </a:solidFill>
        </p:spPr>
        <p:txBody>
          <a:bodyPr>
            <a:normAutofit/>
          </a:bodyPr>
          <a:lstStyle/>
          <a:p>
            <a:r>
              <a:rPr lang="cs-CZ" sz="2000" b="1" dirty="0" smtClean="0">
                <a:solidFill>
                  <a:schemeClr val="bg2">
                    <a:lumMod val="75000"/>
                  </a:schemeClr>
                </a:solidFill>
              </a:rPr>
              <a:t>DOPLŇTE NÁZVY LÁZEŇSKÝCH MĚST; POUŽIJTE MAPU I INTERNET</a:t>
            </a:r>
          </a:p>
          <a:p>
            <a:endParaRPr lang="cs-CZ" sz="2000" b="1" dirty="0" smtClean="0">
              <a:solidFill>
                <a:schemeClr val="bg2">
                  <a:lumMod val="75000"/>
                </a:schemeClr>
              </a:solidFill>
            </a:endParaRPr>
          </a:p>
          <a:p>
            <a:pPr marL="457200" indent="-457200">
              <a:buFont typeface="+mj-lt"/>
              <a:buAutoNum type="arabicPeriod"/>
            </a:pPr>
            <a:r>
              <a:rPr lang="cs-CZ" sz="1800" b="1" dirty="0" smtClean="0">
                <a:solidFill>
                  <a:schemeClr val="bg2">
                    <a:lumMod val="75000"/>
                  </a:schemeClr>
                </a:solidFill>
              </a:rPr>
              <a:t>Vyrážíme z města _______________ na jihu kraje. Jsou to nejmenší lázně v ČR, pojmenované podle majitele panství.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1800" b="1" dirty="0" smtClean="0">
                <a:solidFill>
                  <a:schemeClr val="bg2">
                    <a:lumMod val="75000"/>
                  </a:schemeClr>
                </a:solidFill>
              </a:rPr>
              <a:t>Vydáváme se </a:t>
            </a:r>
            <a:r>
              <a:rPr lang="cs-CZ" sz="1800" b="1" smtClean="0">
                <a:solidFill>
                  <a:schemeClr val="bg2">
                    <a:lumMod val="75000"/>
                  </a:schemeClr>
                </a:solidFill>
              </a:rPr>
              <a:t>na západ</a:t>
            </a:r>
            <a:r>
              <a:rPr lang="cs-CZ" sz="1800" b="1" dirty="0" smtClean="0">
                <a:solidFill>
                  <a:schemeClr val="bg2">
                    <a:lumMod val="75000"/>
                  </a:schemeClr>
                </a:solidFill>
              </a:rPr>
              <a:t>; projíždíme městem_______________ se zpívající fontánou.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1800" b="1" dirty="0" smtClean="0">
                <a:solidFill>
                  <a:schemeClr val="bg2">
                    <a:lumMod val="75000"/>
                  </a:schemeClr>
                </a:solidFill>
              </a:rPr>
              <a:t>Pokračujeme na sever; míjíme lázně __________, kde je i slavný zámek se sbírkami knížete </a:t>
            </a:r>
            <a:r>
              <a:rPr lang="cs-CZ" sz="1800" b="1" dirty="0" err="1" smtClean="0">
                <a:solidFill>
                  <a:schemeClr val="bg2">
                    <a:lumMod val="75000"/>
                  </a:schemeClr>
                </a:solidFill>
              </a:rPr>
              <a:t>Metternicha</a:t>
            </a:r>
            <a:r>
              <a:rPr lang="cs-CZ" sz="1800" b="1" dirty="0" smtClean="0">
                <a:solidFill>
                  <a:schemeClr val="bg2">
                    <a:lumMod val="75000"/>
                  </a:schemeClr>
                </a:solidFill>
              </a:rPr>
              <a:t>.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1800" b="1" dirty="0" smtClean="0">
                <a:solidFill>
                  <a:schemeClr val="bg2">
                    <a:lumMod val="75000"/>
                  </a:schemeClr>
                </a:solidFill>
              </a:rPr>
              <a:t>Dále směřujeme na severozápad do města ______________ založeného r. 1793 císařem Františkem.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1800" b="1" dirty="0" smtClean="0">
                <a:solidFill>
                  <a:schemeClr val="bg2">
                    <a:lumMod val="75000"/>
                  </a:schemeClr>
                </a:solidFill>
              </a:rPr>
              <a:t>Cesta se stáčí na severovýchod k městu __________; jeho lázeňství je ojedinělé v ČR i ve světě (léčba radonovou vodou)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1800" b="1" dirty="0" smtClean="0">
                <a:solidFill>
                  <a:schemeClr val="bg2">
                    <a:lumMod val="75000"/>
                  </a:schemeClr>
                </a:solidFill>
              </a:rPr>
              <a:t>Naše cesta končí v _______________, významném </a:t>
            </a:r>
            <a:r>
              <a:rPr lang="cs-CZ" sz="1800" b="1" dirty="0" err="1" smtClean="0">
                <a:solidFill>
                  <a:schemeClr val="bg2">
                    <a:lumMod val="75000"/>
                  </a:schemeClr>
                </a:solidFill>
              </a:rPr>
              <a:t>lázeňskám</a:t>
            </a:r>
            <a:r>
              <a:rPr lang="cs-CZ" sz="1800" b="1" dirty="0" smtClean="0">
                <a:solidFill>
                  <a:schemeClr val="bg2">
                    <a:lumMod val="75000"/>
                  </a:schemeClr>
                </a:solidFill>
              </a:rPr>
              <a:t> městě  a centru Karlovarského kraje.</a:t>
            </a:r>
            <a:endParaRPr lang="cs-CZ" sz="1800" b="1" dirty="0">
              <a:solidFill>
                <a:schemeClr val="bg2">
                  <a:lumMod val="75000"/>
                </a:schemeClr>
              </a:solidFill>
            </a:endParaRPr>
          </a:p>
        </p:txBody>
      </p:sp>
      <p:pic>
        <p:nvPicPr>
          <p:cNvPr id="4" name="Picture 2" descr="http://upload.wikimedia.org/wikipedia/commons/thumb/7/76/V%C5%99%C3%ADdlo_-_Karlovy_Vary.jpg/220px-V%C5%99%C3%ADdlo_-_Karlovy_Vary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792472" y="357166"/>
            <a:ext cx="1351528" cy="1800000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cover dir="d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6400816" cy="1143000"/>
          </a:xfrm>
          <a:solidFill>
            <a:schemeClr val="accent1">
              <a:lumMod val="40000"/>
              <a:lumOff val="60000"/>
            </a:schemeClr>
          </a:solidFill>
        </p:spPr>
        <p:txBody>
          <a:bodyPr/>
          <a:lstStyle/>
          <a:p>
            <a:r>
              <a:rPr lang="cs-CZ" b="1" u="sng" dirty="0" smtClean="0">
                <a:solidFill>
                  <a:srgbClr val="FF0000"/>
                </a:solidFill>
              </a:rPr>
              <a:t>VÝLET - 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72072"/>
          </a:xfrm>
          <a:solidFill>
            <a:schemeClr val="accent1">
              <a:lumMod val="40000"/>
              <a:lumOff val="60000"/>
            </a:schemeClr>
          </a:solidFill>
        </p:spPr>
        <p:txBody>
          <a:bodyPr>
            <a:normAutofit/>
          </a:bodyPr>
          <a:lstStyle/>
          <a:p>
            <a:pPr marL="514350" indent="-514350">
              <a:buNone/>
            </a:pPr>
            <a:endParaRPr lang="cs-CZ" sz="2800" b="1" dirty="0" smtClean="0">
              <a:solidFill>
                <a:schemeClr val="bg2">
                  <a:lumMod val="75000"/>
                </a:schemeClr>
              </a:solidFill>
            </a:endParaRPr>
          </a:p>
          <a:p>
            <a:pPr marL="514350" indent="-514350">
              <a:buFont typeface="+mj-lt"/>
              <a:buAutoNum type="arabicPeriod"/>
            </a:pPr>
            <a:r>
              <a:rPr lang="cs-CZ" sz="2800" b="1" dirty="0" smtClean="0">
                <a:solidFill>
                  <a:schemeClr val="bg2">
                    <a:lumMod val="75000"/>
                  </a:schemeClr>
                </a:solidFill>
              </a:rPr>
              <a:t>KONSTATINOVY LÁZNĚ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800" b="1" dirty="0" smtClean="0">
                <a:solidFill>
                  <a:schemeClr val="bg2">
                    <a:lumMod val="75000"/>
                  </a:schemeClr>
                </a:solidFill>
              </a:rPr>
              <a:t>MARIÁNSKÉ LÁZNĚ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800" b="1" dirty="0" smtClean="0">
                <a:solidFill>
                  <a:schemeClr val="bg2">
                    <a:lumMod val="75000"/>
                  </a:schemeClr>
                </a:solidFill>
              </a:rPr>
              <a:t>KYNŽVART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800" b="1" dirty="0" smtClean="0">
                <a:solidFill>
                  <a:schemeClr val="bg2">
                    <a:lumMod val="75000"/>
                  </a:schemeClr>
                </a:solidFill>
              </a:rPr>
              <a:t>FRANTIŠKOVY LÁZNĚ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800" b="1" dirty="0" smtClean="0">
                <a:solidFill>
                  <a:schemeClr val="bg2">
                    <a:lumMod val="75000"/>
                  </a:schemeClr>
                </a:solidFill>
              </a:rPr>
              <a:t>JÁCHYMOV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800" b="1" dirty="0" smtClean="0">
                <a:solidFill>
                  <a:schemeClr val="bg2">
                    <a:lumMod val="75000"/>
                  </a:schemeClr>
                </a:solidFill>
              </a:rPr>
              <a:t>KARLOVY VARY</a:t>
            </a:r>
            <a:endParaRPr lang="cs-CZ" sz="2800" b="1" dirty="0">
              <a:solidFill>
                <a:schemeClr val="bg2">
                  <a:lumMod val="75000"/>
                </a:schemeClr>
              </a:solidFill>
            </a:endParaRPr>
          </a:p>
        </p:txBody>
      </p:sp>
      <p:pic>
        <p:nvPicPr>
          <p:cNvPr id="4" name="Picture 2" descr="http://upload.wikimedia.org/wikipedia/commons/thumb/7/76/V%C5%99%C3%ADdlo_-_Karlovy_Vary.jpg/220px-V%C5%99%C3%ADdlo_-_Karlovy_Vary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072330" y="571480"/>
            <a:ext cx="1351528" cy="1800000"/>
          </a:xfrm>
          <a:prstGeom prst="rect">
            <a:avLst/>
          </a:prstGeom>
          <a:noFill/>
        </p:spPr>
      </p:pic>
      <p:pic>
        <p:nvPicPr>
          <p:cNvPr id="1026" name="Picture 2" descr="C:\Users\Soňa\AppData\Local\Microsoft\Windows\Temporary Internet Files\Content.IE5\3HIO1VQG\MC900089440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214928" y="3929065"/>
            <a:ext cx="3359466" cy="2196000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cover dir="d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1">
              <a:lumMod val="40000"/>
              <a:lumOff val="60000"/>
            </a:schemeClr>
          </a:solidFill>
        </p:spPr>
        <p:txBody>
          <a:bodyPr>
            <a:norm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ÚKOLY K VIDEOKLIPU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1">
              <a:lumMod val="40000"/>
              <a:lumOff val="60000"/>
            </a:schemeClr>
          </a:solidFill>
        </p:spPr>
        <p:txBody>
          <a:bodyPr>
            <a:normAutofit/>
          </a:bodyPr>
          <a:lstStyle/>
          <a:p>
            <a:r>
              <a:rPr lang="cs-CZ" sz="1800" b="1" dirty="0" smtClean="0">
                <a:solidFill>
                  <a:schemeClr val="bg2">
                    <a:lumMod val="75000"/>
                  </a:schemeClr>
                </a:solidFill>
              </a:rPr>
              <a:t>ZKUSTE DOPLNIT ÚDAJE O SLAVNÉ ČESKÉ FILMOVÉ KOMEDII</a:t>
            </a:r>
          </a:p>
          <a:p>
            <a:endParaRPr lang="cs-CZ" sz="1800" b="1" dirty="0" smtClean="0">
              <a:solidFill>
                <a:schemeClr val="bg2">
                  <a:lumMod val="75000"/>
                </a:schemeClr>
              </a:solidFill>
            </a:endParaRPr>
          </a:p>
          <a:p>
            <a:pPr>
              <a:buFont typeface="+mj-lt"/>
              <a:buAutoNum type="arabicPeriod"/>
            </a:pPr>
            <a:r>
              <a:rPr lang="cs-CZ" sz="1800" b="1" dirty="0" smtClean="0">
                <a:solidFill>
                  <a:schemeClr val="bg2">
                    <a:lumMod val="75000"/>
                  </a:schemeClr>
                </a:solidFill>
              </a:rPr>
              <a:t>Název filmu </a:t>
            </a:r>
          </a:p>
          <a:p>
            <a:pPr>
              <a:buFont typeface="+mj-lt"/>
              <a:buAutoNum type="arabicPeriod"/>
            </a:pPr>
            <a:r>
              <a:rPr lang="cs-CZ" sz="1800" b="1" dirty="0" smtClean="0">
                <a:solidFill>
                  <a:schemeClr val="bg2">
                    <a:lumMod val="75000"/>
                  </a:schemeClr>
                </a:solidFill>
              </a:rPr>
              <a:t>Ve kterém městě honí číšníci falešného kolegu</a:t>
            </a:r>
          </a:p>
          <a:p>
            <a:pPr>
              <a:buFont typeface="+mj-lt"/>
              <a:buAutoNum type="arabicPeriod"/>
            </a:pPr>
            <a:r>
              <a:rPr lang="cs-CZ" sz="1800" b="1" dirty="0" smtClean="0">
                <a:solidFill>
                  <a:schemeClr val="bg2">
                    <a:lumMod val="75000"/>
                  </a:schemeClr>
                </a:solidFill>
              </a:rPr>
              <a:t>Kolonáda – vysvětli tento pojem</a:t>
            </a:r>
          </a:p>
          <a:p>
            <a:pPr>
              <a:buFont typeface="+mj-lt"/>
              <a:buAutoNum type="arabicPeriod"/>
            </a:pPr>
            <a:r>
              <a:rPr lang="cs-CZ" sz="1800" b="1" dirty="0" smtClean="0">
                <a:solidFill>
                  <a:schemeClr val="bg2">
                    <a:lumMod val="75000"/>
                  </a:schemeClr>
                </a:solidFill>
              </a:rPr>
              <a:t>Který český herec ztvárnil roli vrchního – podvodníka</a:t>
            </a:r>
          </a:p>
          <a:p>
            <a:pPr>
              <a:buNone/>
            </a:pPr>
            <a:endParaRPr lang="cs-CZ" sz="1800" b="1" dirty="0" smtClean="0">
              <a:solidFill>
                <a:schemeClr val="bg2">
                  <a:lumMod val="75000"/>
                </a:schemeClr>
              </a:solidFill>
            </a:endParaRPr>
          </a:p>
          <a:p>
            <a:pPr algn="ctr">
              <a:buNone/>
            </a:pPr>
            <a:r>
              <a:rPr lang="cs-CZ" sz="4000" b="1" dirty="0" smtClean="0">
                <a:solidFill>
                  <a:schemeClr val="bg2">
                    <a:lumMod val="75000"/>
                  </a:schemeClr>
                </a:solidFill>
                <a:hlinkClick r:id="rId2"/>
              </a:rPr>
              <a:t>FILM</a:t>
            </a:r>
            <a:endParaRPr lang="cs-CZ" sz="4000" b="1" dirty="0" smtClean="0">
              <a:solidFill>
                <a:schemeClr val="bg2">
                  <a:lumMod val="75000"/>
                </a:schemeClr>
              </a:solidFill>
            </a:endParaRPr>
          </a:p>
          <a:p>
            <a:pPr>
              <a:buNone/>
            </a:pPr>
            <a:endParaRPr lang="cs-CZ" sz="1800" b="1" dirty="0" smtClean="0">
              <a:solidFill>
                <a:schemeClr val="bg2">
                  <a:lumMod val="75000"/>
                </a:schemeClr>
              </a:solidFill>
            </a:endParaRPr>
          </a:p>
          <a:p>
            <a:pPr>
              <a:buNone/>
            </a:pPr>
            <a:endParaRPr lang="cs-CZ" sz="1800" b="1" dirty="0" smtClean="0">
              <a:solidFill>
                <a:schemeClr val="bg2">
                  <a:lumMod val="75000"/>
                </a:schemeClr>
              </a:solidFill>
            </a:endParaRPr>
          </a:p>
          <a:p>
            <a:pPr>
              <a:buNone/>
            </a:pPr>
            <a:endParaRPr lang="cs-CZ" sz="1800" b="1" dirty="0" smtClean="0">
              <a:solidFill>
                <a:schemeClr val="bg2">
                  <a:lumMod val="75000"/>
                </a:schemeClr>
              </a:solidFill>
            </a:endParaRPr>
          </a:p>
          <a:p>
            <a:r>
              <a:rPr lang="cs-CZ" sz="1800" b="1" dirty="0" smtClean="0">
                <a:solidFill>
                  <a:schemeClr val="bg2">
                    <a:lumMod val="75000"/>
                  </a:schemeClr>
                </a:solidFill>
              </a:rPr>
              <a:t>Hypertextový odkaz – nutné připojení  k internetu</a:t>
            </a:r>
            <a:endParaRPr lang="cs-CZ" sz="1800" b="1" dirty="0">
              <a:solidFill>
                <a:schemeClr val="bg2">
                  <a:lumMod val="75000"/>
                </a:schemeClr>
              </a:solidFill>
            </a:endParaRPr>
          </a:p>
        </p:txBody>
      </p:sp>
      <p:pic>
        <p:nvPicPr>
          <p:cNvPr id="4" name="Obrázek 3" descr="http://img5.rajce.idnes.cz/d0502/2/2375/2375491_dc3ba20632ebd5d2419d89d84c45d329/images/017--45_let_bigbitu--20-06-2009.jpg"/>
          <p:cNvPicPr/>
          <p:nvPr/>
        </p:nvPicPr>
        <p:blipFill>
          <a:blip r:embed="rId3" cstate="print"/>
          <a:srcRect l="27537" t="25721" r="61957" b="58943"/>
          <a:stretch>
            <a:fillRect/>
          </a:stretch>
        </p:blipFill>
        <p:spPr bwMode="auto">
          <a:xfrm>
            <a:off x="4214810" y="4643446"/>
            <a:ext cx="619760" cy="681057"/>
          </a:xfrm>
          <a:prstGeom prst="rect">
            <a:avLst/>
          </a:prstGeom>
          <a:noFill/>
        </p:spPr>
      </p:pic>
      <p:pic>
        <p:nvPicPr>
          <p:cNvPr id="5" name="Picture 2" descr="http://upload.wikimedia.org/wikipedia/commons/thumb/7/76/V%C5%99%C3%ADdlo_-_Karlovy_Vary.jpg/220px-V%C5%99%C3%ADdlo_-_Karlovy_Vary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072330" y="571480"/>
            <a:ext cx="1351528" cy="1800000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cover dir="d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6400816" cy="1143000"/>
          </a:xfrm>
          <a:solidFill>
            <a:schemeClr val="accent1">
              <a:lumMod val="40000"/>
              <a:lumOff val="60000"/>
            </a:schemeClr>
          </a:solidFill>
        </p:spPr>
        <p:txBody>
          <a:bodyPr/>
          <a:lstStyle/>
          <a:p>
            <a:r>
              <a:rPr lang="cs-CZ" b="1" u="sng" dirty="0" smtClean="0">
                <a:solidFill>
                  <a:srgbClr val="FF0000"/>
                </a:solidFill>
              </a:rPr>
              <a:t>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1">
              <a:lumMod val="40000"/>
              <a:lumOff val="60000"/>
            </a:schemeClr>
          </a:solidFill>
        </p:spPr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cs-CZ" sz="2400" b="1" dirty="0" smtClean="0">
                <a:solidFill>
                  <a:schemeClr val="bg2">
                    <a:lumMod val="75000"/>
                  </a:schemeClr>
                </a:solidFill>
              </a:rPr>
              <a:t>Vrchní, prchni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400" b="1" dirty="0" smtClean="0">
                <a:solidFill>
                  <a:schemeClr val="bg2">
                    <a:lumMod val="75000"/>
                  </a:schemeClr>
                </a:solidFill>
              </a:rPr>
              <a:t>Karlovy Vary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400" b="1" dirty="0" smtClean="0">
                <a:solidFill>
                  <a:schemeClr val="bg2">
                    <a:lumMod val="75000"/>
                  </a:schemeClr>
                </a:solidFill>
              </a:rPr>
              <a:t>Kolonáda je sloupořadí, krytá chodba ;</a:t>
            </a:r>
          </a:p>
          <a:p>
            <a:pPr marL="514350" indent="-514350">
              <a:buNone/>
            </a:pPr>
            <a:r>
              <a:rPr lang="cs-CZ" sz="2400" b="1" dirty="0" smtClean="0">
                <a:solidFill>
                  <a:schemeClr val="bg2">
                    <a:lumMod val="75000"/>
                  </a:schemeClr>
                </a:solidFill>
              </a:rPr>
              <a:t>       při procházkách jsou lidé chráněni před nepřízní počasí</a:t>
            </a:r>
          </a:p>
          <a:p>
            <a:pPr marL="514350" indent="-514350">
              <a:buNone/>
            </a:pPr>
            <a:r>
              <a:rPr lang="cs-CZ" sz="2400" b="1" dirty="0" smtClean="0">
                <a:solidFill>
                  <a:schemeClr val="bg2">
                    <a:lumMod val="75000"/>
                  </a:schemeClr>
                </a:solidFill>
              </a:rPr>
              <a:t> 4.   Josef </a:t>
            </a:r>
            <a:r>
              <a:rPr lang="cs-CZ" sz="2400" b="1" dirty="0" err="1" smtClean="0">
                <a:solidFill>
                  <a:schemeClr val="bg2">
                    <a:lumMod val="75000"/>
                  </a:schemeClr>
                </a:solidFill>
              </a:rPr>
              <a:t>Abrhám</a:t>
            </a:r>
            <a:endParaRPr lang="cs-CZ" sz="2400" b="1" dirty="0" smtClean="0">
              <a:solidFill>
                <a:schemeClr val="bg2">
                  <a:lumMod val="75000"/>
                </a:schemeClr>
              </a:solidFill>
            </a:endParaRPr>
          </a:p>
          <a:p>
            <a:pPr marL="514350" indent="-514350">
              <a:buFont typeface="+mj-lt"/>
              <a:buAutoNum type="arabicPeriod"/>
            </a:pPr>
            <a:endParaRPr lang="cs-CZ" b="1" dirty="0" smtClean="0">
              <a:solidFill>
                <a:schemeClr val="bg2">
                  <a:lumMod val="75000"/>
                </a:schemeClr>
              </a:solidFill>
            </a:endParaRPr>
          </a:p>
          <a:p>
            <a:pPr marL="514350" indent="-514350">
              <a:buNone/>
            </a:pPr>
            <a:endParaRPr lang="cs-CZ" b="1" dirty="0">
              <a:solidFill>
                <a:schemeClr val="bg2">
                  <a:lumMod val="75000"/>
                </a:schemeClr>
              </a:solidFill>
            </a:endParaRPr>
          </a:p>
        </p:txBody>
      </p:sp>
      <p:pic>
        <p:nvPicPr>
          <p:cNvPr id="4" name="Picture 2" descr="http://upload.wikimedia.org/wikipedia/commons/thumb/7/76/V%C5%99%C3%ADdlo_-_Karlovy_Vary.jpg/220px-V%C5%99%C3%ADdlo_-_Karlovy_Vary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072330" y="571480"/>
            <a:ext cx="1351528" cy="1800000"/>
          </a:xfrm>
          <a:prstGeom prst="rect">
            <a:avLst/>
          </a:prstGeom>
          <a:noFill/>
        </p:spPr>
      </p:pic>
      <p:pic>
        <p:nvPicPr>
          <p:cNvPr id="2050" name="Picture 2" descr="http://upload.wikimedia.org/wikipedia/commons/thumb/d/d6/Abrham.jpg/220px-Abrham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 r="23193" b="40234"/>
          <a:stretch>
            <a:fillRect/>
          </a:stretch>
        </p:blipFill>
        <p:spPr bwMode="auto">
          <a:xfrm>
            <a:off x="3000364" y="3571876"/>
            <a:ext cx="1609475" cy="1764684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cover dir="d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chemeClr val="bg1"/>
                </a:solidFill>
              </a:rPr>
              <a:t>METODICKÝ NÁVOD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b="1" dirty="0" smtClean="0">
                <a:solidFill>
                  <a:schemeClr val="bg1"/>
                </a:solidFill>
              </a:rPr>
              <a:t>Materiál slouží k opakování</a:t>
            </a:r>
          </a:p>
          <a:p>
            <a:r>
              <a:rPr lang="cs-CZ" sz="2000" b="1" dirty="0" smtClean="0">
                <a:solidFill>
                  <a:schemeClr val="bg1"/>
                </a:solidFill>
              </a:rPr>
              <a:t>Zařadila bych ho na konec hodiny, a to kvůli oddechovému charakteru druhého úkolu</a:t>
            </a:r>
          </a:p>
          <a:p>
            <a:r>
              <a:rPr lang="cs-CZ" sz="2000" b="1" dirty="0" smtClean="0">
                <a:solidFill>
                  <a:schemeClr val="bg1"/>
                </a:solidFill>
              </a:rPr>
              <a:t>žáci opakují jak učivo o karlovarském kraji, tak již dříve probírané lázeňství, v 1. úkolu využíváme </a:t>
            </a:r>
            <a:r>
              <a:rPr lang="cs-CZ" sz="2000" b="1" smtClean="0">
                <a:solidFill>
                  <a:schemeClr val="bg1"/>
                </a:solidFill>
              </a:rPr>
              <a:t>mezipředmětové vztahy Z - D</a:t>
            </a:r>
            <a:endParaRPr lang="cs-CZ" sz="2000" b="1" dirty="0" smtClean="0">
              <a:solidFill>
                <a:schemeClr val="bg1"/>
              </a:solidFill>
            </a:endParaRPr>
          </a:p>
          <a:p>
            <a:r>
              <a:rPr lang="cs-CZ" sz="2000" b="1" dirty="0" smtClean="0">
                <a:solidFill>
                  <a:schemeClr val="bg1"/>
                </a:solidFill>
              </a:rPr>
              <a:t>Procvičují orientaci na mapě a posilují čtenářskou gramotnost ( 1. úkol)</a:t>
            </a:r>
          </a:p>
          <a:p>
            <a:r>
              <a:rPr lang="cs-CZ" sz="2000" b="1" dirty="0" smtClean="0">
                <a:solidFill>
                  <a:schemeClr val="bg1"/>
                </a:solidFill>
              </a:rPr>
              <a:t>Za zvládnutí 1. úkolu bych dala 1, druhý, snadný, bych ocenila +, záleží na individuálním typu klasifikace</a:t>
            </a:r>
          </a:p>
          <a:p>
            <a:r>
              <a:rPr lang="cs-CZ" sz="2000" b="1" u="sng" dirty="0" smtClean="0">
                <a:solidFill>
                  <a:schemeClr val="bg1"/>
                </a:solidFill>
              </a:rPr>
              <a:t>Klíčová slova</a:t>
            </a:r>
            <a:r>
              <a:rPr lang="cs-CZ" sz="2000" b="1" dirty="0" smtClean="0">
                <a:solidFill>
                  <a:schemeClr val="bg1"/>
                </a:solidFill>
              </a:rPr>
              <a:t>: viz s.5, kolonáda, vřídlo</a:t>
            </a:r>
          </a:p>
          <a:p>
            <a:r>
              <a:rPr lang="cs-CZ" sz="2000" b="1" u="sng" dirty="0" smtClean="0">
                <a:solidFill>
                  <a:schemeClr val="bg1"/>
                </a:solidFill>
              </a:rPr>
              <a:t>Inovace</a:t>
            </a:r>
            <a:r>
              <a:rPr lang="cs-CZ" sz="2000" b="1" dirty="0" smtClean="0">
                <a:solidFill>
                  <a:schemeClr val="bg1"/>
                </a:solidFill>
              </a:rPr>
              <a:t>: posilování čtenářské gramotnosti, relaxace zábavnou formou,</a:t>
            </a:r>
          </a:p>
          <a:p>
            <a:pPr>
              <a:buNone/>
            </a:pPr>
            <a:r>
              <a:rPr lang="cs-CZ" sz="2000" b="1" dirty="0" smtClean="0">
                <a:solidFill>
                  <a:schemeClr val="bg1"/>
                </a:solidFill>
              </a:rPr>
              <a:t>       práce na PC</a:t>
            </a:r>
          </a:p>
          <a:p>
            <a:endParaRPr lang="cs-CZ" sz="2000" b="1" dirty="0">
              <a:solidFill>
                <a:schemeClr val="bg1"/>
              </a:solidFill>
            </a:endParaRPr>
          </a:p>
        </p:txBody>
      </p:sp>
      <p:pic>
        <p:nvPicPr>
          <p:cNvPr id="4" name="Picture 2" descr="http://upload.wikimedia.org/wikipedia/commons/thumb/7/76/V%C5%99%C3%ADdlo_-_Karlovy_Vary.jpg/220px-V%C5%99%C3%ADdlo_-_Karlovy_Vary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572396" y="285728"/>
            <a:ext cx="1351528" cy="1800000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cover dir="d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chemeClr val="bg1"/>
                </a:solidFill>
              </a:rPr>
              <a:t>POUŽITÉ ZDROJE 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600" dirty="0" smtClean="0">
                <a:solidFill>
                  <a:schemeClr val="bg1"/>
                </a:solidFill>
              </a:rPr>
              <a:t>S.3: Foto: soukromý archiv autorky </a:t>
            </a:r>
          </a:p>
          <a:p>
            <a:r>
              <a:rPr lang="cs-CZ" sz="1600" dirty="0" smtClean="0">
                <a:solidFill>
                  <a:schemeClr val="bg1"/>
                </a:solidFill>
              </a:rPr>
              <a:t>S. 1 - 9 </a:t>
            </a:r>
            <a:r>
              <a:rPr lang="cs-CZ" sz="1600" u="sng" dirty="0" smtClean="0">
                <a:solidFill>
                  <a:schemeClr val="bg1"/>
                </a:solidFill>
              </a:rPr>
              <a:t>:</a:t>
            </a:r>
            <a:r>
              <a:rPr lang="cs-CZ" sz="1600" dirty="0">
                <a:solidFill>
                  <a:schemeClr val="bg1"/>
                </a:solidFill>
              </a:rPr>
              <a:t> Uvedené zdroje [ </a:t>
            </a:r>
            <a:r>
              <a:rPr lang="cs-CZ" sz="1600" dirty="0" smtClean="0">
                <a:solidFill>
                  <a:schemeClr val="bg1"/>
                </a:solidFill>
              </a:rPr>
              <a:t>2012 </a:t>
            </a:r>
            <a:r>
              <a:rPr lang="cs-CZ" sz="1600" dirty="0">
                <a:solidFill>
                  <a:schemeClr val="bg1"/>
                </a:solidFill>
              </a:rPr>
              <a:t>– </a:t>
            </a:r>
            <a:r>
              <a:rPr lang="cs-CZ" sz="1600" dirty="0" smtClean="0">
                <a:solidFill>
                  <a:schemeClr val="bg1"/>
                </a:solidFill>
              </a:rPr>
              <a:t>04 </a:t>
            </a:r>
            <a:r>
              <a:rPr lang="cs-CZ" sz="1600" dirty="0">
                <a:solidFill>
                  <a:schemeClr val="bg1"/>
                </a:solidFill>
              </a:rPr>
              <a:t>– </a:t>
            </a:r>
            <a:r>
              <a:rPr lang="cs-CZ" sz="1600" dirty="0" smtClean="0">
                <a:solidFill>
                  <a:schemeClr val="bg1"/>
                </a:solidFill>
              </a:rPr>
              <a:t>30]. </a:t>
            </a:r>
            <a:r>
              <a:rPr lang="cs-CZ" sz="1600" dirty="0">
                <a:solidFill>
                  <a:schemeClr val="bg1"/>
                </a:solidFill>
              </a:rPr>
              <a:t>Dostupné pod licencí </a:t>
            </a:r>
          </a:p>
          <a:p>
            <a:r>
              <a:rPr lang="cs-CZ" sz="1600" dirty="0">
                <a:solidFill>
                  <a:schemeClr val="bg1"/>
                </a:solidFill>
              </a:rPr>
              <a:t>      </a:t>
            </a:r>
            <a:r>
              <a:rPr lang="cs-CZ" sz="1600" dirty="0" err="1">
                <a:solidFill>
                  <a:schemeClr val="bg1"/>
                </a:solidFill>
              </a:rPr>
              <a:t>Creative</a:t>
            </a:r>
            <a:r>
              <a:rPr lang="cs-CZ" sz="1600" dirty="0">
                <a:solidFill>
                  <a:schemeClr val="bg1"/>
                </a:solidFill>
              </a:rPr>
              <a:t> </a:t>
            </a:r>
            <a:r>
              <a:rPr lang="cs-CZ" sz="1600" dirty="0" err="1">
                <a:solidFill>
                  <a:schemeClr val="bg1"/>
                </a:solidFill>
              </a:rPr>
              <a:t>Commons</a:t>
            </a:r>
            <a:r>
              <a:rPr lang="cs-CZ" sz="1600" dirty="0">
                <a:solidFill>
                  <a:schemeClr val="bg1"/>
                </a:solidFill>
              </a:rPr>
              <a:t> na www: </a:t>
            </a:r>
            <a:r>
              <a:rPr lang="cs-CZ" sz="1600" dirty="0" smtClean="0">
                <a:solidFill>
                  <a:schemeClr val="bg1"/>
                </a:solidFill>
              </a:rPr>
              <a:t>Juan de </a:t>
            </a:r>
            <a:r>
              <a:rPr lang="cs-CZ" sz="1600" dirty="0" err="1" smtClean="0">
                <a:solidFill>
                  <a:schemeClr val="bg1"/>
                </a:solidFill>
              </a:rPr>
              <a:t>Vojníkov</a:t>
            </a:r>
            <a:r>
              <a:rPr lang="cs-CZ" sz="1600" dirty="0" smtClean="0">
                <a:solidFill>
                  <a:schemeClr val="bg1"/>
                </a:solidFill>
              </a:rPr>
              <a:t>, </a:t>
            </a:r>
            <a:r>
              <a:rPr lang="cs-CZ" sz="1600" dirty="0" smtClean="0">
                <a:solidFill>
                  <a:schemeClr val="bg1"/>
                </a:solidFill>
                <a:hlinkClick r:id="rId2"/>
              </a:rPr>
              <a:t>http://cs.wikipedia.org/wiki/Soubor:V%C5%99%C3%ADdlo_-_Karlovy_Vary.jpg</a:t>
            </a:r>
            <a:endParaRPr lang="cs-CZ" sz="1600" dirty="0" smtClean="0">
              <a:solidFill>
                <a:schemeClr val="bg1"/>
              </a:solidFill>
            </a:endParaRPr>
          </a:p>
          <a:p>
            <a:r>
              <a:rPr lang="cs-CZ" sz="1600" dirty="0" smtClean="0">
                <a:solidFill>
                  <a:schemeClr val="bg1"/>
                </a:solidFill>
              </a:rPr>
              <a:t>S.5:</a:t>
            </a:r>
            <a:r>
              <a:rPr lang="cs-CZ" sz="1600" dirty="0" smtClean="0"/>
              <a:t> </a:t>
            </a:r>
            <a:r>
              <a:rPr lang="cs-CZ" sz="1600" dirty="0" smtClean="0">
                <a:solidFill>
                  <a:schemeClr val="bg1"/>
                </a:solidFill>
              </a:rPr>
              <a:t>Ilustrace</a:t>
            </a:r>
            <a:r>
              <a:rPr lang="cs-CZ" sz="1600" dirty="0" smtClean="0"/>
              <a:t>: </a:t>
            </a:r>
            <a:r>
              <a:rPr lang="cs-CZ" sz="1600" u="sng" dirty="0" smtClean="0">
                <a:hlinkClick r:id="rId3"/>
              </a:rPr>
              <a:t>www.office.</a:t>
            </a:r>
            <a:r>
              <a:rPr lang="cs-CZ" sz="1600" u="sng" dirty="0" err="1" smtClean="0">
                <a:hlinkClick r:id="rId3"/>
              </a:rPr>
              <a:t>microsoft.com</a:t>
            </a:r>
            <a:endParaRPr lang="cs-CZ" sz="1600" dirty="0" smtClean="0">
              <a:solidFill>
                <a:schemeClr val="bg1"/>
              </a:solidFill>
            </a:endParaRPr>
          </a:p>
          <a:p>
            <a:r>
              <a:rPr lang="cs-CZ" sz="1600" dirty="0" smtClean="0">
                <a:solidFill>
                  <a:schemeClr val="bg1"/>
                </a:solidFill>
              </a:rPr>
              <a:t>S.6: Foto: soukromý archiv autorky </a:t>
            </a:r>
          </a:p>
          <a:p>
            <a:r>
              <a:rPr lang="cs-CZ" sz="1600" b="1" dirty="0" smtClean="0">
                <a:solidFill>
                  <a:schemeClr val="bg1"/>
                </a:solidFill>
              </a:rPr>
              <a:t> </a:t>
            </a:r>
            <a:r>
              <a:rPr lang="cs-CZ" sz="1600" dirty="0" smtClean="0">
                <a:solidFill>
                  <a:schemeClr val="bg1"/>
                </a:solidFill>
              </a:rPr>
              <a:t>autor: sidy007, </a:t>
            </a:r>
            <a:r>
              <a:rPr lang="cs-CZ" sz="1600" dirty="0" smtClean="0">
                <a:solidFill>
                  <a:schemeClr val="bg1"/>
                </a:solidFill>
                <a:hlinkClick r:id="rId4"/>
              </a:rPr>
              <a:t>http://www.</a:t>
            </a:r>
            <a:r>
              <a:rPr lang="cs-CZ" sz="1600" dirty="0" err="1" smtClean="0">
                <a:solidFill>
                  <a:schemeClr val="bg1"/>
                </a:solidFill>
                <a:hlinkClick r:id="rId4"/>
              </a:rPr>
              <a:t>youtube.com</a:t>
            </a:r>
            <a:r>
              <a:rPr lang="cs-CZ" sz="1600" dirty="0" smtClean="0">
                <a:solidFill>
                  <a:schemeClr val="bg1"/>
                </a:solidFill>
                <a:hlinkClick r:id="rId4"/>
              </a:rPr>
              <a:t>/user/sidy007?feature=</a:t>
            </a:r>
            <a:r>
              <a:rPr lang="cs-CZ" sz="1600" dirty="0" err="1" smtClean="0">
                <a:solidFill>
                  <a:schemeClr val="bg1"/>
                </a:solidFill>
                <a:hlinkClick r:id="rId4"/>
              </a:rPr>
              <a:t>watch</a:t>
            </a:r>
            <a:endParaRPr lang="cs-CZ" sz="1600" dirty="0" smtClean="0">
              <a:solidFill>
                <a:schemeClr val="bg1"/>
              </a:solidFill>
            </a:endParaRPr>
          </a:p>
          <a:p>
            <a:r>
              <a:rPr lang="cs-CZ" sz="1600" dirty="0" smtClean="0">
                <a:solidFill>
                  <a:schemeClr val="bg1"/>
                </a:solidFill>
              </a:rPr>
              <a:t>S.7 : Uvedené zdroje [ 2012 – 04 – 30]. Dostupné pod licencí </a:t>
            </a:r>
          </a:p>
          <a:p>
            <a:r>
              <a:rPr lang="cs-CZ" sz="1600" dirty="0" smtClean="0">
                <a:solidFill>
                  <a:schemeClr val="bg1"/>
                </a:solidFill>
              </a:rPr>
              <a:t>      </a:t>
            </a:r>
            <a:r>
              <a:rPr lang="cs-CZ" sz="1600" dirty="0" err="1" smtClean="0">
                <a:solidFill>
                  <a:schemeClr val="bg1"/>
                </a:solidFill>
              </a:rPr>
              <a:t>Creative</a:t>
            </a:r>
            <a:r>
              <a:rPr lang="cs-CZ" sz="1600" dirty="0" smtClean="0">
                <a:solidFill>
                  <a:schemeClr val="bg1"/>
                </a:solidFill>
              </a:rPr>
              <a:t> </a:t>
            </a:r>
            <a:r>
              <a:rPr lang="cs-CZ" sz="1600" dirty="0" err="1" smtClean="0">
                <a:solidFill>
                  <a:schemeClr val="bg1"/>
                </a:solidFill>
              </a:rPr>
              <a:t>Commons</a:t>
            </a:r>
            <a:r>
              <a:rPr lang="cs-CZ" sz="1600" dirty="0" smtClean="0">
                <a:solidFill>
                  <a:schemeClr val="bg1"/>
                </a:solidFill>
              </a:rPr>
              <a:t> na www: Martin </a:t>
            </a:r>
            <a:r>
              <a:rPr lang="cs-CZ" sz="1600" dirty="0" err="1" smtClean="0">
                <a:solidFill>
                  <a:schemeClr val="bg1"/>
                </a:solidFill>
              </a:rPr>
              <a:t>Pauer</a:t>
            </a:r>
            <a:r>
              <a:rPr lang="cs-CZ" sz="1600" dirty="0" smtClean="0">
                <a:solidFill>
                  <a:schemeClr val="bg1"/>
                </a:solidFill>
              </a:rPr>
              <a:t> , http://cs.wikipedia.org/wiki/Soubor:Abrham.jpg</a:t>
            </a:r>
            <a:endParaRPr lang="cs-CZ" sz="1600" dirty="0">
              <a:solidFill>
                <a:schemeClr val="bg1"/>
              </a:solidFill>
            </a:endParaRPr>
          </a:p>
          <a:p>
            <a:endParaRPr lang="cs-CZ" sz="2000" b="1" u="sng" dirty="0" smtClean="0">
              <a:solidFill>
                <a:schemeClr val="bg1"/>
              </a:solidFill>
            </a:endParaRPr>
          </a:p>
          <a:p>
            <a:endParaRPr lang="cs-CZ" sz="2000" b="1" dirty="0"/>
          </a:p>
        </p:txBody>
      </p:sp>
      <p:pic>
        <p:nvPicPr>
          <p:cNvPr id="6" name="Picture 2" descr="http://upload.wikimedia.org/wikipedia/commons/thumb/7/76/V%C5%99%C3%ADdlo_-_Karlovy_Vary.jpg/220px-V%C5%99%C3%ADdlo_-_Karlovy_Vary.jpg">
            <a:hlinkClick r:id="rId2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286644" y="500042"/>
            <a:ext cx="1351528" cy="1800000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cover dir="d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179</TotalTime>
  <Words>426</Words>
  <Application>Microsoft Office PowerPoint</Application>
  <PresentationFormat>Předvádění na obrazovce (4:3)</PresentationFormat>
  <Paragraphs>69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sady Office</vt:lpstr>
      <vt:lpstr>Prezentace aplikace PowerPoint</vt:lpstr>
      <vt:lpstr>ANOTACE</vt:lpstr>
      <vt:lpstr>Prezentace aplikace PowerPoint</vt:lpstr>
      <vt:lpstr>VÝLET</vt:lpstr>
      <vt:lpstr>VÝLET - ŘEŠENÍ</vt:lpstr>
      <vt:lpstr>ÚKOLY K VIDEOKLIPU</vt:lpstr>
      <vt:lpstr>ŘEŠENÍ</vt:lpstr>
      <vt:lpstr>METODICKÝ NÁVOD</vt:lpstr>
      <vt:lpstr>POUŽITÉ ZDROJE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Soňa</dc:creator>
  <cp:lastModifiedBy>Jan Táborský</cp:lastModifiedBy>
  <cp:revision>28</cp:revision>
  <dcterms:created xsi:type="dcterms:W3CDTF">2012-04-30T07:38:43Z</dcterms:created>
  <dcterms:modified xsi:type="dcterms:W3CDTF">2012-08-03T08:36:44Z</dcterms:modified>
</cp:coreProperties>
</file>