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73" autoAdjust="0"/>
    <p:restoredTop sz="94660"/>
  </p:normalViewPr>
  <p:slideViewPr>
    <p:cSldViewPr>
      <p:cViewPr varScale="1">
        <p:scale>
          <a:sx n="69" d="100"/>
          <a:sy n="69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CE5464-274C-479F-BA20-D6D061C308F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2AF6E9-508D-4123-9130-8FD10175CA6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6127A6-B79C-41E9-ADF6-34CC959FC2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012CCA-0F06-40C0-A26A-506129C0DB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6C7EBF-63F8-4D74-BCD7-DABB6811D3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2E6A73-D514-4B6D-8B96-0CD89707FD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5A9FC9-DAA0-43F0-8938-C1E3A0C038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273052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DBE1B7-E21B-4181-98E6-873D41309C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AF118-4AFE-455D-ABD4-EAA542133C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0A7242-02DA-4588-A9DD-E888A3518B1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FE0AE6-0E94-44C2-BBA6-1BFE3D1B8F0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3C90384-EF33-411F-BAED-5394C32B5F6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7"/>
            <a:ext cx="7772400" cy="1470025"/>
          </a:xfrm>
        </p:spPr>
        <p:txBody>
          <a:bodyPr/>
          <a:lstStyle/>
          <a:p>
            <a:r>
              <a:rPr lang="cs-CZ" sz="6000" b="1" dirty="0" smtClean="0"/>
              <a:t>ČTVEREC</a:t>
            </a:r>
            <a:endParaRPr lang="cs-CZ" sz="6000" b="1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190" y="5373690"/>
            <a:ext cx="8064500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971550" y="4581526"/>
            <a:ext cx="72009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VY_32_INOVACE_XVI-C-12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3635896" y="2276872"/>
            <a:ext cx="187220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Čtverec</a:t>
            </a:r>
            <a:r>
              <a:rPr lang="cs-CZ" dirty="0" smtClean="0"/>
              <a:t> - </a:t>
            </a:r>
            <a:r>
              <a:rPr lang="cs-CZ" sz="3600" dirty="0" smtClean="0"/>
              <a:t>vlastnosti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2"/>
            <a:ext cx="5554960" cy="4525963"/>
          </a:xfrm>
        </p:spPr>
        <p:txBody>
          <a:bodyPr/>
          <a:lstStyle/>
          <a:p>
            <a:r>
              <a:rPr lang="cs-CZ" sz="1800" b="1" dirty="0" smtClean="0"/>
              <a:t>Čtverec</a:t>
            </a:r>
            <a:r>
              <a:rPr lang="cs-CZ" sz="1800" dirty="0" smtClean="0"/>
              <a:t> je pravidelný čtyřúhelník </a:t>
            </a:r>
          </a:p>
          <a:p>
            <a:pPr>
              <a:buNone/>
            </a:pPr>
            <a:r>
              <a:rPr lang="cs-CZ" sz="1800" dirty="0" smtClean="0"/>
              <a:t>	- rovinný útvar ohraničený čtyřmi úsečkami (stranami) stejné délky. </a:t>
            </a:r>
          </a:p>
          <a:p>
            <a:r>
              <a:rPr lang="cs-CZ" sz="1800" dirty="0" smtClean="0"/>
              <a:t>Sousední strany spolu svírají pravý úhel. </a:t>
            </a:r>
          </a:p>
          <a:p>
            <a:r>
              <a:rPr lang="cs-CZ" sz="1800" dirty="0" smtClean="0"/>
              <a:t>Úhlopříčky čtverce jsou navzájem kolmé.</a:t>
            </a:r>
          </a:p>
          <a:p>
            <a:r>
              <a:rPr lang="cs-CZ" sz="1800" dirty="0" smtClean="0"/>
              <a:t>Úhlopříčky čtverce jsou stejně dlouhé.</a:t>
            </a:r>
          </a:p>
          <a:p>
            <a:r>
              <a:rPr lang="cs-CZ" sz="1800" dirty="0" smtClean="0"/>
              <a:t>Protilehlé strany čtverce jsou rovnoběžné a stejně dlouhé.</a:t>
            </a:r>
          </a:p>
          <a:p>
            <a:r>
              <a:rPr lang="cs-CZ" sz="1800" dirty="0" smtClean="0"/>
              <a:t>Všechny čtyři úhly čtverce jsou stejně velké = 90°</a:t>
            </a:r>
          </a:p>
          <a:p>
            <a:pPr>
              <a:buNone/>
            </a:pPr>
            <a:r>
              <a:rPr lang="cs-CZ" sz="1800" dirty="0" smtClean="0"/>
              <a:t>	- každý úhel čtverce je tedy pravý.</a:t>
            </a:r>
          </a:p>
          <a:p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6012160" y="2708920"/>
            <a:ext cx="2160240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012160" y="2708920"/>
            <a:ext cx="2160240" cy="2160240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6012160" y="2708920"/>
            <a:ext cx="2160240" cy="2160240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76256" y="3337249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90°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3933058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90°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81056" y="3642049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90°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3645026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90°</a:t>
            </a:r>
            <a:endParaRPr lang="cs-CZ" sz="1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Obrázek 51" descr="TROJÚHELNÍK S RYSKOU.jpe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AF9FE"/>
              </a:clrFrom>
              <a:clrTo>
                <a:srgbClr val="FAF9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47864" y="959708"/>
            <a:ext cx="2232965" cy="41751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cs-CZ" b="1" dirty="0" smtClean="0"/>
              <a:t>Rýsujeme čtverec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971800" y="3068960"/>
            <a:ext cx="1800000" cy="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636096" y="3068960"/>
            <a:ext cx="1800000" cy="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372200" y="3068960"/>
            <a:ext cx="1800000" cy="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971840" y="3068960"/>
            <a:ext cx="216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636136" y="3068960"/>
            <a:ext cx="216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372200" y="3068960"/>
            <a:ext cx="216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915816" y="29978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29978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16416" y="29969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971600" y="2924944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0"/>
            </a:lightRig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8172400" y="2924944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372200" y="2924944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436096" y="2924944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635896" y="2924944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771800" y="2924944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115616" y="3574757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cs-CZ" sz="1200" dirty="0" smtClean="0"/>
              <a:t>Narýsuj přímku </a:t>
            </a:r>
            <a:r>
              <a:rPr lang="cs-CZ" sz="1200" b="1" i="1" dirty="0" smtClean="0"/>
              <a:t>p</a:t>
            </a:r>
            <a:r>
              <a:rPr lang="cs-CZ" sz="1200" dirty="0" smtClean="0"/>
              <a:t> </a:t>
            </a:r>
          </a:p>
          <a:p>
            <a:pPr marL="228600" indent="-228600"/>
            <a:r>
              <a:rPr lang="cs-CZ" sz="1200" dirty="0" smtClean="0"/>
              <a:t>	a na ní úsečku </a:t>
            </a:r>
            <a:r>
              <a:rPr lang="cs-CZ" sz="1200" b="1" i="1" dirty="0" smtClean="0"/>
              <a:t>AB</a:t>
            </a:r>
            <a:r>
              <a:rPr lang="cs-CZ" sz="1200" dirty="0" smtClean="0"/>
              <a:t> </a:t>
            </a:r>
          </a:p>
          <a:p>
            <a:pPr marL="228600" indent="-228600"/>
            <a:r>
              <a:rPr lang="cs-CZ" sz="1200" dirty="0" smtClean="0"/>
              <a:t>	o délce 5 cm</a:t>
            </a:r>
            <a:endParaRPr lang="cs-CZ" sz="1200" dirty="0"/>
          </a:p>
        </p:txBody>
      </p:sp>
      <p:pic>
        <p:nvPicPr>
          <p:cNvPr id="29" name="Zástupný symbol pro obsah 3" descr="TROJÚHELNÍK S RYSKOU.jpe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3491881" y="1001748"/>
            <a:ext cx="2233668" cy="4176464"/>
          </a:xfrm>
          <a:scene3d>
            <a:camera prst="orthographicFront">
              <a:rot lat="0" lon="0" rev="12000"/>
            </a:camera>
            <a:lightRig rig="threePt" dir="t"/>
          </a:scene3d>
        </p:spPr>
      </p:pic>
      <p:cxnSp>
        <p:nvCxnSpPr>
          <p:cNvPr id="30" name="Přímá spojovací čára 29"/>
          <p:cNvCxnSpPr/>
          <p:nvPr/>
        </p:nvCxnSpPr>
        <p:spPr>
          <a:xfrm>
            <a:off x="3629913" y="1088960"/>
            <a:ext cx="0" cy="198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436096" y="1088960"/>
            <a:ext cx="0" cy="198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372200" y="1088960"/>
            <a:ext cx="0" cy="198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8172400" y="1088960"/>
            <a:ext cx="0" cy="198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563888" y="3534107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 startAt="2"/>
            </a:pPr>
            <a:r>
              <a:rPr lang="cs-CZ" sz="1200" dirty="0" smtClean="0"/>
              <a:t>Pomocí trojúhelníku s ryskou sestroj v bodech </a:t>
            </a:r>
          </a:p>
          <a:p>
            <a:pPr marL="228600" indent="-228600"/>
            <a:r>
              <a:rPr lang="cs-CZ" sz="1200" b="1" dirty="0" smtClean="0"/>
              <a:t>	</a:t>
            </a:r>
            <a:r>
              <a:rPr lang="cs-CZ" sz="1200" dirty="0"/>
              <a:t> </a:t>
            </a:r>
            <a:r>
              <a:rPr lang="cs-CZ" sz="1200" dirty="0" smtClean="0"/>
              <a:t>A,B kolmice k přímce </a:t>
            </a:r>
            <a:r>
              <a:rPr lang="cs-CZ" sz="1200" b="1" i="1" dirty="0" smtClean="0"/>
              <a:t>p</a:t>
            </a:r>
            <a:r>
              <a:rPr lang="cs-CZ" sz="1200" dirty="0" smtClean="0"/>
              <a:t> </a:t>
            </a:r>
          </a:p>
          <a:p>
            <a:pPr marL="228600" indent="-228600"/>
            <a:endParaRPr lang="cs-CZ" sz="1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300192" y="357301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200" dirty="0" smtClean="0"/>
              <a:t>3. 	Na kolmicích sestroj body </a:t>
            </a:r>
            <a:r>
              <a:rPr lang="cs-CZ" sz="1200" b="1" i="1" dirty="0" smtClean="0"/>
              <a:t>D, C </a:t>
            </a:r>
            <a:r>
              <a:rPr lang="cs-CZ" sz="1200" dirty="0" smtClean="0"/>
              <a:t>tak, aby |AD| = 5 cm, |BC| = 5 cm</a:t>
            </a:r>
            <a:endParaRPr lang="cs-CZ" sz="1200" dirty="0"/>
          </a:p>
        </p:txBody>
      </p:sp>
      <p:cxnSp>
        <p:nvCxnSpPr>
          <p:cNvPr id="41" name="Přímá spojovací čára 40"/>
          <p:cNvCxnSpPr/>
          <p:nvPr/>
        </p:nvCxnSpPr>
        <p:spPr>
          <a:xfrm>
            <a:off x="6228184" y="1268760"/>
            <a:ext cx="28800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8028384" y="1268760"/>
            <a:ext cx="28800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8049404" y="9504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 flipH="1">
            <a:off x="6249204" y="93095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96216" y="32129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597304" y="32129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471560" y="32129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251440" y="32129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987744" y="32129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193500" y="32129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cxnSp>
        <p:nvCxnSpPr>
          <p:cNvPr id="54" name="Přímá spojovací čára 53"/>
          <p:cNvCxnSpPr/>
          <p:nvPr/>
        </p:nvCxnSpPr>
        <p:spPr>
          <a:xfrm>
            <a:off x="971880" y="6309320"/>
            <a:ext cx="216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2915816" y="62280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827584" y="63093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627784" y="63093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627784" y="41490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63" name="TextovéPole 62"/>
          <p:cNvSpPr txBox="1"/>
          <p:nvPr/>
        </p:nvSpPr>
        <p:spPr>
          <a:xfrm flipH="1">
            <a:off x="807264" y="41490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203848" y="5816299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200" dirty="0" smtClean="0"/>
              <a:t>4.	Sestroj úsečku </a:t>
            </a:r>
            <a:r>
              <a:rPr lang="cs-CZ" sz="1200" b="1" i="1" dirty="0" smtClean="0"/>
              <a:t>CD. </a:t>
            </a:r>
            <a:endParaRPr lang="cs-CZ" sz="1200" b="1" i="1" dirty="0"/>
          </a:p>
        </p:txBody>
      </p:sp>
      <p:sp>
        <p:nvSpPr>
          <p:cNvPr id="57" name="Obdélník 56"/>
          <p:cNvSpPr>
            <a:spLocks noChangeAspect="1"/>
          </p:cNvSpPr>
          <p:nvPr/>
        </p:nvSpPr>
        <p:spPr>
          <a:xfrm>
            <a:off x="971600" y="4509320"/>
            <a:ext cx="1800000" cy="180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3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6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8" grpId="0"/>
      <p:bldP spid="38" grpId="0"/>
      <p:bldP spid="39" grpId="0"/>
      <p:bldP spid="44" grpId="0"/>
      <p:bldP spid="45" grpId="0"/>
      <p:bldP spid="46" grpId="0"/>
      <p:bldP spid="47" grpId="0"/>
      <p:bldP spid="64" grpId="0"/>
      <p:bldP spid="5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Rýsujeme čtverec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Narýsuj čtverec </a:t>
            </a:r>
            <a:r>
              <a:rPr lang="cs-CZ" dirty="0" err="1" smtClean="0"/>
              <a:t>EFGH</a:t>
            </a:r>
            <a:r>
              <a:rPr lang="cs-CZ" dirty="0" smtClean="0"/>
              <a:t> o straně délky </a:t>
            </a:r>
          </a:p>
          <a:p>
            <a:pPr>
              <a:buNone/>
            </a:pPr>
            <a:r>
              <a:rPr lang="cs-CZ" dirty="0" smtClean="0"/>
              <a:t>	4 cm.</a:t>
            </a:r>
          </a:p>
          <a:p>
            <a:r>
              <a:rPr lang="cs-CZ" dirty="0" smtClean="0"/>
              <a:t>Postupuj podle předchozího návodu pro rýsování čtverce.</a:t>
            </a:r>
          </a:p>
          <a:p>
            <a:r>
              <a:rPr lang="cs-CZ" dirty="0" smtClean="0"/>
              <a:t>Čtverec si nejprve načrtni. 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850106"/>
          </a:xfrm>
        </p:spPr>
        <p:txBody>
          <a:bodyPr/>
          <a:lstStyle/>
          <a:p>
            <a:r>
              <a:rPr lang="cs-CZ" sz="4800" b="1" dirty="0" smtClean="0"/>
              <a:t>Obvod čtverce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4"/>
            <a:ext cx="8229600" cy="4525963"/>
          </a:xfrm>
        </p:spPr>
        <p:txBody>
          <a:bodyPr/>
          <a:lstStyle/>
          <a:p>
            <a:r>
              <a:rPr lang="cs-CZ" sz="2400" dirty="0" smtClean="0"/>
              <a:t>Obvod čtverce je součet délek všech jeho stran.</a:t>
            </a:r>
          </a:p>
          <a:p>
            <a:r>
              <a:rPr lang="cs-CZ" sz="2400" dirty="0" smtClean="0"/>
              <a:t>Obvod čtverce označujeme písmenem </a:t>
            </a:r>
            <a:r>
              <a:rPr lang="cs-CZ" sz="2400" i="1" dirty="0" smtClean="0"/>
              <a:t>o. </a:t>
            </a:r>
            <a:endParaRPr lang="cs-CZ" sz="2400" i="1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899592" y="6309320"/>
            <a:ext cx="2160240" cy="0"/>
          </a:xfrm>
          <a:prstGeom prst="line">
            <a:avLst/>
          </a:prstGeom>
          <a:ln w="25400" cmpd="sng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899592" y="4149080"/>
            <a:ext cx="0" cy="2160000"/>
          </a:xfrm>
          <a:prstGeom prst="line">
            <a:avLst/>
          </a:prstGeom>
          <a:ln w="25400">
            <a:solidFill>
              <a:srgbClr val="00B0F0"/>
            </a:solidFill>
          </a:ln>
          <a:scene3d>
            <a:camera prst="orthographicFront">
              <a:rot lat="0" lon="0" rev="0"/>
            </a:camera>
            <a:lightRig rig="threePt" dir="t">
              <a:rot lat="0" lon="0" rev="0"/>
            </a:lightRig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899592" y="4149080"/>
            <a:ext cx="2160240" cy="0"/>
          </a:xfrm>
          <a:prstGeom prst="line">
            <a:avLst/>
          </a:prstGeom>
          <a:ln w="25400" cmpd="sng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835696" y="63093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a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37890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a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49411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a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49411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a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2708922"/>
            <a:ext cx="4392488" cy="2169825"/>
          </a:xfrm>
          <a:prstGeom prst="rect">
            <a:avLst/>
          </a:prstGeom>
          <a:noFill/>
          <a:ln w="63500" cmpd="tri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1.)     	Sečteme délky všech čtyř stran.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	</a:t>
            </a:r>
            <a:r>
              <a:rPr lang="cs-CZ" b="1" dirty="0" smtClean="0"/>
              <a:t>o = 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  <a:r>
              <a:rPr lang="cs-CZ" b="1" dirty="0" smtClean="0"/>
              <a:t> + </a:t>
            </a:r>
            <a:r>
              <a:rPr lang="cs-CZ" b="1" dirty="0" err="1" smtClean="0">
                <a:solidFill>
                  <a:srgbClr val="00B0F0"/>
                </a:solidFill>
              </a:rPr>
              <a:t>a</a:t>
            </a:r>
            <a:r>
              <a:rPr lang="cs-CZ" b="1" dirty="0" smtClean="0"/>
              <a:t> + 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  <a:r>
              <a:rPr lang="cs-CZ" b="1" dirty="0" smtClean="0"/>
              <a:t> + </a:t>
            </a:r>
            <a:r>
              <a:rPr lang="cs-CZ" b="1" dirty="0" err="1" smtClean="0">
                <a:solidFill>
                  <a:srgbClr val="00B0F0"/>
                </a:solidFill>
              </a:rPr>
              <a:t>a</a:t>
            </a:r>
            <a:r>
              <a:rPr lang="cs-CZ" b="1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2.)	Délku strany vynásobíme 	čtyřmi.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	</a:t>
            </a:r>
            <a:r>
              <a:rPr lang="cs-CZ" b="1" dirty="0" smtClean="0"/>
              <a:t>o = 4 </a:t>
            </a:r>
            <a:r>
              <a:rPr lang="cs-CZ" dirty="0" smtClean="0"/>
              <a:t>•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  <a:r>
              <a:rPr lang="cs-CZ" b="1" dirty="0" smtClean="0"/>
              <a:t> 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20" name="Šrafovaná šipka doprava 19"/>
          <p:cNvSpPr/>
          <p:nvPr/>
        </p:nvSpPr>
        <p:spPr>
          <a:xfrm>
            <a:off x="539552" y="2671596"/>
            <a:ext cx="3600400" cy="1080120"/>
          </a:xfrm>
          <a:prstGeom prst="stripedRightArrow">
            <a:avLst>
              <a:gd name="adj1" fmla="val 47644"/>
              <a:gd name="adj2" fmla="val 10536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/>
                </a:solidFill>
              </a:rPr>
              <a:t>Způsoby výpočtu :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3059832" y="4149080"/>
            <a:ext cx="0" cy="2160000"/>
          </a:xfrm>
          <a:prstGeom prst="line">
            <a:avLst/>
          </a:prstGeom>
          <a:ln w="25400">
            <a:solidFill>
              <a:srgbClr val="00B0F0"/>
            </a:solidFill>
          </a:ln>
          <a:scene3d>
            <a:camera prst="orthographicFront">
              <a:rot lat="0" lon="0" rev="0"/>
            </a:camera>
            <a:lightRig rig="threePt" dir="t">
              <a:rot lat="0" lon="0" rev="0"/>
            </a:lightRig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Obvod čtverce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Čtverec </a:t>
            </a:r>
            <a:r>
              <a:rPr lang="cs-CZ" dirty="0" err="1" smtClean="0"/>
              <a:t>EFGH</a:t>
            </a:r>
            <a:r>
              <a:rPr lang="cs-CZ" dirty="0" smtClean="0"/>
              <a:t> má stranu délky 4 cm.</a:t>
            </a:r>
          </a:p>
          <a:p>
            <a:r>
              <a:rPr lang="cs-CZ" dirty="0" smtClean="0"/>
              <a:t>Vypočítej podle předchozího návodu obvod čtverce.</a:t>
            </a:r>
          </a:p>
          <a:p>
            <a:r>
              <a:rPr lang="cs-CZ" dirty="0" smtClean="0"/>
              <a:t>Využij oba způsoby výpočtu. 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Metodický list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Opakujeme základní pojmy a vlastnosti čtverce.</a:t>
            </a:r>
          </a:p>
          <a:p>
            <a:r>
              <a:rPr lang="cs-CZ" sz="2400" dirty="0" smtClean="0"/>
              <a:t>Upevňujeme správnou představu čtverce,  jeho vrcholů a stran.</a:t>
            </a:r>
          </a:p>
          <a:p>
            <a:r>
              <a:rPr lang="cs-CZ" sz="2400" dirty="0" smtClean="0"/>
              <a:t>Zejména zdůrazňujeme kolmost každých dvou sousedních stran, z níž vycházíme při konstrukci čtverce.</a:t>
            </a:r>
          </a:p>
          <a:p>
            <a:r>
              <a:rPr lang="cs-CZ" sz="2400" dirty="0" smtClean="0"/>
              <a:t>Obvod čtverce jako součet délek všech jeho stran,  vyvozujeme řešením praktických úloh.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524</TotalTime>
  <Words>150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ČTVEREC</vt:lpstr>
      <vt:lpstr>Čtverec - vlastnosti</vt:lpstr>
      <vt:lpstr>Rýsujeme čtverec</vt:lpstr>
      <vt:lpstr>Rýsujeme čtverec</vt:lpstr>
      <vt:lpstr>Obvod čtverce</vt:lpstr>
      <vt:lpstr>Obvod čtverce</vt:lpstr>
      <vt:lpstr>Metodický list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.</dc:creator>
  <cp:lastModifiedBy>Dana Svitáková</cp:lastModifiedBy>
  <cp:revision>63</cp:revision>
  <dcterms:created xsi:type="dcterms:W3CDTF">2011-04-14T19:58:51Z</dcterms:created>
  <dcterms:modified xsi:type="dcterms:W3CDTF">2012-03-20T18:52:28Z</dcterms:modified>
</cp:coreProperties>
</file>