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0" r:id="rId3"/>
    <p:sldId id="268" r:id="rId4"/>
    <p:sldId id="264" r:id="rId5"/>
    <p:sldId id="266" r:id="rId6"/>
    <p:sldId id="271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99D7CE-861C-4AB5-91AD-27D432073922}" type="doc">
      <dgm:prSet loTypeId="urn:microsoft.com/office/officeart/2005/8/layout/default#1" loCatId="list" qsTypeId="urn:microsoft.com/office/officeart/2005/8/quickstyle/3d6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708F505-2CC3-4E30-B3E2-79E1C6ECC669}">
      <dgm:prSet phldrT="[Text]" custT="1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pPr algn="r"/>
          <a:r>
            <a:rPr lang="cs-CZ" sz="4000" dirty="0" smtClean="0">
              <a:latin typeface="Arial Black" pitchFamily="34" charset="0"/>
            </a:rPr>
            <a:t>1 kilogram =</a:t>
          </a:r>
          <a:endParaRPr lang="cs-CZ" sz="4800" dirty="0">
            <a:latin typeface="Arial Black" pitchFamily="34" charset="0"/>
          </a:endParaRPr>
        </a:p>
      </dgm:t>
    </dgm:pt>
    <dgm:pt modelId="{77289CF5-97A3-468A-8C09-AE428C881835}" type="parTrans" cxnId="{654E56CF-F171-4541-AD4B-1FAE0A307AD1}">
      <dgm:prSet/>
      <dgm:spPr/>
      <dgm:t>
        <a:bodyPr/>
        <a:lstStyle/>
        <a:p>
          <a:endParaRPr lang="cs-CZ"/>
        </a:p>
      </dgm:t>
    </dgm:pt>
    <dgm:pt modelId="{668473BE-2455-4BC5-A8A1-564B695D81B1}" type="sibTrans" cxnId="{654E56CF-F171-4541-AD4B-1FAE0A307AD1}">
      <dgm:prSet/>
      <dgm:spPr/>
      <dgm:t>
        <a:bodyPr/>
        <a:lstStyle/>
        <a:p>
          <a:endParaRPr lang="cs-CZ"/>
        </a:p>
      </dgm:t>
    </dgm:pt>
    <dgm:pt modelId="{60B73953-8FE9-4B02-8CD0-F273F7169D6B}">
      <dgm:prSet phldrT="[Text]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latin typeface="Arial Black" pitchFamily="34" charset="0"/>
            </a:rPr>
            <a:t>1000 g</a:t>
          </a:r>
          <a:endParaRPr lang="cs-CZ" dirty="0">
            <a:latin typeface="Arial Black" pitchFamily="34" charset="0"/>
          </a:endParaRPr>
        </a:p>
      </dgm:t>
    </dgm:pt>
    <dgm:pt modelId="{2C978A59-7697-4B08-8298-835B2A3D2F1B}" type="parTrans" cxnId="{23F89467-3E1B-44C6-B108-3AF5118232BC}">
      <dgm:prSet/>
      <dgm:spPr/>
      <dgm:t>
        <a:bodyPr/>
        <a:lstStyle/>
        <a:p>
          <a:endParaRPr lang="cs-CZ"/>
        </a:p>
      </dgm:t>
    </dgm:pt>
    <dgm:pt modelId="{F83FC098-7C4E-4424-A83A-10BD95D592FA}" type="sibTrans" cxnId="{23F89467-3E1B-44C6-B108-3AF5118232BC}">
      <dgm:prSet/>
      <dgm:spPr/>
      <dgm:t>
        <a:bodyPr/>
        <a:lstStyle/>
        <a:p>
          <a:endParaRPr lang="cs-CZ"/>
        </a:p>
      </dgm:t>
    </dgm:pt>
    <dgm:pt modelId="{EE441B72-96FD-41B3-B60C-D42F4ECE652D}">
      <dgm:prSet phldrT="[Text]"/>
      <dgm:spPr/>
      <dgm:t>
        <a:bodyPr/>
        <a:lstStyle/>
        <a:p>
          <a:r>
            <a:rPr lang="cs-CZ" dirty="0" smtClean="0">
              <a:latin typeface="Arial Black" pitchFamily="34" charset="0"/>
            </a:rPr>
            <a:t>1 tuna =</a:t>
          </a:r>
          <a:endParaRPr lang="cs-CZ" dirty="0">
            <a:latin typeface="Arial Black" pitchFamily="34" charset="0"/>
          </a:endParaRPr>
        </a:p>
      </dgm:t>
    </dgm:pt>
    <dgm:pt modelId="{8C34419E-0788-4574-B719-3354871DD2AB}" type="parTrans" cxnId="{AFBC44B4-F72D-4DC8-AE1D-BEBE7B96D4CA}">
      <dgm:prSet/>
      <dgm:spPr/>
      <dgm:t>
        <a:bodyPr/>
        <a:lstStyle/>
        <a:p>
          <a:endParaRPr lang="cs-CZ"/>
        </a:p>
      </dgm:t>
    </dgm:pt>
    <dgm:pt modelId="{A3C081A3-6948-4E97-952A-EC768157B435}" type="sibTrans" cxnId="{AFBC44B4-F72D-4DC8-AE1D-BEBE7B96D4CA}">
      <dgm:prSet/>
      <dgm:spPr/>
      <dgm:t>
        <a:bodyPr/>
        <a:lstStyle/>
        <a:p>
          <a:endParaRPr lang="cs-CZ"/>
        </a:p>
      </dgm:t>
    </dgm:pt>
    <dgm:pt modelId="{2676DC58-F930-4A66-8AF4-E1C9238CD424}">
      <dgm:prSet phldrT="[Text]"/>
      <dgm:spPr/>
      <dgm:t>
        <a:bodyPr/>
        <a:lstStyle/>
        <a:p>
          <a:r>
            <a:rPr lang="cs-CZ" dirty="0" smtClean="0">
              <a:latin typeface="Arial Black" pitchFamily="34" charset="0"/>
            </a:rPr>
            <a:t>1000 kg</a:t>
          </a:r>
          <a:endParaRPr lang="cs-CZ" dirty="0">
            <a:latin typeface="Arial Black" pitchFamily="34" charset="0"/>
          </a:endParaRPr>
        </a:p>
      </dgm:t>
    </dgm:pt>
    <dgm:pt modelId="{B59704AC-3679-4355-B909-7DE8EF7B4B25}" type="parTrans" cxnId="{33F7A0C5-6494-41BD-AE15-BFB545D686E6}">
      <dgm:prSet/>
      <dgm:spPr/>
      <dgm:t>
        <a:bodyPr/>
        <a:lstStyle/>
        <a:p>
          <a:endParaRPr lang="cs-CZ"/>
        </a:p>
      </dgm:t>
    </dgm:pt>
    <dgm:pt modelId="{C8859F1C-F5CB-4D00-A096-D05BCEB8B4AA}" type="sibTrans" cxnId="{33F7A0C5-6494-41BD-AE15-BFB545D686E6}">
      <dgm:prSet/>
      <dgm:spPr/>
      <dgm:t>
        <a:bodyPr/>
        <a:lstStyle/>
        <a:p>
          <a:endParaRPr lang="cs-CZ"/>
        </a:p>
      </dgm:t>
    </dgm:pt>
    <dgm:pt modelId="{B49D552B-13F7-49DE-9F15-66B4085CF1D7}" type="pres">
      <dgm:prSet presAssocID="{4499D7CE-861C-4AB5-91AD-27D43207392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14DC922-8261-43D9-BC24-FEA9FF6559C6}" type="pres">
      <dgm:prSet presAssocID="{4708F505-2CC3-4E30-B3E2-79E1C6ECC66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01E8DD-61B7-4E47-BA5E-D0290A6868C9}" type="pres">
      <dgm:prSet presAssocID="{668473BE-2455-4BC5-A8A1-564B695D81B1}" presName="sibTrans" presStyleCnt="0"/>
      <dgm:spPr/>
    </dgm:pt>
    <dgm:pt modelId="{5A6780D6-5F8B-4E25-99DD-30F5EA29E43D}" type="pres">
      <dgm:prSet presAssocID="{60B73953-8FE9-4B02-8CD0-F273F7169D6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30113D-E0DA-4BC1-9E58-C3370D9A7DA9}" type="pres">
      <dgm:prSet presAssocID="{F83FC098-7C4E-4424-A83A-10BD95D592FA}" presName="sibTrans" presStyleCnt="0"/>
      <dgm:spPr/>
    </dgm:pt>
    <dgm:pt modelId="{A61FE51D-2AFB-46CE-9CE4-F93B56680661}" type="pres">
      <dgm:prSet presAssocID="{EE441B72-96FD-41B3-B60C-D42F4ECE652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E1C69-0D85-4CA4-85E1-5F712EE1A647}" type="pres">
      <dgm:prSet presAssocID="{A3C081A3-6948-4E97-952A-EC768157B435}" presName="sibTrans" presStyleCnt="0"/>
      <dgm:spPr/>
    </dgm:pt>
    <dgm:pt modelId="{CA7742F5-F497-4BF3-88ED-1C69956DBCC2}" type="pres">
      <dgm:prSet presAssocID="{2676DC58-F930-4A66-8AF4-E1C9238CD424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F89467-3E1B-44C6-B108-3AF5118232BC}" srcId="{4499D7CE-861C-4AB5-91AD-27D432073922}" destId="{60B73953-8FE9-4B02-8CD0-F273F7169D6B}" srcOrd="1" destOrd="0" parTransId="{2C978A59-7697-4B08-8298-835B2A3D2F1B}" sibTransId="{F83FC098-7C4E-4424-A83A-10BD95D592FA}"/>
    <dgm:cxn modelId="{781242D0-EE68-4A7D-951D-9BB6E1B73BE0}" type="presOf" srcId="{60B73953-8FE9-4B02-8CD0-F273F7169D6B}" destId="{5A6780D6-5F8B-4E25-99DD-30F5EA29E43D}" srcOrd="0" destOrd="0" presId="urn:microsoft.com/office/officeart/2005/8/layout/default#1"/>
    <dgm:cxn modelId="{DE428BA6-B934-468D-8F7D-7C7881D13A3E}" type="presOf" srcId="{2676DC58-F930-4A66-8AF4-E1C9238CD424}" destId="{CA7742F5-F497-4BF3-88ED-1C69956DBCC2}" srcOrd="0" destOrd="0" presId="urn:microsoft.com/office/officeart/2005/8/layout/default#1"/>
    <dgm:cxn modelId="{5A027460-E223-4045-941F-304082B85D7C}" type="presOf" srcId="{EE441B72-96FD-41B3-B60C-D42F4ECE652D}" destId="{A61FE51D-2AFB-46CE-9CE4-F93B56680661}" srcOrd="0" destOrd="0" presId="urn:microsoft.com/office/officeart/2005/8/layout/default#1"/>
    <dgm:cxn modelId="{654E56CF-F171-4541-AD4B-1FAE0A307AD1}" srcId="{4499D7CE-861C-4AB5-91AD-27D432073922}" destId="{4708F505-2CC3-4E30-B3E2-79E1C6ECC669}" srcOrd="0" destOrd="0" parTransId="{77289CF5-97A3-468A-8C09-AE428C881835}" sibTransId="{668473BE-2455-4BC5-A8A1-564B695D81B1}"/>
    <dgm:cxn modelId="{33F7A0C5-6494-41BD-AE15-BFB545D686E6}" srcId="{4499D7CE-861C-4AB5-91AD-27D432073922}" destId="{2676DC58-F930-4A66-8AF4-E1C9238CD424}" srcOrd="3" destOrd="0" parTransId="{B59704AC-3679-4355-B909-7DE8EF7B4B25}" sibTransId="{C8859F1C-F5CB-4D00-A096-D05BCEB8B4AA}"/>
    <dgm:cxn modelId="{5CD09FFC-30ED-40D9-B599-D77723176A4F}" type="presOf" srcId="{4499D7CE-861C-4AB5-91AD-27D432073922}" destId="{B49D552B-13F7-49DE-9F15-66B4085CF1D7}" srcOrd="0" destOrd="0" presId="urn:microsoft.com/office/officeart/2005/8/layout/default#1"/>
    <dgm:cxn modelId="{AFBC44B4-F72D-4DC8-AE1D-BEBE7B96D4CA}" srcId="{4499D7CE-861C-4AB5-91AD-27D432073922}" destId="{EE441B72-96FD-41B3-B60C-D42F4ECE652D}" srcOrd="2" destOrd="0" parTransId="{8C34419E-0788-4574-B719-3354871DD2AB}" sibTransId="{A3C081A3-6948-4E97-952A-EC768157B435}"/>
    <dgm:cxn modelId="{54721E66-98D9-4587-BBBB-ABC6159B0F4C}" type="presOf" srcId="{4708F505-2CC3-4E30-B3E2-79E1C6ECC669}" destId="{614DC922-8261-43D9-BC24-FEA9FF6559C6}" srcOrd="0" destOrd="0" presId="urn:microsoft.com/office/officeart/2005/8/layout/default#1"/>
    <dgm:cxn modelId="{BA250B8C-6129-45F1-AA3B-75AA4DA307B4}" type="presParOf" srcId="{B49D552B-13F7-49DE-9F15-66B4085CF1D7}" destId="{614DC922-8261-43D9-BC24-FEA9FF6559C6}" srcOrd="0" destOrd="0" presId="urn:microsoft.com/office/officeart/2005/8/layout/default#1"/>
    <dgm:cxn modelId="{EBFF4993-8CA7-4CFE-B301-388F8E199FAD}" type="presParOf" srcId="{B49D552B-13F7-49DE-9F15-66B4085CF1D7}" destId="{E301E8DD-61B7-4E47-BA5E-D0290A6868C9}" srcOrd="1" destOrd="0" presId="urn:microsoft.com/office/officeart/2005/8/layout/default#1"/>
    <dgm:cxn modelId="{DD2E061E-3177-4EFB-8FC8-68881820E649}" type="presParOf" srcId="{B49D552B-13F7-49DE-9F15-66B4085CF1D7}" destId="{5A6780D6-5F8B-4E25-99DD-30F5EA29E43D}" srcOrd="2" destOrd="0" presId="urn:microsoft.com/office/officeart/2005/8/layout/default#1"/>
    <dgm:cxn modelId="{A00FB215-964C-4AFA-8033-50001CF78FFA}" type="presParOf" srcId="{B49D552B-13F7-49DE-9F15-66B4085CF1D7}" destId="{9930113D-E0DA-4BC1-9E58-C3370D9A7DA9}" srcOrd="3" destOrd="0" presId="urn:microsoft.com/office/officeart/2005/8/layout/default#1"/>
    <dgm:cxn modelId="{0A284E9A-EA09-4ECC-81BF-B93747C9E2B5}" type="presParOf" srcId="{B49D552B-13F7-49DE-9F15-66B4085CF1D7}" destId="{A61FE51D-2AFB-46CE-9CE4-F93B56680661}" srcOrd="4" destOrd="0" presId="urn:microsoft.com/office/officeart/2005/8/layout/default#1"/>
    <dgm:cxn modelId="{4CBF7080-B95F-442C-B0C4-441A47F3C5A5}" type="presParOf" srcId="{B49D552B-13F7-49DE-9F15-66B4085CF1D7}" destId="{F46E1C69-0D85-4CA4-85E1-5F712EE1A647}" srcOrd="5" destOrd="0" presId="urn:microsoft.com/office/officeart/2005/8/layout/default#1"/>
    <dgm:cxn modelId="{4F9E6937-4859-4A37-AF3D-2536ECA07323}" type="presParOf" srcId="{B49D552B-13F7-49DE-9F15-66B4085CF1D7}" destId="{CA7742F5-F497-4BF3-88ED-1C69956DBCC2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DC922-8261-43D9-BC24-FEA9FF6559C6}">
      <dsp:nvSpPr>
        <dsp:cNvPr id="0" name=""/>
        <dsp:cNvSpPr/>
      </dsp:nvSpPr>
      <dsp:spPr>
        <a:xfrm>
          <a:off x="975" y="442938"/>
          <a:ext cx="3805207" cy="2283124"/>
        </a:xfrm>
        <a:prstGeom prst="rect">
          <a:avLst/>
        </a:prstGeom>
        <a:solidFill>
          <a:schemeClr val="accent4"/>
        </a:solidFill>
        <a:ln w="25400" cap="flat" cmpd="sng" algn="ctr">
          <a:solidFill>
            <a:schemeClr val="accent4">
              <a:shade val="50000"/>
            </a:schemeClr>
          </a:solidFill>
          <a:prstDash val="solid"/>
        </a:ln>
        <a:effectLst/>
        <a:sp3d/>
      </dsp:spPr>
      <dsp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Arial Black" pitchFamily="34" charset="0"/>
            </a:rPr>
            <a:t>1 kilogram =</a:t>
          </a:r>
          <a:endParaRPr lang="cs-CZ" sz="4800" kern="1200" dirty="0">
            <a:latin typeface="Arial Black" pitchFamily="34" charset="0"/>
          </a:endParaRPr>
        </a:p>
      </dsp:txBody>
      <dsp:txXfrm>
        <a:off x="975" y="442938"/>
        <a:ext cx="3805207" cy="2283124"/>
      </dsp:txXfrm>
    </dsp:sp>
    <dsp:sp modelId="{5A6780D6-5F8B-4E25-99DD-30F5EA29E43D}">
      <dsp:nvSpPr>
        <dsp:cNvPr id="0" name=""/>
        <dsp:cNvSpPr/>
      </dsp:nvSpPr>
      <dsp:spPr>
        <a:xfrm>
          <a:off x="4186704" y="442938"/>
          <a:ext cx="3805207" cy="2283124"/>
        </a:xfrm>
        <a:prstGeom prst="rect">
          <a:avLst/>
        </a:prstGeom>
        <a:solidFill>
          <a:schemeClr val="accent4"/>
        </a:solidFill>
        <a:ln w="25400" cap="flat" cmpd="sng" algn="ctr">
          <a:solidFill>
            <a:schemeClr val="accent4">
              <a:shade val="50000"/>
            </a:schemeClr>
          </a:solidFill>
          <a:prstDash val="solid"/>
        </a:ln>
        <a:effectLst/>
        <a:sp3d/>
      </dsp:spPr>
      <dsp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>
              <a:latin typeface="Arial Black" pitchFamily="34" charset="0"/>
            </a:rPr>
            <a:t>1000 g</a:t>
          </a:r>
          <a:endParaRPr lang="cs-CZ" sz="5900" kern="1200" dirty="0">
            <a:latin typeface="Arial Black" pitchFamily="34" charset="0"/>
          </a:endParaRPr>
        </a:p>
      </dsp:txBody>
      <dsp:txXfrm>
        <a:off x="4186704" y="442938"/>
        <a:ext cx="3805207" cy="2283124"/>
      </dsp:txXfrm>
    </dsp:sp>
    <dsp:sp modelId="{A61FE51D-2AFB-46CE-9CE4-F93B56680661}">
      <dsp:nvSpPr>
        <dsp:cNvPr id="0" name=""/>
        <dsp:cNvSpPr/>
      </dsp:nvSpPr>
      <dsp:spPr>
        <a:xfrm>
          <a:off x="975" y="3106584"/>
          <a:ext cx="3805207" cy="22831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>
              <a:latin typeface="Arial Black" pitchFamily="34" charset="0"/>
            </a:rPr>
            <a:t>1 tuna =</a:t>
          </a:r>
          <a:endParaRPr lang="cs-CZ" sz="5900" kern="1200" dirty="0">
            <a:latin typeface="Arial Black" pitchFamily="34" charset="0"/>
          </a:endParaRPr>
        </a:p>
      </dsp:txBody>
      <dsp:txXfrm>
        <a:off x="975" y="3106584"/>
        <a:ext cx="3805207" cy="2283124"/>
      </dsp:txXfrm>
    </dsp:sp>
    <dsp:sp modelId="{CA7742F5-F497-4BF3-88ED-1C69956DBCC2}">
      <dsp:nvSpPr>
        <dsp:cNvPr id="0" name=""/>
        <dsp:cNvSpPr/>
      </dsp:nvSpPr>
      <dsp:spPr>
        <a:xfrm>
          <a:off x="4186704" y="3106584"/>
          <a:ext cx="3805207" cy="22831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>
              <a:latin typeface="Arial Black" pitchFamily="34" charset="0"/>
            </a:rPr>
            <a:t>1000 kg</a:t>
          </a:r>
          <a:endParaRPr lang="cs-CZ" sz="5900" kern="1200" dirty="0">
            <a:latin typeface="Arial Black" pitchFamily="34" charset="0"/>
          </a:endParaRPr>
        </a:p>
      </dsp:txBody>
      <dsp:txXfrm>
        <a:off x="4186704" y="3106584"/>
        <a:ext cx="3805207" cy="2283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147C8-4AAA-4E59-925E-8FFBB7280E1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476672"/>
            <a:ext cx="7812000" cy="1470025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JEDNOTKY  HMOTNOSTI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tretch>
            <a:fillRect/>
          </a:stretch>
        </p:blipFill>
        <p:spPr>
          <a:xfrm>
            <a:off x="1371600" y="5248732"/>
            <a:ext cx="6400800" cy="1060588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971550" y="4627984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VY_32_INOVACE_XVI-C-15</a:t>
            </a:r>
            <a:endParaRPr lang="cs-CZ" sz="2400" b="1" dirty="0"/>
          </a:p>
        </p:txBody>
      </p:sp>
      <p:pic>
        <p:nvPicPr>
          <p:cNvPr id="1026" name="Picture 2" descr="C:\Documents and Settings\Milan\Local Settings\Temporary Internet Files\Content.IE5\ZWC610Y2\MP9004092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2000" y="1556792"/>
            <a:ext cx="3060000" cy="3060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Diagram 12"/>
          <p:cNvGraphicFramePr/>
          <p:nvPr/>
        </p:nvGraphicFramePr>
        <p:xfrm>
          <a:off x="539552" y="476672"/>
          <a:ext cx="7992888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advTm="8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614DC922-8261-43D9-BC24-FEA9FF6559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graphicEl>
                                              <a:dgm id="{614DC922-8261-43D9-BC24-FEA9FF6559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5A6780D6-5F8B-4E25-99DD-30F5EA29E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graphicEl>
                                              <a:dgm id="{5A6780D6-5F8B-4E25-99DD-30F5EA29E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A61FE51D-2AFB-46CE-9CE4-F93B56680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">
                                            <p:graphicEl>
                                              <a:dgm id="{A61FE51D-2AFB-46CE-9CE4-F93B566806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CA7742F5-F497-4BF3-88ED-1C69956DBC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>
                                            <p:graphicEl>
                                              <a:dgm id="{CA7742F5-F497-4BF3-88ED-1C69956DBC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5208500"/>
              </p:ext>
            </p:extLst>
          </p:nvPr>
        </p:nvGraphicFramePr>
        <p:xfrm>
          <a:off x="457200" y="1988840"/>
          <a:ext cx="8182804" cy="162000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1055701"/>
                <a:gridCol w="1055701"/>
                <a:gridCol w="648000"/>
                <a:gridCol w="1296000"/>
                <a:gridCol w="1055701"/>
                <a:gridCol w="648000"/>
                <a:gridCol w="1368000"/>
                <a:gridCol w="1055701"/>
              </a:tblGrid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&lt;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300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1000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1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5000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kg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5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 kg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1000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 t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8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 000 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kg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8000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g &gt;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6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600 g &lt;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6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7 kg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700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&lt;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6000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4077072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Co 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těžší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?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 kg peří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 kg železa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láček 6">
            <a:hlinkClick r:id="rId2" action="ppaction://hlinksldjump"/>
          </p:cNvPr>
          <p:cNvSpPr/>
          <p:nvPr/>
        </p:nvSpPr>
        <p:spPr>
          <a:xfrm>
            <a:off x="539552" y="5445224"/>
            <a:ext cx="2448272" cy="936104"/>
          </a:xfrm>
          <a:prstGeom prst="cloudCallout">
            <a:avLst>
              <a:gd name="adj1" fmla="val 77175"/>
              <a:gd name="adj2" fmla="val -1370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PEŘÍ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9" name="Obdélníkový popisek 8">
            <a:hlinkClick r:id="rId2" action="ppaction://hlinksldjump"/>
          </p:cNvPr>
          <p:cNvSpPr/>
          <p:nvPr/>
        </p:nvSpPr>
        <p:spPr>
          <a:xfrm>
            <a:off x="6372200" y="5661248"/>
            <a:ext cx="1872208" cy="648072"/>
          </a:xfrm>
          <a:prstGeom prst="wedgeRectCallout">
            <a:avLst>
              <a:gd name="adj1" fmla="val -33285"/>
              <a:gd name="adj2" fmla="val -2159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ŽELEZO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Kříž 12">
            <a:hlinkClick r:id="rId4" action="ppaction://hlinksldjump"/>
          </p:cNvPr>
          <p:cNvSpPr/>
          <p:nvPr/>
        </p:nvSpPr>
        <p:spPr>
          <a:xfrm>
            <a:off x="3527884" y="4725144"/>
            <a:ext cx="2088232" cy="1872208"/>
          </a:xfrm>
          <a:prstGeom prst="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  <a:cs typeface="Arial" pitchFamily="34" charset="0"/>
              </a:rPr>
              <a:t>VÝSLEDEK</a:t>
            </a:r>
            <a:endParaRPr lang="cs-CZ" sz="2400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188640"/>
            <a:ext cx="8229600" cy="151216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Porovnej výsledky</a:t>
            </a:r>
            <a:b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 správnost si kliknutím na výsledek ověř.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33CC33"/>
                </a:solidFill>
                <a:latin typeface="Arial Black" pitchFamily="34" charset="0"/>
              </a:rPr>
              <a:t>SPRÁVNĚ</a:t>
            </a:r>
            <a:endParaRPr lang="cs-CZ" sz="7200" dirty="0">
              <a:solidFill>
                <a:srgbClr val="33CC33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hnutý pruh 3"/>
          <p:cNvSpPr/>
          <p:nvPr/>
        </p:nvSpPr>
        <p:spPr>
          <a:xfrm rot="10800000">
            <a:off x="2483769" y="2060848"/>
            <a:ext cx="4176464" cy="3456384"/>
          </a:xfrm>
          <a:prstGeom prst="blockArc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971600" y="486916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ŠPATNĚ</a:t>
            </a:r>
            <a:endParaRPr lang="cs-CZ" sz="7200" dirty="0">
              <a:solidFill>
                <a:srgbClr val="FF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hnutý pruh 4"/>
          <p:cNvSpPr/>
          <p:nvPr/>
        </p:nvSpPr>
        <p:spPr>
          <a:xfrm>
            <a:off x="2483769" y="3140968"/>
            <a:ext cx="4176464" cy="3456384"/>
          </a:xfrm>
          <a:prstGeom prst="blockArc">
            <a:avLst/>
          </a:prstGeom>
          <a:solidFill>
            <a:srgbClr val="FF0000"/>
          </a:solidFill>
          <a:scene3d>
            <a:camera prst="orthographicFront">
              <a:rot lat="3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lačítko akce: Zpět nebo Předchozí 6">
            <a:hlinkClick r:id="rId2" action="ppaction://hlinksldjump" highlightClick="1"/>
          </p:cNvPr>
          <p:cNvSpPr/>
          <p:nvPr/>
        </p:nvSpPr>
        <p:spPr>
          <a:xfrm>
            <a:off x="971600" y="486916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62670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Ani jedno. Jsou stejně těžké. </a:t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600" dirty="0" smtClean="0">
                <a:latin typeface="Arial Black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list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Opakujeme učivo o jednotkách hmotnosti.</a:t>
            </a:r>
          </a:p>
          <a:p>
            <a:r>
              <a:rPr lang="cs-CZ" dirty="0"/>
              <a:t>Upevňujeme převodní vztahy. </a:t>
            </a:r>
            <a:endParaRPr lang="cs-CZ" dirty="0" smtClean="0"/>
          </a:p>
          <a:p>
            <a:r>
              <a:rPr lang="cs-CZ" dirty="0" smtClean="0"/>
              <a:t>Poukazujeme na vztahy přímé úměrnosti. </a:t>
            </a:r>
          </a:p>
          <a:p>
            <a:r>
              <a:rPr lang="cs-CZ" dirty="0" smtClean="0"/>
              <a:t>Vytváříme představu o daných jednotkách.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104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JEDNOTKY  HMOTNOSTI</vt:lpstr>
      <vt:lpstr>Prezentace aplikace PowerPoint</vt:lpstr>
      <vt:lpstr>Prezentace aplikace PowerPoint</vt:lpstr>
      <vt:lpstr>SPRÁVNĚ</vt:lpstr>
      <vt:lpstr>ŠPATNĚ</vt:lpstr>
      <vt:lpstr> Ani jedno. Jsou stejně těžké.  </vt:lpstr>
      <vt:lpstr>Metodický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Dana Svitáková</cp:lastModifiedBy>
  <cp:revision>49</cp:revision>
  <dcterms:created xsi:type="dcterms:W3CDTF">2011-09-20T09:40:05Z</dcterms:created>
  <dcterms:modified xsi:type="dcterms:W3CDTF">2012-03-21T18:01:39Z</dcterms:modified>
</cp:coreProperties>
</file>