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4" r:id="rId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00FF00"/>
    <a:srgbClr val="FF66FF"/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56" autoAdjust="0"/>
    <p:restoredTop sz="90929"/>
  </p:normalViewPr>
  <p:slideViewPr>
    <p:cSldViewPr>
      <p:cViewPr varScale="1">
        <p:scale>
          <a:sx n="47" d="100"/>
          <a:sy n="47" d="100"/>
        </p:scale>
        <p:origin x="-10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DD5815-37F7-4F01-A48F-D6BA7A5BDB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44084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955542-15D9-445B-AEC6-E1827EB264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30126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7F4605-394D-4BE5-856D-FB243770D5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00356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606BFC-F910-45F8-BBE5-4556406534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64115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6A6752-CE4C-45E8-85BE-3AB555F5F1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6581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51CEAB-1A36-4FE8-8A73-455E6FA9AF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89339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5108E5-D607-4E67-B388-8D6903794C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07504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6B3B3F8-6D4C-479D-B165-A410EC775A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165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D9FA78-DF24-4ABA-AE5A-F8273256E9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276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E0DAED-955F-4A04-8997-10A59338A9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882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0C345E-26EC-4D8B-9188-E4A7657AB6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473550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77C568-BBA3-4FD2-9F2A-A5BDA6A267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01291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650337-3B1C-4D68-89D5-AC5A3AF61E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2209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C3EF3103-90FA-4C93-AA9F-CDB8D70BDF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VY_32_INOVACE_44B_Síla a její měření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755650" y="549275"/>
            <a:ext cx="7702550" cy="1522413"/>
          </a:xfrm>
        </p:spPr>
        <p:txBody>
          <a:bodyPr/>
          <a:lstStyle/>
          <a:p>
            <a:pPr eaLnBrk="1" hangingPunct="1"/>
            <a:r>
              <a:rPr lang="cs-CZ" sz="3200" smtClean="0">
                <a:solidFill>
                  <a:srgbClr val="FF0066"/>
                </a:solidFill>
              </a:rPr>
              <a:t/>
            </a:r>
            <a:br>
              <a:rPr lang="cs-CZ" sz="3200" smtClean="0">
                <a:solidFill>
                  <a:srgbClr val="FF0066"/>
                </a:solidFill>
              </a:rPr>
            </a:br>
            <a:r>
              <a:rPr lang="cs-CZ" sz="3200" smtClean="0">
                <a:solidFill>
                  <a:srgbClr val="FF0066"/>
                </a:solidFill>
              </a:rPr>
              <a:t/>
            </a:r>
            <a:br>
              <a:rPr lang="cs-CZ" sz="3200" smtClean="0">
                <a:solidFill>
                  <a:srgbClr val="FF0066"/>
                </a:solidFill>
              </a:rPr>
            </a:br>
            <a:r>
              <a:rPr lang="cs-CZ" sz="3200" smtClean="0">
                <a:solidFill>
                  <a:srgbClr val="0070C0"/>
                </a:solidFill>
              </a:rPr>
              <a:t>Sílu znázorňujeme </a:t>
            </a:r>
            <a:r>
              <a:rPr lang="cs-CZ" sz="3200" b="1" smtClean="0">
                <a:solidFill>
                  <a:srgbClr val="0070C0"/>
                </a:solidFill>
              </a:rPr>
              <a:t>orientovanou úsečkou</a:t>
            </a:r>
            <a:r>
              <a:rPr lang="cs-CZ" sz="3200" smtClean="0">
                <a:solidFill>
                  <a:srgbClr val="0070C0"/>
                </a:solidFill>
              </a:rPr>
              <a:t>,   tj. úsečkou se šipkou,</a:t>
            </a:r>
            <a:br>
              <a:rPr lang="cs-CZ" sz="3200" smtClean="0">
                <a:solidFill>
                  <a:srgbClr val="0070C0"/>
                </a:solidFill>
              </a:rPr>
            </a:br>
            <a:r>
              <a:rPr lang="cs-CZ" sz="3200" smtClean="0">
                <a:solidFill>
                  <a:srgbClr val="0070C0"/>
                </a:solidFill>
              </a:rPr>
              <a:t>délka úsečky odpovídá velikosti síly.</a:t>
            </a:r>
            <a:r>
              <a:rPr lang="cs-CZ" sz="3200" smtClean="0">
                <a:solidFill>
                  <a:srgbClr val="FF0066"/>
                </a:solidFill>
              </a:rPr>
              <a:t/>
            </a:r>
            <a:br>
              <a:rPr lang="cs-CZ" sz="3200" smtClean="0">
                <a:solidFill>
                  <a:srgbClr val="FF0066"/>
                </a:solidFill>
              </a:rPr>
            </a:br>
            <a:r>
              <a:rPr lang="cs-CZ" sz="3600" smtClean="0">
                <a:solidFill>
                  <a:srgbClr val="FF0066"/>
                </a:solidFill>
              </a:rPr>
              <a:t/>
            </a:r>
            <a:br>
              <a:rPr lang="cs-CZ" sz="3600" smtClean="0">
                <a:solidFill>
                  <a:srgbClr val="FF0066"/>
                </a:solidFill>
              </a:rPr>
            </a:br>
            <a:endParaRPr lang="cs-CZ" sz="3200" smtClean="0">
              <a:solidFill>
                <a:srgbClr val="FF0066"/>
              </a:solidFill>
            </a:endParaRP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84213" y="2420938"/>
            <a:ext cx="6840537" cy="3819525"/>
          </a:xfrm>
        </p:spPr>
        <p:txBody>
          <a:bodyPr/>
          <a:lstStyle/>
          <a:p>
            <a:pPr eaLnBrk="1" hangingPunct="1">
              <a:buFontTx/>
              <a:buNone/>
              <a:defRPr/>
            </a:pPr>
            <a:r>
              <a:rPr lang="cs-CZ" dirty="0" smtClean="0">
                <a:solidFill>
                  <a:srgbClr val="FF0066"/>
                </a:solidFill>
              </a:rPr>
              <a:t>1)   F = 5 N ………1 cm →1N                 </a:t>
            </a:r>
          </a:p>
          <a:p>
            <a:pPr eaLnBrk="1" hangingPunct="1">
              <a:buFontTx/>
              <a:buNone/>
              <a:defRPr/>
            </a:pPr>
            <a:r>
              <a:rPr lang="cs-CZ" dirty="0" smtClean="0">
                <a:solidFill>
                  <a:srgbClr val="FF0066"/>
                </a:solidFill>
              </a:rPr>
              <a:t>       tj. úsečka má délku 5 cm</a:t>
            </a:r>
          </a:p>
          <a:p>
            <a:pPr eaLnBrk="1" hangingPunct="1">
              <a:buFontTx/>
              <a:buNone/>
              <a:defRPr/>
            </a:pPr>
            <a:r>
              <a:rPr lang="cs-CZ" dirty="0" smtClean="0">
                <a:solidFill>
                  <a:srgbClr val="00B050"/>
                </a:solidFill>
              </a:rPr>
              <a:t>2)   F = 30 N ......... 1 mm → 1N</a:t>
            </a:r>
          </a:p>
          <a:p>
            <a:pPr eaLnBrk="1" hangingPunct="1">
              <a:buFontTx/>
              <a:buNone/>
              <a:defRPr/>
            </a:pPr>
            <a:r>
              <a:rPr lang="cs-CZ" dirty="0" smtClean="0">
                <a:solidFill>
                  <a:srgbClr val="00B050"/>
                </a:solidFill>
              </a:rPr>
              <a:t>       tj. úsečka má délku 30 mm = 3 cm</a:t>
            </a:r>
          </a:p>
          <a:p>
            <a:pPr marL="514350" indent="-514350" eaLnBrk="1" hangingPunct="1">
              <a:buFontTx/>
              <a:buAutoNum type="arabicParenR" startAt="3"/>
              <a:defRPr/>
            </a:pPr>
            <a:r>
              <a:rPr lang="cs-CZ" dirty="0" smtClean="0">
                <a:solidFill>
                  <a:srgbClr val="FFC000"/>
                </a:solidFill>
              </a:rPr>
              <a:t> F = 1 000 N ……… 1 cm → 100 N     </a:t>
            </a:r>
          </a:p>
          <a:p>
            <a:pPr marL="514350" indent="-514350" eaLnBrk="1" hangingPunct="1">
              <a:buFontTx/>
              <a:buNone/>
              <a:defRPr/>
            </a:pPr>
            <a:r>
              <a:rPr lang="cs-CZ" dirty="0" smtClean="0">
                <a:solidFill>
                  <a:srgbClr val="FFC000"/>
                </a:solidFill>
              </a:rPr>
              <a:t>       tj. úsečka má délku 10 cm</a:t>
            </a:r>
          </a:p>
          <a:p>
            <a:pPr marL="514350" indent="-514350" eaLnBrk="1" hangingPunct="1">
              <a:buFontTx/>
              <a:buNone/>
              <a:defRPr/>
            </a:pPr>
            <a:r>
              <a:rPr lang="cs-CZ" dirty="0" smtClean="0">
                <a:solidFill>
                  <a:srgbClr val="FF0066"/>
                </a:solidFill>
              </a:rPr>
              <a:t>      </a:t>
            </a:r>
          </a:p>
        </p:txBody>
      </p:sp>
      <p:sp>
        <p:nvSpPr>
          <p:cNvPr id="3076" name="Zástupný symbol pro klipart 4"/>
          <p:cNvSpPr>
            <a:spLocks noGrp="1" noTextEdit="1"/>
          </p:cNvSpPr>
          <p:nvPr>
            <p:ph type="clipArt" sz="half" idx="2"/>
          </p:nvPr>
        </p:nvSpPr>
        <p:spPr>
          <a:xfrm>
            <a:off x="9467850" y="1557338"/>
            <a:ext cx="1150938" cy="4106862"/>
          </a:xfrm>
        </p:spPr>
      </p:sp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 autoUpdateAnimBg="0"/>
      <p:bldP spid="9219" grpId="0" build="p" autoUpdateAnimBg="0"/>
    </p:bld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</TotalTime>
  <Words>75</Words>
  <Application>Microsoft Office PowerPoint</Application>
  <PresentationFormat>Předvádění na obrazovce (4:3)</PresentationFormat>
  <Paragraphs>10</Paragraphs>
  <Slides>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Default Design</vt:lpstr>
      <vt:lpstr>VY_32_INOVACE_44B_Síla a její měření</vt:lpstr>
      <vt:lpstr>  Sílu znázorňujeme orientovanou úsečkou,   tj. úsečkou se šipkou, délka úsečky odpovídá velikosti síly.  </vt:lpstr>
    </vt:vector>
  </TitlesOfParts>
  <Company>7 Z 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Alena HABISONOVÁ</dc:title>
  <dc:creator>pc9</dc:creator>
  <cp:lastModifiedBy>krejza</cp:lastModifiedBy>
  <cp:revision>31</cp:revision>
  <dcterms:created xsi:type="dcterms:W3CDTF">2003-11-19T14:30:33Z</dcterms:created>
  <dcterms:modified xsi:type="dcterms:W3CDTF">2011-05-03T21:49:29Z</dcterms:modified>
</cp:coreProperties>
</file>