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7" r:id="rId2"/>
    <p:sldId id="268" r:id="rId3"/>
    <p:sldId id="256" r:id="rId4"/>
    <p:sldId id="257" r:id="rId5"/>
    <p:sldId id="258" r:id="rId6"/>
    <p:sldId id="260" r:id="rId7"/>
    <p:sldId id="261" r:id="rId8"/>
    <p:sldId id="264" r:id="rId9"/>
    <p:sldId id="263" r:id="rId10"/>
    <p:sldId id="266" r:id="rId11"/>
    <p:sldId id="262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VY_32_INOVACE_10_NEURČITÝ ČLEN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NEURČITÝ ČLEN A/AN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826F5F-AAA5-4A28-8C15-ED8F742B43FF}" type="presOf" srcId="{C73C7642-F245-4585-8F88-243F9FAEF6CA}" destId="{97289DF2-90F4-4EC2-A9FC-633B00BAB610}" srcOrd="0" destOrd="0" presId="urn:microsoft.com/office/officeart/2005/8/layout/target3"/>
    <dgm:cxn modelId="{E11FED1F-9AC7-4903-91C2-F9DC361A4FAD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A0C2861-5232-4AD2-9E25-3C5705AE2378}" type="presOf" srcId="{FBBFC3EA-9D9D-4F3A-BEA6-9C2C0E46BF20}" destId="{832BF48F-0145-4429-9E02-8FCA946CCE9E}" srcOrd="1" destOrd="0" presId="urn:microsoft.com/office/officeart/2005/8/layout/target3"/>
    <dgm:cxn modelId="{694551FA-6D8A-4A2A-9685-5E7459B7682F}" type="presOf" srcId="{39F8B381-5807-488E-AC22-73DD4140ED4A}" destId="{71045F8C-00FA-488E-A7BD-E2E6753D979D}" srcOrd="0" destOrd="0" presId="urn:microsoft.com/office/officeart/2005/8/layout/target3"/>
    <dgm:cxn modelId="{8DF88B67-1AFB-433C-8A11-C75D1629045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B773672-EF1B-4536-B0A2-3B80819D6F39}" type="presOf" srcId="{DAEA276B-ECF9-46F6-A7D3-4693B2D32BC4}" destId="{CDED6FE3-AD8F-4ACC-B6B8-710EDDD97598}" srcOrd="0" destOrd="0" presId="urn:microsoft.com/office/officeart/2005/8/layout/target3"/>
    <dgm:cxn modelId="{883B971E-CEA5-48D2-AE24-4CD1BFEB49E7}" type="presOf" srcId="{DAEA276B-ECF9-46F6-A7D3-4693B2D32BC4}" destId="{F69A1436-182C-465B-AD7F-FE48E0C090C1}" srcOrd="1" destOrd="0" presId="urn:microsoft.com/office/officeart/2005/8/layout/target3"/>
    <dgm:cxn modelId="{F6315280-C046-4D6E-91E2-44EFAF7AF407}" type="presOf" srcId="{445C7998-7549-48B0-BD68-D4F0167F02E5}" destId="{BC35EE03-4121-4EF9-923D-7CB6D30D358D}" srcOrd="0" destOrd="0" presId="urn:microsoft.com/office/officeart/2005/8/layout/target3"/>
    <dgm:cxn modelId="{C59D9DCC-5388-462C-8F92-013CE21D6D27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819CC83-DEF4-428D-A8D7-756275FE9355}" type="presOf" srcId="{C73C7642-F245-4585-8F88-243F9FAEF6CA}" destId="{AA41A67C-3D3F-4AE9-9E0F-5D7F7BB2E741}" srcOrd="1" destOrd="0" presId="urn:microsoft.com/office/officeart/2005/8/layout/target3"/>
    <dgm:cxn modelId="{5AF47D4F-EB0D-4D32-BA3E-16491005E615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801DCD8-4805-4966-A44F-9D7D904A266A}" type="presOf" srcId="{445C7998-7549-48B0-BD68-D4F0167F02E5}" destId="{4D19AB04-24FA-40C2-B203-52AE3D15E171}" srcOrd="1" destOrd="0" presId="urn:microsoft.com/office/officeart/2005/8/layout/target3"/>
    <dgm:cxn modelId="{6E6B7ABD-D7AC-431D-9F61-876260EB4913}" type="presOf" srcId="{019433A1-1324-4DE1-9E6F-32B851095F74}" destId="{E7297F21-D4FD-4A41-AE58-814D01A6B5E7}" srcOrd="1" destOrd="0" presId="urn:microsoft.com/office/officeart/2005/8/layout/target3"/>
    <dgm:cxn modelId="{6F41C445-2FE7-455D-9BEA-008C32FA2765}" type="presParOf" srcId="{71045F8C-00FA-488E-A7BD-E2E6753D979D}" destId="{3577EC6B-C980-4F34-8C69-4365E7B8FC8C}" srcOrd="0" destOrd="0" presId="urn:microsoft.com/office/officeart/2005/8/layout/target3"/>
    <dgm:cxn modelId="{A6F1E620-F277-43D0-B94F-81B9F782DC83}" type="presParOf" srcId="{71045F8C-00FA-488E-A7BD-E2E6753D979D}" destId="{6940EB87-DC1D-4BC3-9408-9AC2E1FFC039}" srcOrd="1" destOrd="0" presId="urn:microsoft.com/office/officeart/2005/8/layout/target3"/>
    <dgm:cxn modelId="{5AB22C09-6159-4EEE-8E97-4836A4575646}" type="presParOf" srcId="{71045F8C-00FA-488E-A7BD-E2E6753D979D}" destId="{BC35EE03-4121-4EF9-923D-7CB6D30D358D}" srcOrd="2" destOrd="0" presId="urn:microsoft.com/office/officeart/2005/8/layout/target3"/>
    <dgm:cxn modelId="{B3F314B9-4A95-46D4-BB0E-954914B1B491}" type="presParOf" srcId="{71045F8C-00FA-488E-A7BD-E2E6753D979D}" destId="{C95EEA27-3CBF-4645-A92D-9D8AF5C1CBFC}" srcOrd="3" destOrd="0" presId="urn:microsoft.com/office/officeart/2005/8/layout/target3"/>
    <dgm:cxn modelId="{4DF4BF09-E3DC-43F6-B404-AF737CF64D7B}" type="presParOf" srcId="{71045F8C-00FA-488E-A7BD-E2E6753D979D}" destId="{851BB866-B6AE-4566-893F-4C635BA974FC}" srcOrd="4" destOrd="0" presId="urn:microsoft.com/office/officeart/2005/8/layout/target3"/>
    <dgm:cxn modelId="{AA3FDDD2-24C3-416E-9662-59B3C4B2DC61}" type="presParOf" srcId="{71045F8C-00FA-488E-A7BD-E2E6753D979D}" destId="{643EA938-EDE0-4533-ACCC-D2BD6F3A527C}" srcOrd="5" destOrd="0" presId="urn:microsoft.com/office/officeart/2005/8/layout/target3"/>
    <dgm:cxn modelId="{D41AC000-995A-4AED-A86B-2F132884E2F7}" type="presParOf" srcId="{71045F8C-00FA-488E-A7BD-E2E6753D979D}" destId="{92F31B18-D66D-4CC7-89B9-378928DE877D}" srcOrd="6" destOrd="0" presId="urn:microsoft.com/office/officeart/2005/8/layout/target3"/>
    <dgm:cxn modelId="{A702B21D-3999-4DFB-8AF5-0FE07C2390F3}" type="presParOf" srcId="{71045F8C-00FA-488E-A7BD-E2E6753D979D}" destId="{902074E1-B931-4618-97F1-FADBE82E9C3C}" srcOrd="7" destOrd="0" presId="urn:microsoft.com/office/officeart/2005/8/layout/target3"/>
    <dgm:cxn modelId="{464A3B01-03E7-4414-993E-973F5CE76B40}" type="presParOf" srcId="{71045F8C-00FA-488E-A7BD-E2E6753D979D}" destId="{A3817367-F2BC-482F-8832-FA00B51DCCF3}" srcOrd="8" destOrd="0" presId="urn:microsoft.com/office/officeart/2005/8/layout/target3"/>
    <dgm:cxn modelId="{F9FBD538-3772-46AD-8C89-9C835FB6F967}" type="presParOf" srcId="{71045F8C-00FA-488E-A7BD-E2E6753D979D}" destId="{626ABFF6-56C8-4386-B662-68EC364EED9D}" srcOrd="9" destOrd="0" presId="urn:microsoft.com/office/officeart/2005/8/layout/target3"/>
    <dgm:cxn modelId="{6BF8263C-2C6B-495C-81EC-340643D8E8F0}" type="presParOf" srcId="{71045F8C-00FA-488E-A7BD-E2E6753D979D}" destId="{6DB11F1C-D028-4800-9625-6611CA9DE6D4}" srcOrd="10" destOrd="0" presId="urn:microsoft.com/office/officeart/2005/8/layout/target3"/>
    <dgm:cxn modelId="{A95D26C7-204F-4899-AA80-AF7E2CF2FB7A}" type="presParOf" srcId="{71045F8C-00FA-488E-A7BD-E2E6753D979D}" destId="{CDED6FE3-AD8F-4ACC-B6B8-710EDDD97598}" srcOrd="11" destOrd="0" presId="urn:microsoft.com/office/officeart/2005/8/layout/target3"/>
    <dgm:cxn modelId="{D7755B8A-E395-4E27-91B2-EDDEB0C7ECAE}" type="presParOf" srcId="{71045F8C-00FA-488E-A7BD-E2E6753D979D}" destId="{397AC6D7-84A6-4150-958F-83C92D9ACF38}" srcOrd="12" destOrd="0" presId="urn:microsoft.com/office/officeart/2005/8/layout/target3"/>
    <dgm:cxn modelId="{FF427E1C-E2DB-4D26-9AFB-8428F08A067E}" type="presParOf" srcId="{71045F8C-00FA-488E-A7BD-E2E6753D979D}" destId="{D7419528-33A6-416D-9E64-B3F7915C5149}" srcOrd="13" destOrd="0" presId="urn:microsoft.com/office/officeart/2005/8/layout/target3"/>
    <dgm:cxn modelId="{639E68E3-3B2E-4FF2-9A06-790BBEA700E7}" type="presParOf" srcId="{71045F8C-00FA-488E-A7BD-E2E6753D979D}" destId="{97289DF2-90F4-4EC2-A9FC-633B00BAB610}" srcOrd="14" destOrd="0" presId="urn:microsoft.com/office/officeart/2005/8/layout/target3"/>
    <dgm:cxn modelId="{4C8FC586-9DAC-4EE9-A4A5-E62CEAB1AF56}" type="presParOf" srcId="{71045F8C-00FA-488E-A7BD-E2E6753D979D}" destId="{234EBA9D-95B4-4C20-A84E-6F65F1085DC6}" srcOrd="15" destOrd="0" presId="urn:microsoft.com/office/officeart/2005/8/layout/target3"/>
    <dgm:cxn modelId="{681FD781-77F9-4317-8FC5-58E984C0BDBD}" type="presParOf" srcId="{71045F8C-00FA-488E-A7BD-E2E6753D979D}" destId="{12255512-213F-41DF-90A6-8B4CD74A2B52}" srcOrd="16" destOrd="0" presId="urn:microsoft.com/office/officeart/2005/8/layout/target3"/>
    <dgm:cxn modelId="{CA48EB33-A6E8-4159-B213-1B35AF3DD944}" type="presParOf" srcId="{71045F8C-00FA-488E-A7BD-E2E6753D979D}" destId="{50C2F88D-8688-44C2-A854-691F34009D3B}" srcOrd="17" destOrd="0" presId="urn:microsoft.com/office/officeart/2005/8/layout/target3"/>
    <dgm:cxn modelId="{70557B11-2166-4DC3-9615-873577300901}" type="presParOf" srcId="{71045F8C-00FA-488E-A7BD-E2E6753D979D}" destId="{4D19AB04-24FA-40C2-B203-52AE3D15E171}" srcOrd="18" destOrd="0" presId="urn:microsoft.com/office/officeart/2005/8/layout/target3"/>
    <dgm:cxn modelId="{BDC06016-CF93-4953-8BE6-B82F81598125}" type="presParOf" srcId="{71045F8C-00FA-488E-A7BD-E2E6753D979D}" destId="{832BF48F-0145-4429-9E02-8FCA946CCE9E}" srcOrd="19" destOrd="0" presId="urn:microsoft.com/office/officeart/2005/8/layout/target3"/>
    <dgm:cxn modelId="{F09AB677-E35C-4D81-BFA1-8DAC4BBB7F1D}" type="presParOf" srcId="{71045F8C-00FA-488E-A7BD-E2E6753D979D}" destId="{E7297F21-D4FD-4A41-AE58-814D01A6B5E7}" srcOrd="20" destOrd="0" presId="urn:microsoft.com/office/officeart/2005/8/layout/target3"/>
    <dgm:cxn modelId="{501E639C-FF6C-4083-8709-1011F5D8C6E0}" type="presParOf" srcId="{71045F8C-00FA-488E-A7BD-E2E6753D979D}" destId="{F69A1436-182C-465B-AD7F-FE48E0C090C1}" srcOrd="21" destOrd="0" presId="urn:microsoft.com/office/officeart/2005/8/layout/target3"/>
    <dgm:cxn modelId="{3B93A8B2-0D72-4863-9021-24075C957C3B}" type="presParOf" srcId="{71045F8C-00FA-488E-A7BD-E2E6753D979D}" destId="{AA41A67C-3D3F-4AE9-9E0F-5D7F7BB2E741}" srcOrd="22" destOrd="0" presId="urn:microsoft.com/office/officeart/2005/8/layout/target3"/>
    <dgm:cxn modelId="{F661CCEC-B6FF-4937-9C3B-3CBC5C18D3B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VY_32_INOVACE_10_NEURČITÝ ČLEN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NEURČITÝ ČLEN A/AN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B4CF5B-CB84-4EB8-8851-0722A95247B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6741C2-6E87-42C8-BFB6-3725BD1CFE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976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MOŽNÉ I JINÉ VARIANTY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741C2-6E87-42C8-BFB6-3725BD1CFEC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595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0888465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261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6287779"/>
              </p:ext>
            </p:extLst>
          </p:nvPr>
        </p:nvGraphicFramePr>
        <p:xfrm>
          <a:off x="1547664" y="2492896"/>
          <a:ext cx="6096000" cy="266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Seznámení s použitím neurčitého členu, procvičení použití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přiletí na kliknutí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704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836712"/>
            <a:ext cx="7342584" cy="2304256"/>
          </a:xfrm>
        </p:spPr>
        <p:txBody>
          <a:bodyPr>
            <a:normAutofit/>
          </a:bodyPr>
          <a:lstStyle/>
          <a:p>
            <a:r>
              <a:rPr lang="cs-CZ" sz="8000" dirty="0" smtClean="0"/>
              <a:t>NEURČITÝ ČLEN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501008"/>
            <a:ext cx="6296744" cy="2123681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tx1"/>
                </a:solidFill>
              </a:rPr>
              <a:t>A/AN</a:t>
            </a:r>
            <a:endParaRPr lang="cs-CZ" sz="8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45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teidlová\AppData\Local\Microsoft\Windows\Temporary Internet Files\Content.IE5\WQQOEKL8\MC90029005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4262055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teidlová\AppData\Local\Microsoft\Windows\Temporary Internet Files\Content.IE5\YS23119S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778" y="836712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4813994"/>
            <a:ext cx="3528392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accent6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 BOOK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2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20072" y="4813994"/>
            <a:ext cx="3600400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accent6"/>
            </a:solidFill>
          </a:ln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prstDash val="solid"/>
                </a:ln>
                <a:solidFill>
                  <a:srgbClr val="7030A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AN APPLE</a:t>
            </a:r>
            <a:endParaRPr lang="cs-CZ" sz="5400" b="1" cap="none" spc="0" dirty="0">
              <a:ln>
                <a:prstDash val="solid"/>
              </a:ln>
              <a:solidFill>
                <a:srgbClr val="7030A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729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304800"/>
            <a:ext cx="7488832" cy="1324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WHY A? </a:t>
            </a:r>
            <a:br>
              <a:rPr lang="cs-CZ" dirty="0" smtClean="0"/>
            </a:br>
            <a:r>
              <a:rPr lang="cs-CZ" dirty="0" smtClean="0"/>
              <a:t>WHY AN?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683568" y="1844824"/>
            <a:ext cx="3812232" cy="4281339"/>
          </a:xfrm>
        </p:spPr>
        <p:txBody>
          <a:bodyPr>
            <a:normAutofit fontScale="92500" lnSpcReduction="10000"/>
          </a:bodyPr>
          <a:lstStyle/>
          <a:p>
            <a:r>
              <a:rPr lang="cs-CZ" sz="4400" b="1" dirty="0" smtClean="0"/>
              <a:t>a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d</a:t>
            </a:r>
            <a:r>
              <a:rPr lang="cs-CZ" sz="4400" dirty="0" smtClean="0"/>
              <a:t>og</a:t>
            </a:r>
          </a:p>
          <a:p>
            <a:endParaRPr lang="cs-CZ" sz="4400" dirty="0" smtClean="0"/>
          </a:p>
          <a:p>
            <a:r>
              <a:rPr lang="cs-CZ" sz="4400" b="1" dirty="0" smtClean="0"/>
              <a:t>a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t</a:t>
            </a:r>
            <a:r>
              <a:rPr lang="cs-CZ" sz="4400" dirty="0" smtClean="0"/>
              <a:t>able</a:t>
            </a:r>
          </a:p>
          <a:p>
            <a:endParaRPr lang="cs-CZ" sz="4400" dirty="0" smtClean="0"/>
          </a:p>
          <a:p>
            <a:r>
              <a:rPr lang="cs-CZ" sz="4400" b="1" dirty="0" smtClean="0"/>
              <a:t>a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m</a:t>
            </a:r>
            <a:r>
              <a:rPr lang="cs-CZ" sz="4400" dirty="0" smtClean="0"/>
              <a:t>an</a:t>
            </a:r>
          </a:p>
          <a:p>
            <a:endParaRPr lang="cs-CZ" sz="4400" dirty="0" smtClean="0"/>
          </a:p>
          <a:p>
            <a:r>
              <a:rPr lang="cs-CZ" sz="4400" b="1" dirty="0" smtClean="0"/>
              <a:t>a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h</a:t>
            </a:r>
            <a:r>
              <a:rPr lang="cs-CZ" sz="4400" dirty="0" smtClean="0"/>
              <a:t>ouse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211960" y="1700808"/>
            <a:ext cx="4402832" cy="4425355"/>
          </a:xfrm>
        </p:spPr>
        <p:txBody>
          <a:bodyPr>
            <a:normAutofit fontScale="92500" lnSpcReduction="10000"/>
          </a:bodyPr>
          <a:lstStyle/>
          <a:p>
            <a:r>
              <a:rPr lang="cs-CZ" sz="4400" b="1" dirty="0" err="1" smtClean="0"/>
              <a:t>an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u</a:t>
            </a:r>
            <a:r>
              <a:rPr lang="cs-CZ" sz="4400" dirty="0" err="1" smtClean="0"/>
              <a:t>mbrella</a:t>
            </a:r>
            <a:endParaRPr lang="cs-CZ" sz="4400" dirty="0" smtClean="0"/>
          </a:p>
          <a:p>
            <a:endParaRPr lang="cs-CZ" sz="4400" dirty="0" smtClean="0"/>
          </a:p>
          <a:p>
            <a:r>
              <a:rPr lang="cs-CZ" sz="4400" b="1" dirty="0" err="1" smtClean="0"/>
              <a:t>an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o</a:t>
            </a:r>
            <a:r>
              <a:rPr lang="cs-CZ" sz="4400" dirty="0" err="1" smtClean="0"/>
              <a:t>range</a:t>
            </a:r>
            <a:endParaRPr lang="cs-CZ" sz="4400" dirty="0" smtClean="0"/>
          </a:p>
          <a:p>
            <a:endParaRPr lang="cs-CZ" sz="4400" dirty="0" smtClean="0"/>
          </a:p>
          <a:p>
            <a:r>
              <a:rPr lang="cs-CZ" sz="4400" b="1" dirty="0" err="1" smtClean="0"/>
              <a:t>an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e</a:t>
            </a:r>
            <a:r>
              <a:rPr lang="cs-CZ" sz="4400" dirty="0" err="1" smtClean="0"/>
              <a:t>xercise</a:t>
            </a:r>
            <a:r>
              <a:rPr lang="cs-CZ" sz="4400" dirty="0" smtClean="0"/>
              <a:t> </a:t>
            </a:r>
            <a:r>
              <a:rPr lang="cs-CZ" sz="4400" dirty="0" err="1" smtClean="0"/>
              <a:t>book</a:t>
            </a:r>
            <a:endParaRPr lang="cs-CZ" sz="4400" dirty="0" smtClean="0"/>
          </a:p>
          <a:p>
            <a:endParaRPr lang="cs-CZ" sz="4400" dirty="0" smtClean="0"/>
          </a:p>
          <a:p>
            <a:r>
              <a:rPr lang="cs-CZ" sz="4400" b="1" dirty="0" err="1" smtClean="0"/>
              <a:t>an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e</a:t>
            </a:r>
            <a:r>
              <a:rPr lang="cs-CZ" sz="4400" dirty="0" err="1" smtClean="0"/>
              <a:t>lephant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298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SPRÁVNÝ ČLEN</a:t>
            </a:r>
            <a:endParaRPr lang="cs-CZ" dirty="0"/>
          </a:p>
        </p:txBody>
      </p:sp>
      <p:pic>
        <p:nvPicPr>
          <p:cNvPr id="3" name="Picture 3" descr="C:\Users\Steidlová\AppData\Local\Microsoft\Windows\Temporary Internet Files\Content.IE5\5TMRG4JY\MC9003118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40768"/>
            <a:ext cx="1813255" cy="167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1340768"/>
            <a:ext cx="3969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___ alarm </a:t>
            </a:r>
            <a:r>
              <a:rPr lang="cs-CZ" sz="2800" dirty="0" err="1" smtClean="0"/>
              <a:t>clock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2060017"/>
            <a:ext cx="29231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an</a:t>
            </a:r>
            <a:r>
              <a:rPr lang="cs-CZ" sz="2800" dirty="0" smtClean="0"/>
              <a:t> alarm </a:t>
            </a:r>
            <a:r>
              <a:rPr lang="cs-CZ" sz="2800" dirty="0" err="1" smtClean="0"/>
              <a:t>clock</a:t>
            </a:r>
            <a:endParaRPr lang="cs-CZ" sz="2800" dirty="0"/>
          </a:p>
        </p:txBody>
      </p:sp>
      <p:pic>
        <p:nvPicPr>
          <p:cNvPr id="6" name="Picture 6" descr="C:\Users\Steidlová\AppData\Local\Microsoft\Windows\Temporary Internet Files\Content.IE5\8UGQTKW3\MC9004362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909" y="118920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32240" y="1602378"/>
            <a:ext cx="2484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______  </a:t>
            </a:r>
            <a:r>
              <a:rPr lang="cs-CZ" sz="2800" dirty="0" err="1" smtClean="0"/>
              <a:t>cat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6732240" y="2317488"/>
            <a:ext cx="16797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a </a:t>
            </a:r>
            <a:r>
              <a:rPr lang="cs-CZ" sz="2800" dirty="0" err="1" smtClean="0"/>
              <a:t>cat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10" name="Picture 7" descr="C:\Users\Steidlová\AppData\Local\Microsoft\Windows\Temporary Internet Files\Content.IE5\8UGQTKW3\MC90043629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05064"/>
            <a:ext cx="1703960" cy="17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Steidlová\AppData\Local\Microsoft\Windows\Temporary Internet Files\Content.IE5\YS23119S\MC9002805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149080"/>
            <a:ext cx="2204519" cy="169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312023" y="4365104"/>
            <a:ext cx="3052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___ </a:t>
            </a:r>
            <a:r>
              <a:rPr lang="cs-CZ" sz="2800" dirty="0" err="1" smtClean="0"/>
              <a:t>aeroplane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4995579"/>
            <a:ext cx="2635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aeroplane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91984" y="4365104"/>
            <a:ext cx="1619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___ </a:t>
            </a:r>
            <a:r>
              <a:rPr lang="cs-CZ" sz="2800" dirty="0" err="1" smtClean="0"/>
              <a:t>egg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91985" y="4995579"/>
            <a:ext cx="1634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egg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37304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teidlová\AppData\Local\Microsoft\Windows\Temporary Internet Files\Content.IE5\8UGQTKW3\MC9002918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5553" y="588195"/>
            <a:ext cx="2099080" cy="1904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1052736"/>
            <a:ext cx="20957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___ </a:t>
            </a:r>
            <a:r>
              <a:rPr lang="cs-CZ" sz="2800" dirty="0" err="1" smtClean="0"/>
              <a:t>bag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184482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bag</a:t>
            </a:r>
            <a:endParaRPr lang="cs-CZ" sz="2800" dirty="0"/>
          </a:p>
        </p:txBody>
      </p:sp>
      <p:pic>
        <p:nvPicPr>
          <p:cNvPr id="7" name="Picture 10" descr="C:\Users\Steidlová\AppData\Local\Microsoft\Windows\Temporary Internet Files\Content.IE5\5TMRG4JY\MC900295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99279"/>
            <a:ext cx="1679418" cy="175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32240" y="1019347"/>
            <a:ext cx="1888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___ </a:t>
            </a:r>
            <a:r>
              <a:rPr lang="cs-CZ" sz="2800" dirty="0" err="1" smtClean="0"/>
              <a:t>actor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8264" y="1772816"/>
            <a:ext cx="16158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actor</a:t>
            </a:r>
            <a:endParaRPr lang="cs-CZ" sz="2800" dirty="0"/>
          </a:p>
        </p:txBody>
      </p:sp>
      <p:pic>
        <p:nvPicPr>
          <p:cNvPr id="10" name="Picture 2" descr="C:\Users\Steidlová\AppData\Local\Microsoft\Windows\Temporary Internet Files\Content.IE5\5TMRG4JY\MC9001132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72" y="4077072"/>
            <a:ext cx="1873861" cy="1224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411760" y="4221088"/>
            <a:ext cx="25019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___ </a:t>
            </a:r>
            <a:r>
              <a:rPr lang="cs-CZ" sz="2800" dirty="0" err="1" smtClean="0"/>
              <a:t>umbrella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4941168"/>
            <a:ext cx="2373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umbrella</a:t>
            </a:r>
            <a:endParaRPr lang="cs-CZ" sz="2800" dirty="0"/>
          </a:p>
        </p:txBody>
      </p:sp>
      <p:pic>
        <p:nvPicPr>
          <p:cNvPr id="3075" name="Picture 3" descr="C:\Users\Steidlová\AppData\Local\Microsoft\Windows\Temporary Internet Files\Content.IE5\5TMRG4JY\MC900232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194" y="4088633"/>
            <a:ext cx="1944986" cy="170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372200" y="4221088"/>
            <a:ext cx="2248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___ </a:t>
            </a:r>
            <a:r>
              <a:rPr lang="cs-CZ" sz="2800" dirty="0" err="1" smtClean="0"/>
              <a:t>window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39450" y="4941168"/>
            <a:ext cx="1898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window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02576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teidlová\AppData\Local\Microsoft\Windows\Temporary Internet Files\Content.IE5\WQQOEKL8\MC90029005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3561527" cy="264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teidlová\AppData\Local\Microsoft\Windows\Temporary Internet Files\Content.IE5\YS23119S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098" y="522690"/>
            <a:ext cx="3266349" cy="326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4005064"/>
            <a:ext cx="43664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a</a:t>
            </a:r>
            <a:r>
              <a:rPr lang="cs-CZ" sz="4000" dirty="0" smtClean="0"/>
              <a:t> </a:t>
            </a:r>
            <a:r>
              <a:rPr lang="cs-CZ" sz="4000" dirty="0" err="1" smtClean="0"/>
              <a:t>book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4712950"/>
            <a:ext cx="49628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an</a:t>
            </a:r>
            <a:r>
              <a:rPr lang="cs-CZ" sz="4000" dirty="0" smtClean="0"/>
              <a:t> </a:t>
            </a:r>
            <a:r>
              <a:rPr lang="cs-CZ" sz="4000" dirty="0" err="1" smtClean="0"/>
              <a:t>old</a:t>
            </a:r>
            <a:r>
              <a:rPr lang="cs-CZ" sz="4000" dirty="0" smtClean="0"/>
              <a:t> </a:t>
            </a:r>
            <a:r>
              <a:rPr lang="cs-CZ" sz="4000" dirty="0" err="1" smtClean="0"/>
              <a:t>book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3861048"/>
            <a:ext cx="28476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an</a:t>
            </a:r>
            <a:r>
              <a:rPr lang="cs-CZ" sz="4000" dirty="0" smtClean="0"/>
              <a:t> </a:t>
            </a:r>
            <a:r>
              <a:rPr lang="cs-CZ" sz="4000" dirty="0" err="1" smtClean="0"/>
              <a:t>apple</a:t>
            </a:r>
            <a:endParaRPr lang="cs-CZ" sz="40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671878" y="4646978"/>
            <a:ext cx="25987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a</a:t>
            </a:r>
            <a:r>
              <a:rPr lang="cs-CZ" sz="4000" dirty="0" smtClean="0"/>
              <a:t> big </a:t>
            </a:r>
            <a:r>
              <a:rPr lang="cs-CZ" sz="4000" dirty="0" err="1" smtClean="0"/>
              <a:t>apple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9980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467544" y="1518679"/>
            <a:ext cx="3888432" cy="236799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an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620388">
            <a:off x="1294263" y="1811067"/>
            <a:ext cx="10510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 rot="2728398">
            <a:off x="3454640" y="2688431"/>
            <a:ext cx="97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 rot="19091608" flipH="1">
            <a:off x="867858" y="2473401"/>
            <a:ext cx="13756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an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 rot="20189625">
            <a:off x="2708481" y="1635615"/>
            <a:ext cx="16524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an</a:t>
            </a:r>
            <a:endParaRPr lang="cs-CZ" sz="4400" dirty="0"/>
          </a:p>
        </p:txBody>
      </p:sp>
      <p:sp>
        <p:nvSpPr>
          <p:cNvPr id="10" name="Ovál 9"/>
          <p:cNvSpPr/>
          <p:nvPr/>
        </p:nvSpPr>
        <p:spPr>
          <a:xfrm>
            <a:off x="4932040" y="2166556"/>
            <a:ext cx="3888432" cy="236799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old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2040070">
            <a:off x="6735683" y="2511681"/>
            <a:ext cx="1690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orange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 rot="2074916">
            <a:off x="5628689" y="2665881"/>
            <a:ext cx="1182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red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 rot="19547852">
            <a:off x="6693035" y="3642620"/>
            <a:ext cx="1499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small</a:t>
            </a:r>
            <a:endParaRPr lang="cs-CZ" sz="2800" dirty="0"/>
          </a:p>
        </p:txBody>
      </p:sp>
      <p:sp>
        <p:nvSpPr>
          <p:cNvPr id="14" name="Ovál 13"/>
          <p:cNvSpPr/>
          <p:nvPr/>
        </p:nvSpPr>
        <p:spPr>
          <a:xfrm>
            <a:off x="388416" y="4083530"/>
            <a:ext cx="3888432" cy="236799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car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20368029">
            <a:off x="5626378" y="3717032"/>
            <a:ext cx="1265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English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 rot="20586660">
            <a:off x="7706044" y="3205361"/>
            <a:ext cx="10547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easy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 rot="911706">
            <a:off x="2944482" y="5146733"/>
            <a:ext cx="11804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pen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 rot="12514596" flipV="1">
            <a:off x="2761642" y="4745786"/>
            <a:ext cx="1707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house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 rot="19991112">
            <a:off x="467544" y="4901029"/>
            <a:ext cx="723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ball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 rot="20828318">
            <a:off x="2029974" y="5447612"/>
            <a:ext cx="2182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exercise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 rot="2137569">
            <a:off x="983252" y="5430347"/>
            <a:ext cx="9824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egg</a:t>
            </a:r>
            <a:endParaRPr lang="cs-CZ" sz="2800" dirty="0"/>
          </a:p>
        </p:txBody>
      </p:sp>
      <p:sp>
        <p:nvSpPr>
          <p:cNvPr id="26" name="Nadpis 25"/>
          <p:cNvSpPr>
            <a:spLocks noGrp="1"/>
          </p:cNvSpPr>
          <p:nvPr>
            <p:ph type="title"/>
          </p:nvPr>
        </p:nvSpPr>
        <p:spPr>
          <a:xfrm>
            <a:off x="497276" y="37567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SESTAV  SPOJENÍ SLOV</a:t>
            </a:r>
            <a:br>
              <a:rPr lang="cs-CZ" dirty="0" smtClean="0"/>
            </a:br>
            <a:r>
              <a:rPr lang="cs-CZ" dirty="0" smtClean="0"/>
              <a:t>/ a big boy /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 rot="1415507">
            <a:off x="2575419" y="3256445"/>
            <a:ext cx="6403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an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 rot="11572049" flipV="1">
            <a:off x="5066470" y="3095209"/>
            <a:ext cx="12335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Indian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 rot="18976899">
            <a:off x="1001663" y="4141393"/>
            <a:ext cx="2781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elephant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0433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MOŽNÉ ŘEŠENÍ -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217443"/>
          </a:xfrm>
        </p:spPr>
        <p:txBody>
          <a:bodyPr>
            <a:normAutofit/>
          </a:bodyPr>
          <a:lstStyle/>
          <a:p>
            <a:r>
              <a:rPr lang="cs-CZ" dirty="0"/>
              <a:t>a </a:t>
            </a:r>
            <a:r>
              <a:rPr lang="cs-CZ" dirty="0" err="1"/>
              <a:t>red</a:t>
            </a:r>
            <a:r>
              <a:rPr lang="cs-CZ" dirty="0"/>
              <a:t> </a:t>
            </a:r>
            <a:r>
              <a:rPr lang="cs-CZ" dirty="0" err="1" smtClean="0"/>
              <a:t>pen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easy</a:t>
            </a:r>
            <a:r>
              <a:rPr lang="cs-CZ" dirty="0"/>
              <a:t> </a:t>
            </a:r>
            <a:r>
              <a:rPr lang="cs-CZ" dirty="0" err="1" smtClean="0"/>
              <a:t>exercise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car</a:t>
            </a:r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egg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house</a:t>
            </a:r>
          </a:p>
          <a:p>
            <a:endParaRPr lang="cs-CZ" dirty="0"/>
          </a:p>
          <a:p>
            <a:r>
              <a:rPr lang="cs-CZ" dirty="0" err="1" smtClean="0"/>
              <a:t>an</a:t>
            </a:r>
            <a:r>
              <a:rPr lang="cs-CZ" dirty="0" smtClean="0"/>
              <a:t> Indian </a:t>
            </a:r>
            <a:r>
              <a:rPr lang="cs-CZ" dirty="0" err="1" smtClean="0"/>
              <a:t>elephant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48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!!! ROZHODUJE VÝSLOVNOST!!!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795320" cy="4209331"/>
          </a:xfrm>
        </p:spPr>
        <p:txBody>
          <a:bodyPr>
            <a:normAutofit/>
          </a:bodyPr>
          <a:lstStyle/>
          <a:p>
            <a:r>
              <a:rPr lang="cs-CZ" sz="3200" strike="sngStrike" dirty="0" err="1" smtClean="0"/>
              <a:t>an</a:t>
            </a:r>
            <a:r>
              <a:rPr lang="cs-CZ" sz="3200" dirty="0" smtClean="0"/>
              <a:t>  university       X      a university   /</a:t>
            </a:r>
            <a:r>
              <a:rPr lang="cs-CZ" sz="3200" dirty="0" err="1" smtClean="0"/>
              <a:t>junyverzity</a:t>
            </a:r>
            <a:r>
              <a:rPr lang="cs-CZ" sz="3200" dirty="0" smtClean="0"/>
              <a:t>/</a:t>
            </a:r>
          </a:p>
          <a:p>
            <a:endParaRPr lang="cs-CZ" sz="3200" dirty="0" smtClean="0"/>
          </a:p>
          <a:p>
            <a:r>
              <a:rPr lang="cs-CZ" sz="3200" strike="sngStrike" dirty="0" err="1" smtClean="0"/>
              <a:t>an</a:t>
            </a:r>
            <a:r>
              <a:rPr lang="cs-CZ" sz="3200" dirty="0" smtClean="0"/>
              <a:t>  </a:t>
            </a:r>
            <a:r>
              <a:rPr lang="cs-CZ" sz="3200" dirty="0" err="1" smtClean="0"/>
              <a:t>year</a:t>
            </a:r>
            <a:r>
              <a:rPr lang="cs-CZ" sz="3200" dirty="0" smtClean="0"/>
              <a:t>                 X      a </a:t>
            </a:r>
            <a:r>
              <a:rPr lang="cs-CZ" sz="3200" dirty="0" err="1" smtClean="0"/>
              <a:t>year</a:t>
            </a:r>
            <a:r>
              <a:rPr lang="cs-CZ" sz="3200" dirty="0" smtClean="0"/>
              <a:t>               /</a:t>
            </a:r>
            <a:r>
              <a:rPr lang="cs-CZ" sz="3200" dirty="0" err="1" smtClean="0"/>
              <a:t>jir</a:t>
            </a:r>
            <a:r>
              <a:rPr lang="cs-CZ" sz="3200" dirty="0" smtClean="0"/>
              <a:t>/</a:t>
            </a:r>
          </a:p>
          <a:p>
            <a:endParaRPr lang="cs-CZ" sz="3200" dirty="0" smtClean="0"/>
          </a:p>
          <a:p>
            <a:r>
              <a:rPr lang="cs-CZ" sz="3200" strike="sngStrike" dirty="0" smtClean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hour</a:t>
            </a:r>
            <a:r>
              <a:rPr lang="cs-CZ" sz="3200" dirty="0" smtClean="0"/>
              <a:t>                    X      </a:t>
            </a:r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hour</a:t>
            </a:r>
            <a:r>
              <a:rPr lang="cs-CZ" sz="3200" dirty="0" smtClean="0"/>
              <a:t>             /aur/ </a:t>
            </a:r>
          </a:p>
          <a:p>
            <a:endParaRPr lang="cs-CZ" sz="3200" dirty="0"/>
          </a:p>
          <a:p>
            <a:r>
              <a:rPr lang="cs-CZ" sz="3200" strike="sngStrike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yellow</a:t>
            </a:r>
            <a:r>
              <a:rPr lang="cs-CZ" sz="3200" dirty="0" smtClean="0"/>
              <a:t> </a:t>
            </a:r>
            <a:r>
              <a:rPr lang="cs-CZ" sz="3200" dirty="0" err="1" smtClean="0"/>
              <a:t>bag</a:t>
            </a:r>
            <a:r>
              <a:rPr lang="cs-CZ" sz="3200" dirty="0" smtClean="0"/>
              <a:t>      X       a </a:t>
            </a:r>
            <a:r>
              <a:rPr lang="cs-CZ" sz="3200" dirty="0" err="1" smtClean="0"/>
              <a:t>yellow</a:t>
            </a:r>
            <a:r>
              <a:rPr lang="cs-CZ" sz="3200" dirty="0" smtClean="0"/>
              <a:t> </a:t>
            </a:r>
            <a:r>
              <a:rPr lang="cs-CZ" sz="3200" dirty="0" err="1" smtClean="0"/>
              <a:t>bag</a:t>
            </a:r>
            <a:r>
              <a:rPr lang="cs-CZ" sz="3200" dirty="0" smtClean="0"/>
              <a:t>   /</a:t>
            </a:r>
            <a:r>
              <a:rPr lang="cs-CZ" sz="3200" dirty="0" err="1" smtClean="0"/>
              <a:t>jelou</a:t>
            </a:r>
            <a:r>
              <a:rPr lang="cs-CZ" sz="3200" dirty="0" smtClean="0"/>
              <a:t>/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0930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9912" y="980728"/>
            <a:ext cx="34321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7556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179</TotalTime>
  <Words>244</Words>
  <Application>Microsoft Office PowerPoint</Application>
  <PresentationFormat>Předvádění na obrazovce (4:3)</PresentationFormat>
  <Paragraphs>106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Prezentace aplikace PowerPoint</vt:lpstr>
      <vt:lpstr>Anotace</vt:lpstr>
      <vt:lpstr>NEURČITÝ ČLEN</vt:lpstr>
      <vt:lpstr>Prezentace aplikace PowerPoint</vt:lpstr>
      <vt:lpstr>WHY A?  WHY AN?</vt:lpstr>
      <vt:lpstr>DOPLŇ SPRÁVNÝ ČLEN</vt:lpstr>
      <vt:lpstr>Prezentace aplikace PowerPoint</vt:lpstr>
      <vt:lpstr>Prezentace aplikace PowerPoint</vt:lpstr>
      <vt:lpstr>SESTAV  SPOJENÍ SLOV / a big boy /</vt:lpstr>
      <vt:lpstr>MOŽNÉ ŘEŠENÍ -  </vt:lpstr>
      <vt:lpstr>!!! ROZHODUJE VÝSLOVNOST!!!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NEURČITÝ ČLEN</dc:title>
  <dc:creator>Steidlová</dc:creator>
  <cp:lastModifiedBy>Steidlová</cp:lastModifiedBy>
  <cp:revision>17</cp:revision>
  <dcterms:created xsi:type="dcterms:W3CDTF">2012-04-23T12:52:25Z</dcterms:created>
  <dcterms:modified xsi:type="dcterms:W3CDTF">2012-06-03T12:53:52Z</dcterms:modified>
</cp:coreProperties>
</file>