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VY_42_INOVACE_34_TEST č.4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Test č.4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2F725-2711-4345-A6B1-4B80423BCC6E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6A667B1-4EA5-4400-8315-181ED252624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217096-F5A3-4468-8492-0DCA7C9B20C2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177938-1461-4EDF-BB64-998F246FA169}" type="presOf" srcId="{DAEA276B-ECF9-46F6-A7D3-4693B2D32BC4}" destId="{F69A1436-182C-465B-AD7F-FE48E0C090C1}" srcOrd="1" destOrd="0" presId="urn:microsoft.com/office/officeart/2005/8/layout/target3"/>
    <dgm:cxn modelId="{7F6FC14B-ACDE-4623-8C45-909FFAB49C2E}" type="presOf" srcId="{DAEA276B-ECF9-46F6-A7D3-4693B2D32BC4}" destId="{CDED6FE3-AD8F-4ACC-B6B8-710EDDD97598}" srcOrd="0" destOrd="0" presId="urn:microsoft.com/office/officeart/2005/8/layout/target3"/>
    <dgm:cxn modelId="{F529B15F-D08C-400B-9BB5-3ABBA801495E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1134E7-3B82-465D-AD17-99BB59E1381A}" type="presOf" srcId="{EBC41103-E2E5-4D48-9B4B-425520D3D098}" destId="{F969C235-9271-4D34-B740-D627A121CAD0}" srcOrd="1" destOrd="0" presId="urn:microsoft.com/office/officeart/2005/8/layout/target3"/>
    <dgm:cxn modelId="{81A7B642-A2D5-4321-AD97-5B37C329C725}" type="presOf" srcId="{FBBFC3EA-9D9D-4F3A-BEA6-9C2C0E46BF20}" destId="{832BF48F-0145-4429-9E02-8FCA946CCE9E}" srcOrd="1" destOrd="0" presId="urn:microsoft.com/office/officeart/2005/8/layout/target3"/>
    <dgm:cxn modelId="{EF495DD3-DE1F-4958-A07F-553BD7FB47DD}" type="presOf" srcId="{39F8B381-5807-488E-AC22-73DD4140ED4A}" destId="{71045F8C-00FA-488E-A7BD-E2E6753D979D}" srcOrd="0" destOrd="0" presId="urn:microsoft.com/office/officeart/2005/8/layout/target3"/>
    <dgm:cxn modelId="{9C06EC08-20A3-45E3-9ACB-40B417DEA1C4}" type="presOf" srcId="{019433A1-1324-4DE1-9E6F-32B851095F74}" destId="{E7297F21-D4FD-4A41-AE58-814D01A6B5E7}" srcOrd="1" destOrd="0" presId="urn:microsoft.com/office/officeart/2005/8/layout/target3"/>
    <dgm:cxn modelId="{05271B77-BA25-44D2-AE52-5886C74EE53C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BCED1D-2E4E-4764-9D33-4C7598C40378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1695834-ABBF-4A9F-A742-82B811E9F7C3}" type="presOf" srcId="{445C7998-7549-48B0-BD68-D4F0167F02E5}" destId="{4D19AB04-24FA-40C2-B203-52AE3D15E171}" srcOrd="1" destOrd="0" presId="urn:microsoft.com/office/officeart/2005/8/layout/target3"/>
    <dgm:cxn modelId="{9978D479-69B3-447F-96D7-A22C82298E5D}" type="presParOf" srcId="{71045F8C-00FA-488E-A7BD-E2E6753D979D}" destId="{3577EC6B-C980-4F34-8C69-4365E7B8FC8C}" srcOrd="0" destOrd="0" presId="urn:microsoft.com/office/officeart/2005/8/layout/target3"/>
    <dgm:cxn modelId="{D5CB9797-166E-4EC3-976A-4215C41FC439}" type="presParOf" srcId="{71045F8C-00FA-488E-A7BD-E2E6753D979D}" destId="{6940EB87-DC1D-4BC3-9408-9AC2E1FFC039}" srcOrd="1" destOrd="0" presId="urn:microsoft.com/office/officeart/2005/8/layout/target3"/>
    <dgm:cxn modelId="{50BC5D7B-8BA1-4365-A6E4-A0DF8FEF3B25}" type="presParOf" srcId="{71045F8C-00FA-488E-A7BD-E2E6753D979D}" destId="{BC35EE03-4121-4EF9-923D-7CB6D30D358D}" srcOrd="2" destOrd="0" presId="urn:microsoft.com/office/officeart/2005/8/layout/target3"/>
    <dgm:cxn modelId="{668BF183-0E67-4229-97C3-AE01CE3922BF}" type="presParOf" srcId="{71045F8C-00FA-488E-A7BD-E2E6753D979D}" destId="{C95EEA27-3CBF-4645-A92D-9D8AF5C1CBFC}" srcOrd="3" destOrd="0" presId="urn:microsoft.com/office/officeart/2005/8/layout/target3"/>
    <dgm:cxn modelId="{4C8E9051-8881-44CE-B39C-41BCDF212CC6}" type="presParOf" srcId="{71045F8C-00FA-488E-A7BD-E2E6753D979D}" destId="{851BB866-B6AE-4566-893F-4C635BA974FC}" srcOrd="4" destOrd="0" presId="urn:microsoft.com/office/officeart/2005/8/layout/target3"/>
    <dgm:cxn modelId="{50F636AD-DADB-4B84-BCFC-86D3F6F23EBD}" type="presParOf" srcId="{71045F8C-00FA-488E-A7BD-E2E6753D979D}" destId="{643EA938-EDE0-4533-ACCC-D2BD6F3A527C}" srcOrd="5" destOrd="0" presId="urn:microsoft.com/office/officeart/2005/8/layout/target3"/>
    <dgm:cxn modelId="{AE11E2FC-C419-4C19-BD0C-BB580D8E45A2}" type="presParOf" srcId="{71045F8C-00FA-488E-A7BD-E2E6753D979D}" destId="{92F31B18-D66D-4CC7-89B9-378928DE877D}" srcOrd="6" destOrd="0" presId="urn:microsoft.com/office/officeart/2005/8/layout/target3"/>
    <dgm:cxn modelId="{2B0844B5-3074-4C6A-A65D-C032B3E905CC}" type="presParOf" srcId="{71045F8C-00FA-488E-A7BD-E2E6753D979D}" destId="{902074E1-B931-4618-97F1-FADBE82E9C3C}" srcOrd="7" destOrd="0" presId="urn:microsoft.com/office/officeart/2005/8/layout/target3"/>
    <dgm:cxn modelId="{2463C499-FCD0-4041-A87D-48D37536B499}" type="presParOf" srcId="{71045F8C-00FA-488E-A7BD-E2E6753D979D}" destId="{A3817367-F2BC-482F-8832-FA00B51DCCF3}" srcOrd="8" destOrd="0" presId="urn:microsoft.com/office/officeart/2005/8/layout/target3"/>
    <dgm:cxn modelId="{E09EB641-B486-4DEA-BBDA-4769A6B9BDF2}" type="presParOf" srcId="{71045F8C-00FA-488E-A7BD-E2E6753D979D}" destId="{626ABFF6-56C8-4386-B662-68EC364EED9D}" srcOrd="9" destOrd="0" presId="urn:microsoft.com/office/officeart/2005/8/layout/target3"/>
    <dgm:cxn modelId="{93C54665-DD62-4012-B9D2-B5B91658660A}" type="presParOf" srcId="{71045F8C-00FA-488E-A7BD-E2E6753D979D}" destId="{6DB11F1C-D028-4800-9625-6611CA9DE6D4}" srcOrd="10" destOrd="0" presId="urn:microsoft.com/office/officeart/2005/8/layout/target3"/>
    <dgm:cxn modelId="{3A20E82A-4164-4EAA-BC8D-399BACE6241F}" type="presParOf" srcId="{71045F8C-00FA-488E-A7BD-E2E6753D979D}" destId="{CDED6FE3-AD8F-4ACC-B6B8-710EDDD97598}" srcOrd="11" destOrd="0" presId="urn:microsoft.com/office/officeart/2005/8/layout/target3"/>
    <dgm:cxn modelId="{F6C5CA52-6C1D-4B81-96E0-EBB412B1D652}" type="presParOf" srcId="{71045F8C-00FA-488E-A7BD-E2E6753D979D}" destId="{397AC6D7-84A6-4150-958F-83C92D9ACF38}" srcOrd="12" destOrd="0" presId="urn:microsoft.com/office/officeart/2005/8/layout/target3"/>
    <dgm:cxn modelId="{14EA01B7-42F3-47F2-B364-A257EDA8457A}" type="presParOf" srcId="{71045F8C-00FA-488E-A7BD-E2E6753D979D}" destId="{D7419528-33A6-416D-9E64-B3F7915C5149}" srcOrd="13" destOrd="0" presId="urn:microsoft.com/office/officeart/2005/8/layout/target3"/>
    <dgm:cxn modelId="{378F3CF8-C5D3-4B10-944A-136BC6230E2D}" type="presParOf" srcId="{71045F8C-00FA-488E-A7BD-E2E6753D979D}" destId="{97289DF2-90F4-4EC2-A9FC-633B00BAB610}" srcOrd="14" destOrd="0" presId="urn:microsoft.com/office/officeart/2005/8/layout/target3"/>
    <dgm:cxn modelId="{11F64AE0-3155-4F81-99AD-486222DC7341}" type="presParOf" srcId="{71045F8C-00FA-488E-A7BD-E2E6753D979D}" destId="{234EBA9D-95B4-4C20-A84E-6F65F1085DC6}" srcOrd="15" destOrd="0" presId="urn:microsoft.com/office/officeart/2005/8/layout/target3"/>
    <dgm:cxn modelId="{3659AD1E-3E31-4C60-AA49-3C206743F1F6}" type="presParOf" srcId="{71045F8C-00FA-488E-A7BD-E2E6753D979D}" destId="{12255512-213F-41DF-90A6-8B4CD74A2B52}" srcOrd="16" destOrd="0" presId="urn:microsoft.com/office/officeart/2005/8/layout/target3"/>
    <dgm:cxn modelId="{16D5FCBB-A751-467A-93F9-694F76E75D8B}" type="presParOf" srcId="{71045F8C-00FA-488E-A7BD-E2E6753D979D}" destId="{50C2F88D-8688-44C2-A854-691F34009D3B}" srcOrd="17" destOrd="0" presId="urn:microsoft.com/office/officeart/2005/8/layout/target3"/>
    <dgm:cxn modelId="{9F95536D-44F0-4BD8-B5AE-404B4F784A02}" type="presParOf" srcId="{71045F8C-00FA-488E-A7BD-E2E6753D979D}" destId="{4D19AB04-24FA-40C2-B203-52AE3D15E171}" srcOrd="18" destOrd="0" presId="urn:microsoft.com/office/officeart/2005/8/layout/target3"/>
    <dgm:cxn modelId="{784E6872-DB5C-4919-8152-AFBBB4D91D2E}" type="presParOf" srcId="{71045F8C-00FA-488E-A7BD-E2E6753D979D}" destId="{832BF48F-0145-4429-9E02-8FCA946CCE9E}" srcOrd="19" destOrd="0" presId="urn:microsoft.com/office/officeart/2005/8/layout/target3"/>
    <dgm:cxn modelId="{CB3044CE-0EC3-4CD5-A66F-CD9D0589E4CB}" type="presParOf" srcId="{71045F8C-00FA-488E-A7BD-E2E6753D979D}" destId="{E7297F21-D4FD-4A41-AE58-814D01A6B5E7}" srcOrd="20" destOrd="0" presId="urn:microsoft.com/office/officeart/2005/8/layout/target3"/>
    <dgm:cxn modelId="{91FC9CE4-943A-4D50-B573-A04B5A06E803}" type="presParOf" srcId="{71045F8C-00FA-488E-A7BD-E2E6753D979D}" destId="{F69A1436-182C-465B-AD7F-FE48E0C090C1}" srcOrd="21" destOrd="0" presId="urn:microsoft.com/office/officeart/2005/8/layout/target3"/>
    <dgm:cxn modelId="{AC45159B-08FC-4F1C-949B-83D20FD72FA0}" type="presParOf" srcId="{71045F8C-00FA-488E-A7BD-E2E6753D979D}" destId="{AA41A67C-3D3F-4AE9-9E0F-5D7F7BB2E741}" srcOrd="22" destOrd="0" presId="urn:microsoft.com/office/officeart/2005/8/layout/target3"/>
    <dgm:cxn modelId="{67A11EED-2450-44A7-B895-578EEA58669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VY_42_INOVACE_34_TEST č.4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Test č.4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76570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17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ročník - červen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Písemný test – opakování učiva I. ročníku                  – obor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0 - 20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(operace sčítání a odčítání bez přechodu přes 10)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(pero, žlutá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zelená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modrá pastelka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tužka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 – práce jednotlivců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Slouží k zopakování učiva a následnému vysvětlení chyb pomocí interaktivní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924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j</a:t>
            </a:r>
            <a:r>
              <a:rPr lang="cs-CZ" sz="2000" dirty="0" smtClean="0"/>
              <a:t>méno_____________________                                             datum_____________</a:t>
            </a:r>
          </a:p>
          <a:p>
            <a:pPr algn="ctr"/>
            <a:endParaRPr lang="cs-CZ" dirty="0"/>
          </a:p>
          <a:p>
            <a:pPr algn="ctr"/>
            <a:r>
              <a:rPr lang="cs-CZ" sz="2400" dirty="0" smtClean="0"/>
              <a:t> TEST  č. 4</a:t>
            </a:r>
          </a:p>
          <a:p>
            <a:pPr marL="342900" indent="-342900">
              <a:buAutoNum type="arabicPeriod"/>
            </a:pPr>
            <a:r>
              <a:rPr lang="cs-CZ" dirty="0" smtClean="0"/>
              <a:t>Porovnej tato čísla</a:t>
            </a:r>
          </a:p>
          <a:p>
            <a:r>
              <a:rPr lang="cs-CZ" dirty="0" smtClean="0"/>
              <a:t>       11    </a:t>
            </a:r>
            <a:r>
              <a:rPr lang="en-US" dirty="0" smtClean="0"/>
              <a:t> </a:t>
            </a:r>
            <a:r>
              <a:rPr lang="cs-CZ" dirty="0" smtClean="0"/>
              <a:t> 14               10      16                   18       20</a:t>
            </a:r>
            <a:endParaRPr lang="cs-CZ" dirty="0"/>
          </a:p>
          <a:p>
            <a:r>
              <a:rPr lang="cs-CZ" dirty="0" smtClean="0"/>
              <a:t>       19      12               20      12                   13       16</a:t>
            </a:r>
            <a:endParaRPr lang="cs-CZ" dirty="0"/>
          </a:p>
          <a:p>
            <a:r>
              <a:rPr lang="cs-CZ" dirty="0" smtClean="0"/>
              <a:t>       15      15               18      14                   20       19</a:t>
            </a:r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AutoNum type="arabicPeriod" startAt="2"/>
            </a:pPr>
            <a:r>
              <a:rPr lang="cs-CZ" dirty="0" smtClean="0"/>
              <a:t>Na tečky doplň čísla         .       12        .        .        15        .        .        18</a:t>
            </a:r>
          </a:p>
          <a:p>
            <a:pPr marL="342900" indent="-342900">
              <a:buAutoNum type="arabicPeriod" startAt="2"/>
            </a:pPr>
            <a:endParaRPr lang="cs-CZ" dirty="0"/>
          </a:p>
          <a:p>
            <a:pPr marL="342900" indent="-342900">
              <a:buAutoNum type="arabicPeriod" startAt="2"/>
            </a:pPr>
            <a:r>
              <a:rPr lang="cs-CZ" dirty="0" smtClean="0"/>
              <a:t>Vypočítej tyto příklady</a:t>
            </a:r>
          </a:p>
          <a:p>
            <a:r>
              <a:rPr lang="cs-CZ" dirty="0" smtClean="0"/>
              <a:t>      6 + 4 =                    10 + 3 =                       14 –  4 =                           8 – 6 =</a:t>
            </a:r>
          </a:p>
          <a:p>
            <a:r>
              <a:rPr lang="cs-CZ" dirty="0" smtClean="0"/>
              <a:t>      2 + 8 =                    11 + 7 =                       16 – 10 =                        10 – 2 =</a:t>
            </a:r>
          </a:p>
          <a:p>
            <a:r>
              <a:rPr lang="cs-CZ" dirty="0" smtClean="0"/>
              <a:t>      5 + 4 =                    17 + 3 =                       18 -    8 =                          9 – 2 =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pPr marL="342900" indent="-342900">
              <a:buAutoNum type="arabicPeriod" startAt="4"/>
            </a:pPr>
            <a:r>
              <a:rPr lang="cs-CZ" dirty="0"/>
              <a:t>Doplň správně číslice</a:t>
            </a:r>
          </a:p>
          <a:p>
            <a:r>
              <a:rPr lang="en-US" dirty="0"/>
              <a:t>         6  &lt; ____                            17  &lt; ____</a:t>
            </a:r>
          </a:p>
          <a:p>
            <a:r>
              <a:rPr lang="en-US" dirty="0"/>
              <a:t>         9  &gt; ____                            15  &gt; ____</a:t>
            </a:r>
          </a:p>
          <a:p>
            <a:r>
              <a:rPr lang="en-US" dirty="0"/>
              <a:t>         3  &gt; ____                            18  &gt; ____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09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806489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5.   </a:t>
            </a:r>
            <a:r>
              <a:rPr lang="cs-CZ" dirty="0" smtClean="0"/>
              <a:t>Dáša koupila 13 jablek a Pepa koupil 6 jablek.</a:t>
            </a:r>
          </a:p>
          <a:p>
            <a:r>
              <a:rPr lang="cs-CZ" dirty="0" smtClean="0"/>
              <a:t>       Kolik jablek koupili celkem?</a:t>
            </a:r>
          </a:p>
          <a:p>
            <a:endParaRPr lang="cs-CZ" dirty="0"/>
          </a:p>
          <a:p>
            <a:r>
              <a:rPr lang="cs-CZ" dirty="0" smtClean="0"/>
              <a:t>        Dáša             ______</a:t>
            </a:r>
          </a:p>
          <a:p>
            <a:r>
              <a:rPr lang="cs-CZ" dirty="0"/>
              <a:t> </a:t>
            </a:r>
            <a:r>
              <a:rPr lang="cs-CZ" dirty="0" smtClean="0"/>
              <a:t>       Pepa             ______</a:t>
            </a:r>
          </a:p>
          <a:p>
            <a:r>
              <a:rPr lang="cs-CZ" dirty="0"/>
              <a:t> </a:t>
            </a:r>
            <a:r>
              <a:rPr lang="cs-CZ" dirty="0" smtClean="0"/>
              <a:t>       Celkem         ______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________________</a:t>
            </a:r>
          </a:p>
          <a:p>
            <a:endParaRPr lang="cs-CZ" dirty="0"/>
          </a:p>
          <a:p>
            <a:r>
              <a:rPr lang="en-US" dirty="0" smtClean="0"/>
              <a:t>        </a:t>
            </a:r>
            <a:r>
              <a:rPr lang="cs-CZ" dirty="0" smtClean="0"/>
              <a:t>Celkem koupili _____  jablek.</a:t>
            </a:r>
            <a:endParaRPr lang="en-US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6.    Z</a:t>
            </a:r>
            <a:r>
              <a:rPr lang="en-US" dirty="0" smtClean="0"/>
              <a:t>e 17 </a:t>
            </a:r>
            <a:r>
              <a:rPr lang="en-US" dirty="0" err="1" smtClean="0"/>
              <a:t>kor</a:t>
            </a:r>
            <a:r>
              <a:rPr lang="cs-CZ" dirty="0" smtClean="0"/>
              <a:t>á</a:t>
            </a:r>
            <a:r>
              <a:rPr lang="en-US" dirty="0" err="1" smtClean="0"/>
              <a:t>lk</a:t>
            </a:r>
            <a:r>
              <a:rPr lang="cs-CZ" dirty="0"/>
              <a:t>ů</a:t>
            </a:r>
            <a:r>
              <a:rPr lang="en-US" dirty="0" smtClean="0"/>
              <a:t> L</a:t>
            </a:r>
            <a:r>
              <a:rPr lang="cs-CZ" dirty="0" smtClean="0"/>
              <a:t>í</a:t>
            </a:r>
            <a:r>
              <a:rPr lang="en-US" dirty="0" smtClean="0"/>
              <a:t>da 2 </a:t>
            </a:r>
            <a:r>
              <a:rPr lang="en-US" dirty="0" err="1" smtClean="0"/>
              <a:t>kor</a:t>
            </a:r>
            <a:r>
              <a:rPr lang="cs-CZ" dirty="0" smtClean="0"/>
              <a:t>á</a:t>
            </a:r>
            <a:r>
              <a:rPr lang="en-US" dirty="0" err="1" smtClean="0"/>
              <a:t>lk</a:t>
            </a:r>
            <a:r>
              <a:rPr lang="cs-CZ" dirty="0" smtClean="0"/>
              <a:t>y </a:t>
            </a:r>
            <a:r>
              <a:rPr lang="en-US" dirty="0" smtClean="0"/>
              <a:t> </a:t>
            </a:r>
            <a:r>
              <a:rPr lang="cs-CZ" dirty="0" err="1"/>
              <a:t>z</a:t>
            </a:r>
            <a:r>
              <a:rPr lang="en-US" dirty="0" err="1" smtClean="0"/>
              <a:t>tratila</a:t>
            </a:r>
            <a:r>
              <a:rPr lang="en-US" dirty="0" smtClean="0"/>
              <a:t>.</a:t>
            </a:r>
          </a:p>
          <a:p>
            <a:r>
              <a:rPr lang="cs-CZ" dirty="0" smtClean="0"/>
              <a:t>       </a:t>
            </a:r>
            <a:r>
              <a:rPr lang="en-US" dirty="0" err="1" smtClean="0"/>
              <a:t>Kolik</a:t>
            </a:r>
            <a:r>
              <a:rPr lang="en-US" dirty="0" smtClean="0"/>
              <a:t> </a:t>
            </a:r>
            <a:r>
              <a:rPr lang="cs-CZ" dirty="0" smtClean="0"/>
              <a:t>korálků jí zbylo?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měla              _____</a:t>
            </a:r>
          </a:p>
          <a:p>
            <a:r>
              <a:rPr lang="cs-CZ" dirty="0"/>
              <a:t> </a:t>
            </a:r>
            <a:r>
              <a:rPr lang="cs-CZ" dirty="0" smtClean="0"/>
              <a:t>      ztratila</a:t>
            </a:r>
            <a:r>
              <a:rPr lang="en-US" dirty="0" smtClean="0"/>
              <a:t> </a:t>
            </a:r>
            <a:r>
              <a:rPr lang="cs-CZ" dirty="0" smtClean="0"/>
              <a:t>          _____</a:t>
            </a:r>
          </a:p>
          <a:p>
            <a:r>
              <a:rPr lang="cs-CZ" dirty="0"/>
              <a:t> </a:t>
            </a:r>
            <a:r>
              <a:rPr lang="cs-CZ" dirty="0" smtClean="0"/>
              <a:t>      zbylo              _____</a:t>
            </a:r>
          </a:p>
          <a:p>
            <a:endParaRPr lang="cs-CZ" dirty="0"/>
          </a:p>
          <a:p>
            <a:r>
              <a:rPr lang="cs-CZ" dirty="0" smtClean="0"/>
              <a:t>       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/>
              <a:t>Lídě zbylo  _____korálků.</a:t>
            </a:r>
          </a:p>
          <a:p>
            <a:r>
              <a:rPr lang="cs-CZ" dirty="0" smtClean="0"/>
              <a:t>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1269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2809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8</a:t>
            </a:r>
            <a:r>
              <a:rPr lang="cs-CZ" dirty="0" smtClean="0"/>
              <a:t>. Vypočítej tyto příklady</a:t>
            </a:r>
          </a:p>
          <a:p>
            <a:r>
              <a:rPr lang="cs-CZ" dirty="0"/>
              <a:t> </a:t>
            </a:r>
            <a:r>
              <a:rPr lang="cs-CZ" dirty="0" smtClean="0"/>
              <a:t>    15 + 3 =                           19 – 6 =                     18 – 11 =                   6 + 13 =</a:t>
            </a:r>
          </a:p>
          <a:p>
            <a:r>
              <a:rPr lang="cs-CZ" dirty="0"/>
              <a:t> </a:t>
            </a:r>
            <a:r>
              <a:rPr lang="cs-CZ" dirty="0" smtClean="0"/>
              <a:t>    13 + 4 =                           18 – 5 =                     14 – 12 =                   4 + 15 =</a:t>
            </a:r>
          </a:p>
          <a:p>
            <a:r>
              <a:rPr lang="cs-CZ" dirty="0"/>
              <a:t> </a:t>
            </a:r>
            <a:r>
              <a:rPr lang="cs-CZ" dirty="0" smtClean="0"/>
              <a:t>    14 + 5 =                           17 – 6 =                     20 – 14 =                   3 + 11 =</a:t>
            </a:r>
          </a:p>
          <a:p>
            <a:endParaRPr lang="cs-CZ" dirty="0"/>
          </a:p>
          <a:p>
            <a:r>
              <a:rPr lang="cs-CZ" dirty="0" smtClean="0"/>
              <a:t>9.  Nakresli </a:t>
            </a:r>
            <a:r>
              <a:rPr lang="cs-CZ" dirty="0"/>
              <a:t>(tužkou) a vybarvi 1 obdélník  (modře) a 1 trojúhelník  (zeleně) </a:t>
            </a:r>
          </a:p>
          <a:p>
            <a:r>
              <a:rPr lang="cs-CZ" dirty="0"/>
              <a:t>        </a:t>
            </a:r>
            <a:r>
              <a:rPr lang="cs-CZ" sz="3600" dirty="0"/>
              <a:t> .       .       .</a:t>
            </a:r>
          </a:p>
          <a:p>
            <a:r>
              <a:rPr lang="cs-CZ" sz="3600" dirty="0"/>
              <a:t>     .       .       .</a:t>
            </a:r>
          </a:p>
          <a:p>
            <a:r>
              <a:rPr lang="cs-CZ" sz="3600" dirty="0"/>
              <a:t>     .       .       .</a:t>
            </a:r>
            <a:endParaRPr lang="cs-CZ" dirty="0"/>
          </a:p>
          <a:p>
            <a:pPr marL="342900" indent="-342900">
              <a:buAutoNum type="arabicPeriod" startAt="8"/>
            </a:pPr>
            <a:endParaRPr lang="cs-CZ" dirty="0" smtClean="0"/>
          </a:p>
          <a:p>
            <a:r>
              <a:rPr lang="cs-CZ" dirty="0" smtClean="0"/>
              <a:t>10. Vybarvi válec zeleně, krychli modře a kvádr žlutě.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7737251" y="5621715"/>
            <a:ext cx="1008112" cy="70568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809259" y="554645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známka</a:t>
            </a:r>
            <a:endParaRPr lang="cs-CZ" sz="1200" dirty="0"/>
          </a:p>
        </p:txBody>
      </p:sp>
      <p:sp>
        <p:nvSpPr>
          <p:cNvPr id="5" name="Krychle 4"/>
          <p:cNvSpPr/>
          <p:nvPr/>
        </p:nvSpPr>
        <p:spPr>
          <a:xfrm>
            <a:off x="467544" y="5261655"/>
            <a:ext cx="1584176" cy="570547"/>
          </a:xfrm>
          <a:prstGeom prst="cub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>
            <a:off x="4576750" y="5007221"/>
            <a:ext cx="648072" cy="967337"/>
          </a:xfrm>
          <a:prstGeom prst="ca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843808" y="5041338"/>
            <a:ext cx="1008112" cy="1011182"/>
          </a:xfrm>
          <a:prstGeom prst="cub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771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j</a:t>
            </a:r>
            <a:r>
              <a:rPr lang="cs-CZ" sz="2000" dirty="0" smtClean="0"/>
              <a:t>méno_____________________                                             datum_____________</a:t>
            </a:r>
          </a:p>
          <a:p>
            <a:pPr algn="ctr"/>
            <a:endParaRPr lang="cs-CZ" dirty="0"/>
          </a:p>
          <a:p>
            <a:pPr algn="ctr"/>
            <a:r>
              <a:rPr lang="cs-CZ" sz="2400" dirty="0" smtClean="0"/>
              <a:t> TEST  č. 4</a:t>
            </a:r>
          </a:p>
          <a:p>
            <a:pPr marL="342900" indent="-342900">
              <a:buAutoNum type="arabicPeriod"/>
            </a:pPr>
            <a:r>
              <a:rPr lang="cs-CZ" dirty="0" smtClean="0"/>
              <a:t>Porovnej tato čísla</a:t>
            </a:r>
          </a:p>
          <a:p>
            <a:r>
              <a:rPr lang="cs-CZ" dirty="0" smtClean="0"/>
              <a:t>       11 </a:t>
            </a:r>
            <a:r>
              <a:rPr lang="en-US" dirty="0" smtClean="0">
                <a:solidFill>
                  <a:srgbClr val="FF0000"/>
                </a:solidFill>
              </a:rPr>
              <a:t>&lt;</a:t>
            </a:r>
            <a:r>
              <a:rPr lang="cs-CZ" dirty="0" smtClean="0"/>
              <a:t>  14               10</a:t>
            </a:r>
            <a:r>
              <a:rPr lang="en-US" dirty="0" smtClean="0"/>
              <a:t> </a:t>
            </a:r>
            <a:r>
              <a:rPr lang="cs-CZ" dirty="0" smtClean="0"/>
              <a:t> </a:t>
            </a:r>
            <a:r>
              <a:rPr lang="en-US" dirty="0">
                <a:solidFill>
                  <a:srgbClr val="FF0000"/>
                </a:solidFill>
              </a:rPr>
              <a:t>&lt;</a:t>
            </a:r>
            <a:r>
              <a:rPr lang="cs-CZ" dirty="0" smtClean="0"/>
              <a:t>  16                   18 </a:t>
            </a:r>
            <a:r>
              <a:rPr lang="en-US" dirty="0">
                <a:solidFill>
                  <a:srgbClr val="FF0000"/>
                </a:solidFill>
              </a:rPr>
              <a:t>&lt;</a:t>
            </a:r>
            <a:r>
              <a:rPr lang="cs-CZ" dirty="0" smtClean="0"/>
              <a:t>  20</a:t>
            </a:r>
            <a:endParaRPr lang="cs-CZ" dirty="0"/>
          </a:p>
          <a:p>
            <a:r>
              <a:rPr lang="cs-CZ" dirty="0" smtClean="0"/>
              <a:t>       19  </a:t>
            </a:r>
            <a:r>
              <a:rPr lang="en-US" dirty="0" smtClean="0">
                <a:solidFill>
                  <a:srgbClr val="FF0000"/>
                </a:solidFill>
              </a:rPr>
              <a:t>&gt;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12               20 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&gt;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12                   13 </a:t>
            </a:r>
            <a:r>
              <a:rPr lang="en-US" dirty="0">
                <a:solidFill>
                  <a:srgbClr val="FF0000"/>
                </a:solidFill>
              </a:rPr>
              <a:t>&lt;</a:t>
            </a:r>
            <a:r>
              <a:rPr lang="cs-CZ" dirty="0" smtClean="0"/>
              <a:t>  16</a:t>
            </a:r>
            <a:endParaRPr lang="cs-CZ" dirty="0"/>
          </a:p>
          <a:p>
            <a:r>
              <a:rPr lang="cs-CZ" dirty="0" smtClean="0"/>
              <a:t>       15  </a:t>
            </a:r>
            <a:r>
              <a:rPr lang="en-US" dirty="0" smtClean="0">
                <a:solidFill>
                  <a:srgbClr val="FF0000"/>
                </a:solidFill>
              </a:rPr>
              <a:t>=</a:t>
            </a:r>
            <a:r>
              <a:rPr lang="cs-CZ" dirty="0" smtClean="0"/>
              <a:t> 15               18 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&gt;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14                   20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&gt;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 19</a:t>
            </a:r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AutoNum type="arabicPeriod" startAt="2"/>
            </a:pPr>
            <a:r>
              <a:rPr lang="cs-CZ" dirty="0" smtClean="0"/>
              <a:t>Na tečky doplň čísla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11</a:t>
            </a: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 smtClean="0"/>
              <a:t>12 </a:t>
            </a:r>
            <a:r>
              <a:rPr lang="en-US" dirty="0" smtClean="0"/>
              <a:t>     </a:t>
            </a:r>
            <a:r>
              <a:rPr lang="en-US" dirty="0" smtClean="0">
                <a:solidFill>
                  <a:srgbClr val="FF0000"/>
                </a:solidFill>
              </a:rPr>
              <a:t>11</a:t>
            </a:r>
            <a:r>
              <a:rPr lang="cs-CZ" dirty="0" smtClean="0"/>
              <a:t> </a:t>
            </a:r>
            <a:r>
              <a:rPr lang="en-US" dirty="0" smtClean="0"/>
              <a:t>     </a:t>
            </a:r>
            <a:r>
              <a:rPr lang="en-US" dirty="0" smtClean="0">
                <a:solidFill>
                  <a:srgbClr val="FF0000"/>
                </a:solidFill>
              </a:rPr>
              <a:t>11</a:t>
            </a:r>
            <a:r>
              <a:rPr lang="cs-CZ" dirty="0" smtClean="0"/>
              <a:t>       15</a:t>
            </a:r>
            <a:r>
              <a:rPr lang="en-US" dirty="0" smtClean="0"/>
              <a:t>     </a:t>
            </a:r>
            <a:r>
              <a:rPr lang="cs-CZ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11     </a:t>
            </a:r>
            <a:r>
              <a:rPr lang="cs-CZ" dirty="0" smtClean="0"/>
              <a:t> </a:t>
            </a:r>
            <a:r>
              <a:rPr lang="en-US" dirty="0">
                <a:solidFill>
                  <a:srgbClr val="FF0000"/>
                </a:solidFill>
              </a:rPr>
              <a:t>11</a:t>
            </a:r>
            <a:r>
              <a:rPr lang="cs-CZ" dirty="0" smtClean="0"/>
              <a:t>      18</a:t>
            </a:r>
          </a:p>
          <a:p>
            <a:pPr marL="342900" indent="-342900">
              <a:buAutoNum type="arabicPeriod" startAt="2"/>
            </a:pPr>
            <a:endParaRPr lang="cs-CZ" dirty="0"/>
          </a:p>
          <a:p>
            <a:pPr marL="342900" indent="-342900">
              <a:buAutoNum type="arabicPeriod" startAt="2"/>
            </a:pPr>
            <a:r>
              <a:rPr lang="cs-CZ" dirty="0" smtClean="0"/>
              <a:t>Vypočítej tyto příklady</a:t>
            </a:r>
          </a:p>
          <a:p>
            <a:r>
              <a:rPr lang="cs-CZ" dirty="0" smtClean="0"/>
              <a:t>      6 + 4 = </a:t>
            </a:r>
            <a:r>
              <a:rPr lang="en-US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                   10 + 3 =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13</a:t>
            </a:r>
            <a:r>
              <a:rPr lang="cs-CZ" dirty="0" smtClean="0"/>
              <a:t>                       14 –  4 = </a:t>
            </a:r>
            <a:r>
              <a:rPr lang="en-US" dirty="0">
                <a:solidFill>
                  <a:srgbClr val="FF0000"/>
                </a:solidFill>
              </a:rPr>
              <a:t>10</a:t>
            </a:r>
            <a:r>
              <a:rPr lang="cs-CZ" dirty="0" smtClean="0"/>
              <a:t>                          8 – 6 =</a:t>
            </a:r>
            <a:r>
              <a:rPr lang="en-US" dirty="0">
                <a:solidFill>
                  <a:srgbClr val="FF0000"/>
                </a:solidFill>
              </a:rPr>
              <a:t> 2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2 + 8 = </a:t>
            </a:r>
            <a:r>
              <a:rPr lang="en-US" dirty="0">
                <a:solidFill>
                  <a:srgbClr val="FF0000"/>
                </a:solidFill>
              </a:rPr>
              <a:t>10</a:t>
            </a:r>
            <a:r>
              <a:rPr lang="cs-CZ" dirty="0" smtClean="0"/>
              <a:t>                  </a:t>
            </a:r>
            <a:r>
              <a:rPr lang="en-US" dirty="0" smtClean="0"/>
              <a:t> </a:t>
            </a:r>
            <a:r>
              <a:rPr lang="cs-CZ" dirty="0" smtClean="0"/>
              <a:t>11 + 7 = </a:t>
            </a:r>
            <a:r>
              <a:rPr lang="en-US" dirty="0" smtClean="0">
                <a:solidFill>
                  <a:srgbClr val="FF0000"/>
                </a:solidFill>
              </a:rPr>
              <a:t>18</a:t>
            </a:r>
            <a:r>
              <a:rPr lang="cs-CZ" dirty="0" smtClean="0"/>
              <a:t>                     </a:t>
            </a:r>
            <a:r>
              <a:rPr lang="en-US" dirty="0" smtClean="0"/>
              <a:t> </a:t>
            </a:r>
            <a:r>
              <a:rPr lang="cs-CZ" dirty="0" smtClean="0"/>
              <a:t> 16 –10 =</a:t>
            </a:r>
            <a:r>
              <a:rPr lang="en-US" dirty="0" smtClean="0"/>
              <a:t>   </a:t>
            </a:r>
            <a:r>
              <a:rPr lang="en-US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                        10 – 2 =</a:t>
            </a:r>
            <a:r>
              <a:rPr lang="en-US" dirty="0">
                <a:solidFill>
                  <a:srgbClr val="FF0000"/>
                </a:solidFill>
              </a:rPr>
              <a:t> 8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5 + 4 = 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 9</a:t>
            </a:r>
            <a:r>
              <a:rPr lang="cs-CZ" dirty="0" smtClean="0"/>
              <a:t>                </a:t>
            </a:r>
            <a:r>
              <a:rPr lang="en-US" dirty="0" smtClean="0"/>
              <a:t>  </a:t>
            </a:r>
            <a:r>
              <a:rPr lang="cs-CZ" dirty="0" smtClean="0"/>
              <a:t> 17 + 3 = </a:t>
            </a:r>
            <a:r>
              <a:rPr lang="en-US" dirty="0" smtClean="0">
                <a:solidFill>
                  <a:srgbClr val="FF0000"/>
                </a:solidFill>
              </a:rPr>
              <a:t>20</a:t>
            </a:r>
            <a:r>
              <a:rPr lang="cs-CZ" dirty="0" smtClean="0"/>
              <a:t>                   </a:t>
            </a:r>
            <a:r>
              <a:rPr lang="en-US" dirty="0" smtClean="0"/>
              <a:t>   </a:t>
            </a:r>
            <a:r>
              <a:rPr lang="cs-CZ" dirty="0" smtClean="0"/>
              <a:t> 18 -   8 = </a:t>
            </a:r>
            <a:r>
              <a:rPr lang="en-US" dirty="0">
                <a:solidFill>
                  <a:srgbClr val="FF0000"/>
                </a:solidFill>
              </a:rPr>
              <a:t>10</a:t>
            </a:r>
            <a:r>
              <a:rPr lang="cs-CZ" dirty="0" smtClean="0"/>
              <a:t>                      </a:t>
            </a:r>
            <a:r>
              <a:rPr lang="en-US" dirty="0" smtClean="0"/>
              <a:t>   </a:t>
            </a:r>
            <a:r>
              <a:rPr lang="cs-CZ" dirty="0" smtClean="0"/>
              <a:t> 9 – 2 =</a:t>
            </a:r>
            <a:r>
              <a:rPr lang="en-US" dirty="0">
                <a:solidFill>
                  <a:srgbClr val="FF0000"/>
                </a:solidFill>
              </a:rPr>
              <a:t> 7</a:t>
            </a:r>
            <a:r>
              <a:rPr lang="cs-CZ" dirty="0" smtClean="0"/>
              <a:t>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 </a:t>
            </a:r>
          </a:p>
          <a:p>
            <a:pPr marL="342900" indent="-342900">
              <a:buAutoNum type="arabicPeriod" startAt="4"/>
            </a:pPr>
            <a:r>
              <a:rPr lang="cs-CZ" dirty="0"/>
              <a:t>Doplň správně číslice</a:t>
            </a:r>
          </a:p>
          <a:p>
            <a:r>
              <a:rPr lang="en-US" dirty="0"/>
              <a:t>         6  &lt; </a:t>
            </a:r>
            <a:r>
              <a:rPr lang="en-US" dirty="0" smtClean="0">
                <a:solidFill>
                  <a:srgbClr val="FF0000"/>
                </a:solidFill>
              </a:rPr>
              <a:t>7,8,9,….20</a:t>
            </a:r>
            <a:r>
              <a:rPr lang="en-US" dirty="0" smtClean="0"/>
              <a:t>                             </a:t>
            </a:r>
            <a:r>
              <a:rPr lang="en-US" dirty="0"/>
              <a:t>17  </a:t>
            </a:r>
            <a:r>
              <a:rPr lang="en-US" dirty="0" smtClean="0"/>
              <a:t>&lt;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18,19,20</a:t>
            </a:r>
            <a:r>
              <a:rPr lang="cs-CZ" dirty="0" smtClean="0"/>
              <a:t> </a:t>
            </a:r>
            <a:endParaRPr lang="en-US" dirty="0"/>
          </a:p>
          <a:p>
            <a:r>
              <a:rPr lang="en-US" dirty="0"/>
              <a:t>         9  &gt; </a:t>
            </a:r>
            <a:r>
              <a:rPr lang="en-US" dirty="0" smtClean="0">
                <a:solidFill>
                  <a:srgbClr val="FF0000"/>
                </a:solidFill>
              </a:rPr>
              <a:t>8,7,6,……0</a:t>
            </a:r>
            <a:r>
              <a:rPr lang="en-US" dirty="0" smtClean="0"/>
              <a:t>                             </a:t>
            </a:r>
            <a:r>
              <a:rPr lang="en-US" dirty="0"/>
              <a:t>15  &gt; </a:t>
            </a:r>
            <a:r>
              <a:rPr lang="en-US" dirty="0" smtClean="0">
                <a:solidFill>
                  <a:srgbClr val="FF0000"/>
                </a:solidFill>
              </a:rPr>
              <a:t>14,13,12,…. 0</a:t>
            </a:r>
            <a:r>
              <a:rPr lang="cs-CZ" dirty="0" smtClean="0"/>
              <a:t> </a:t>
            </a:r>
            <a:endParaRPr lang="en-US" dirty="0"/>
          </a:p>
          <a:p>
            <a:r>
              <a:rPr lang="en-US" dirty="0"/>
              <a:t>         3  &gt; </a:t>
            </a:r>
            <a:r>
              <a:rPr lang="en-US" dirty="0" smtClean="0">
                <a:solidFill>
                  <a:srgbClr val="FF0000"/>
                </a:solidFill>
              </a:rPr>
              <a:t>0,1,2</a:t>
            </a:r>
            <a:r>
              <a:rPr lang="en-US" dirty="0" smtClean="0"/>
              <a:t>                                      </a:t>
            </a:r>
            <a:r>
              <a:rPr lang="en-US" dirty="0"/>
              <a:t>18  &gt; </a:t>
            </a:r>
            <a:r>
              <a:rPr lang="en-US" dirty="0" smtClean="0">
                <a:solidFill>
                  <a:srgbClr val="FF0000"/>
                </a:solidFill>
              </a:rPr>
              <a:t>17,16,15,….. 0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957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806489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5.   </a:t>
            </a:r>
            <a:r>
              <a:rPr lang="cs-CZ" dirty="0" smtClean="0"/>
              <a:t>Dáša koupila 13 jablek a Pepa koupil 6 jablek.</a:t>
            </a:r>
          </a:p>
          <a:p>
            <a:r>
              <a:rPr lang="cs-CZ" dirty="0" smtClean="0"/>
              <a:t>       Kolik jablek koupili celkem?</a:t>
            </a:r>
          </a:p>
          <a:p>
            <a:endParaRPr lang="cs-CZ" dirty="0"/>
          </a:p>
          <a:p>
            <a:r>
              <a:rPr lang="cs-CZ" dirty="0" smtClean="0"/>
              <a:t>        Dáša             </a:t>
            </a:r>
            <a:r>
              <a:rPr lang="en-US" dirty="0" smtClean="0">
                <a:solidFill>
                  <a:srgbClr val="FF0000"/>
                </a:solidFill>
              </a:rPr>
              <a:t>13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        Pepa             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 6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        Celkem         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 ?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         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       13 + 6 =19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en-US" dirty="0" smtClean="0"/>
              <a:t>        </a:t>
            </a:r>
            <a:r>
              <a:rPr lang="cs-CZ" dirty="0" smtClean="0"/>
              <a:t>Celkem koupili 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19</a:t>
            </a:r>
            <a:r>
              <a:rPr lang="cs-CZ" dirty="0" smtClean="0"/>
              <a:t>  jablek.</a:t>
            </a:r>
            <a:endParaRPr lang="en-US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6.    Z</a:t>
            </a:r>
            <a:r>
              <a:rPr lang="en-US" dirty="0" smtClean="0"/>
              <a:t>e 17 </a:t>
            </a:r>
            <a:r>
              <a:rPr lang="cs-CZ" dirty="0" smtClean="0"/>
              <a:t>korálků </a:t>
            </a:r>
            <a:r>
              <a:rPr lang="en-US" dirty="0" smtClean="0"/>
              <a:t>L</a:t>
            </a:r>
            <a:r>
              <a:rPr lang="cs-CZ" dirty="0" smtClean="0"/>
              <a:t>í</a:t>
            </a:r>
            <a:r>
              <a:rPr lang="en-US" dirty="0" smtClean="0"/>
              <a:t>da 2</a:t>
            </a:r>
            <a:r>
              <a:rPr lang="cs-CZ" dirty="0" smtClean="0"/>
              <a:t> korálky ztratila</a:t>
            </a:r>
            <a:r>
              <a:rPr lang="en-US" dirty="0" smtClean="0"/>
              <a:t>.</a:t>
            </a:r>
          </a:p>
          <a:p>
            <a:r>
              <a:rPr lang="cs-CZ" dirty="0" smtClean="0"/>
              <a:t>       Kolik korálků jí zbylo?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měla              </a:t>
            </a:r>
            <a:r>
              <a:rPr lang="en-US" dirty="0" smtClean="0">
                <a:solidFill>
                  <a:srgbClr val="FF0000"/>
                </a:solidFill>
              </a:rPr>
              <a:t>17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       ztratila</a:t>
            </a:r>
            <a:r>
              <a:rPr lang="en-US" dirty="0" smtClean="0"/>
              <a:t> </a:t>
            </a:r>
            <a:r>
              <a:rPr lang="cs-CZ" dirty="0" smtClean="0"/>
              <a:t>          </a:t>
            </a:r>
            <a:r>
              <a:rPr lang="en-US" dirty="0">
                <a:solidFill>
                  <a:srgbClr val="FF0000"/>
                </a:solidFill>
              </a:rPr>
              <a:t>  </a:t>
            </a:r>
            <a:r>
              <a:rPr lang="en-US" dirty="0" smtClean="0">
                <a:solidFill>
                  <a:srgbClr val="FF0000"/>
                </a:solidFill>
              </a:rPr>
              <a:t>2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       zbylo          </a:t>
            </a:r>
            <a:r>
              <a:rPr lang="en-US" dirty="0" smtClean="0"/>
              <a:t> </a:t>
            </a:r>
            <a:r>
              <a:rPr lang="cs-CZ" dirty="0" smtClean="0"/>
              <a:t>    </a:t>
            </a:r>
            <a:r>
              <a:rPr lang="en-US" dirty="0" smtClean="0">
                <a:solidFill>
                  <a:srgbClr val="FF0000"/>
                </a:solidFill>
              </a:rPr>
              <a:t> ?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en-US" dirty="0" smtClean="0"/>
              <a:t>                </a:t>
            </a:r>
            <a:r>
              <a:rPr lang="en-US" dirty="0" smtClean="0">
                <a:solidFill>
                  <a:srgbClr val="FF0000"/>
                </a:solidFill>
              </a:rPr>
              <a:t>17 – 2=15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/>
              <a:t>Lídě zbylo 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15</a:t>
            </a:r>
            <a:r>
              <a:rPr lang="en-US" dirty="0" smtClean="0"/>
              <a:t> </a:t>
            </a:r>
            <a:r>
              <a:rPr lang="cs-CZ" dirty="0" smtClean="0"/>
              <a:t>korálků</a:t>
            </a:r>
            <a:r>
              <a:rPr lang="cs-CZ" dirty="0"/>
              <a:t>.</a:t>
            </a:r>
          </a:p>
          <a:p>
            <a:r>
              <a:rPr lang="cs-CZ" dirty="0" smtClean="0"/>
              <a:t>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16383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2809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8</a:t>
            </a:r>
            <a:r>
              <a:rPr lang="cs-CZ" dirty="0" smtClean="0"/>
              <a:t>. Vypočítej tyto příklady</a:t>
            </a:r>
          </a:p>
          <a:p>
            <a:r>
              <a:rPr lang="cs-CZ" dirty="0"/>
              <a:t> </a:t>
            </a:r>
            <a:r>
              <a:rPr lang="cs-CZ" dirty="0" smtClean="0"/>
              <a:t>    15 + 3 = </a:t>
            </a:r>
            <a:r>
              <a:rPr lang="cs-CZ" dirty="0" smtClean="0">
                <a:solidFill>
                  <a:srgbClr val="FF0000"/>
                </a:solidFill>
              </a:rPr>
              <a:t>18</a:t>
            </a:r>
            <a:r>
              <a:rPr lang="cs-CZ" dirty="0" smtClean="0"/>
              <a:t>                    19 – 6 = </a:t>
            </a:r>
            <a:r>
              <a:rPr lang="en-US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                18 – 11 = </a:t>
            </a:r>
            <a:r>
              <a:rPr lang="cs-CZ" dirty="0">
                <a:solidFill>
                  <a:srgbClr val="FF0000"/>
                </a:solidFill>
              </a:rPr>
              <a:t>7</a:t>
            </a:r>
            <a:r>
              <a:rPr lang="cs-CZ" dirty="0" smtClean="0"/>
              <a:t>                 6 + 13 =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13 + 4 = </a:t>
            </a:r>
            <a:r>
              <a:rPr lang="cs-CZ" dirty="0" smtClean="0">
                <a:solidFill>
                  <a:srgbClr val="FF0000"/>
                </a:solidFill>
              </a:rPr>
              <a:t>17</a:t>
            </a:r>
            <a:r>
              <a:rPr lang="cs-CZ" dirty="0" smtClean="0"/>
              <a:t>                    18 – 5 = </a:t>
            </a:r>
            <a:r>
              <a:rPr lang="en-US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                14 – 12 = </a:t>
            </a:r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 smtClean="0"/>
              <a:t>                 4 + 15 =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14 + 5 = </a:t>
            </a:r>
            <a:r>
              <a:rPr lang="en-US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                    17 – 6 = </a:t>
            </a:r>
            <a:r>
              <a:rPr lang="en-US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                20 – 14 = </a:t>
            </a:r>
            <a:r>
              <a:rPr lang="cs-CZ" dirty="0">
                <a:solidFill>
                  <a:srgbClr val="FF0000"/>
                </a:solidFill>
              </a:rPr>
              <a:t>6</a:t>
            </a:r>
            <a:r>
              <a:rPr lang="cs-CZ" dirty="0" smtClean="0"/>
              <a:t>                 3 + 11 =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9.  Nakresli </a:t>
            </a:r>
            <a:r>
              <a:rPr lang="cs-CZ" dirty="0"/>
              <a:t>(tužkou) a vybarvi 1 obdélník  (modře) a 1 trojúhelník  (zeleně) </a:t>
            </a:r>
          </a:p>
          <a:p>
            <a:r>
              <a:rPr lang="cs-CZ" dirty="0"/>
              <a:t>        </a:t>
            </a:r>
            <a:r>
              <a:rPr lang="cs-CZ" sz="3600" dirty="0"/>
              <a:t> .       .       .</a:t>
            </a:r>
          </a:p>
          <a:p>
            <a:r>
              <a:rPr lang="cs-CZ" sz="3600" dirty="0"/>
              <a:t>     .       .       .</a:t>
            </a:r>
          </a:p>
          <a:p>
            <a:r>
              <a:rPr lang="cs-CZ" sz="3600" dirty="0"/>
              <a:t>     .       .       .</a:t>
            </a:r>
            <a:endParaRPr lang="cs-CZ" dirty="0"/>
          </a:p>
          <a:p>
            <a:pPr marL="342900" indent="-342900">
              <a:buAutoNum type="arabicPeriod" startAt="8"/>
            </a:pPr>
            <a:endParaRPr lang="cs-CZ" dirty="0" smtClean="0"/>
          </a:p>
          <a:p>
            <a:r>
              <a:rPr lang="cs-CZ" dirty="0" smtClean="0"/>
              <a:t>10. Vybarvi válec zeleně, krychli modře a kvádr žlutě.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7737251" y="5621715"/>
            <a:ext cx="1008112" cy="70568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809259" y="554645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známka</a:t>
            </a:r>
            <a:endParaRPr lang="cs-CZ" sz="1200" dirty="0"/>
          </a:p>
        </p:txBody>
      </p:sp>
      <p:sp>
        <p:nvSpPr>
          <p:cNvPr id="5" name="Krychle 4"/>
          <p:cNvSpPr/>
          <p:nvPr/>
        </p:nvSpPr>
        <p:spPr>
          <a:xfrm>
            <a:off x="467544" y="5261655"/>
            <a:ext cx="1584176" cy="570547"/>
          </a:xfrm>
          <a:prstGeom prst="cub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>
            <a:off x="4576750" y="5007221"/>
            <a:ext cx="648072" cy="967337"/>
          </a:xfrm>
          <a:prstGeom prst="can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843808" y="5041338"/>
            <a:ext cx="1008112" cy="1011182"/>
          </a:xfrm>
          <a:prstGeom prst="cub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115616" y="2715271"/>
            <a:ext cx="857746" cy="53688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ravoúhlý trojúhelník 42"/>
          <p:cNvSpPr/>
          <p:nvPr/>
        </p:nvSpPr>
        <p:spPr>
          <a:xfrm rot="10800000">
            <a:off x="1973362" y="3252155"/>
            <a:ext cx="798438" cy="536885"/>
          </a:xfrm>
          <a:prstGeom prst="rtTriangl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15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35725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916074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</TotalTime>
  <Words>771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40</cp:revision>
  <dcterms:created xsi:type="dcterms:W3CDTF">2011-08-21T15:31:45Z</dcterms:created>
  <dcterms:modified xsi:type="dcterms:W3CDTF">2012-08-07T12:43:50Z</dcterms:modified>
</cp:coreProperties>
</file>