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0" r:id="rId3"/>
    <p:sldId id="256" r:id="rId4"/>
    <p:sldId id="257" r:id="rId5"/>
    <p:sldId id="266" r:id="rId6"/>
    <p:sldId id="258" r:id="rId7"/>
    <p:sldId id="259" r:id="rId8"/>
    <p:sldId id="267" r:id="rId9"/>
    <p:sldId id="268" r:id="rId10"/>
    <p:sldId id="260" r:id="rId11"/>
    <p:sldId id="261" r:id="rId12"/>
    <p:sldId id="271" r:id="rId13"/>
    <p:sldId id="272" r:id="rId14"/>
    <p:sldId id="262" r:id="rId15"/>
    <p:sldId id="263" r:id="rId16"/>
    <p:sldId id="264" r:id="rId17"/>
    <p:sldId id="265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2CBEE-BA5B-480D-853A-E1D75792608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2BA8-0160-4D96-92F0-0EE26FBAE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Užití podobnosti v praxi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VY_32_INOVACE_02_B_4_Užití podobnosti v praxi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12.1.2012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30.1.2012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Užití</a:t>
                      </a:r>
                      <a:r>
                        <a:rPr lang="cs-CZ" baseline="0" dirty="0" smtClean="0"/>
                        <a:t> podobnosti v praxi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Poměr podobnosti, podobnost, měřítko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UŽITÍ PODOBNOSTI V PRAXI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 PLÁNY A MAPY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543956" cy="56435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7030A0"/>
                </a:solidFill>
              </a:rPr>
              <a:t>Měřítko mapy </a:t>
            </a:r>
            <a:r>
              <a:rPr lang="cs-CZ" dirty="0" smtClean="0"/>
              <a:t>= poměr podobnosti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Opakuj !	Co je měřítko mapy?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poměr délky úsečky na mapě ku délce jí odpovídající úsečky ve skutečnosti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smtClean="0">
                <a:solidFill>
                  <a:srgbClr val="00B0F0"/>
                </a:solidFill>
              </a:rPr>
              <a:t>mapa  :   skutečnost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     1     :       100 000</a:t>
            </a:r>
          </a:p>
          <a:p>
            <a:pPr>
              <a:buNone/>
            </a:pPr>
            <a:r>
              <a:rPr lang="cs-CZ" sz="2800" dirty="0" smtClean="0"/>
              <a:t>1cm na mapě   odpovídá 100 000 cm ve skutečnosti</a:t>
            </a:r>
          </a:p>
          <a:p>
            <a:pPr>
              <a:buNone/>
            </a:pPr>
            <a:r>
              <a:rPr lang="cs-CZ" sz="2800" dirty="0" smtClean="0"/>
              <a:t>Obě délky úsečky musí být ve stejných jednotkách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/>
              <a:t>Vzdálenost dvou obcí je na mapě 2 cm, ve skutečnosti 8 km. Urči měřítko mapy.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Řešení:</a:t>
            </a:r>
          </a:p>
          <a:p>
            <a:pPr>
              <a:buNone/>
            </a:pPr>
            <a:r>
              <a:rPr lang="cs-CZ" sz="2800" dirty="0" smtClean="0"/>
              <a:t>8 km = 800 000 cm</a:t>
            </a:r>
          </a:p>
          <a:p>
            <a:pPr>
              <a:buNone/>
            </a:pPr>
            <a:r>
              <a:rPr lang="cs-CZ" sz="2800" dirty="0" smtClean="0"/>
              <a:t>2 : 800 000 = 1 : 400 000</a:t>
            </a:r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Měřítko mapy je  1 : 400 000.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/>
          </a:bodyPr>
          <a:lstStyle/>
          <a:p>
            <a:pPr marL="0" algn="just">
              <a:buNone/>
            </a:pPr>
            <a:r>
              <a:rPr lang="cs-CZ" dirty="0" smtClean="0"/>
              <a:t>Vzdálenost z Hostinného do Trutnova je zhruba 20 km. Jak dlouhou úsečkou bude </a:t>
            </a:r>
            <a:r>
              <a:rPr lang="cs-CZ" dirty="0" smtClean="0"/>
              <a:t>znázorněna na </a:t>
            </a:r>
            <a:r>
              <a:rPr lang="cs-CZ" dirty="0" smtClean="0"/>
              <a:t>mapě v měřítku 1 : 500 000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20 km = 2 000 </a:t>
            </a:r>
            <a:r>
              <a:rPr lang="cs-CZ" dirty="0" err="1" smtClean="0"/>
              <a:t>000</a:t>
            </a:r>
            <a:r>
              <a:rPr lang="cs-CZ" dirty="0" smtClean="0"/>
              <a:t> cm</a:t>
            </a:r>
          </a:p>
          <a:p>
            <a:pPr>
              <a:buNone/>
            </a:pPr>
            <a:r>
              <a:rPr lang="cs-CZ" dirty="0" smtClean="0"/>
              <a:t>Jedná se o zmenšení v poměru 1 : 500 000</a:t>
            </a:r>
          </a:p>
          <a:p>
            <a:pPr>
              <a:buNone/>
            </a:pPr>
            <a:r>
              <a:rPr lang="cs-CZ" dirty="0" smtClean="0"/>
              <a:t>Jdu ze skutečnosti do </a:t>
            </a:r>
            <a:r>
              <a:rPr lang="cs-CZ" dirty="0" smtClean="0"/>
              <a:t>mapy, tedy dělíme</a:t>
            </a:r>
            <a:r>
              <a:rPr lang="cs-CZ" dirty="0" smtClean="0"/>
              <a:t>!!!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2 000 </a:t>
            </a:r>
            <a:r>
              <a:rPr lang="cs-CZ" dirty="0" err="1" smtClean="0"/>
              <a:t>000</a:t>
            </a:r>
            <a:r>
              <a:rPr lang="cs-CZ" dirty="0" smtClean="0"/>
              <a:t> : 500 000 = 4 cm</a:t>
            </a:r>
          </a:p>
          <a:p>
            <a:pPr marL="0">
              <a:buNone/>
            </a:pPr>
            <a:r>
              <a:rPr lang="cs-CZ" dirty="0" smtClean="0"/>
              <a:t>Vzdálenost z Hostinného do Trutnova měří na mapě 4 cm.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None/>
            </a:pPr>
            <a:r>
              <a:rPr lang="cs-CZ" dirty="0" smtClean="0"/>
              <a:t>Na mapě zhotoveném v měřítku 1 : 2 500 je cesta z místa A do místa B znázorněna úsečkou délky 5,2 cm. Urči skutečnou délku této cesty.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Jedná se o zvětšení v poměru 1 : 2500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5,2 . 2500 = 13 000 cm = 130 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Skutečná délka cesty je 130 metrů.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2. URČOVÁNÍ VÝŠEK A VZDÁLENOSTÍ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Smrk vrhá stín dlouhý 12 metrů v okamžiku, kdy metrová kolmá tyč vrhá stín dlouhý 80 centimetrů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Vypočítej výšku smrku.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8194" name="Picture 2" descr="http://img.fotoalba.centrum.cz/img3/5333/19835333_4_gy4l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429000"/>
            <a:ext cx="1857388" cy="2476518"/>
          </a:xfrm>
          <a:prstGeom prst="rect">
            <a:avLst/>
          </a:prstGeom>
          <a:solidFill>
            <a:schemeClr val="accent1"/>
          </a:solidFill>
        </p:spPr>
      </p:pic>
      <p:cxnSp>
        <p:nvCxnSpPr>
          <p:cNvPr id="6" name="Přímá spojovací čára 5"/>
          <p:cNvCxnSpPr>
            <a:stCxn id="8194" idx="2"/>
          </p:cNvCxnSpPr>
          <p:nvPr/>
        </p:nvCxnSpPr>
        <p:spPr>
          <a:xfrm rot="5400000" flipH="1" flipV="1">
            <a:off x="4833939" y="2595557"/>
            <a:ext cx="47626" cy="65722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571604" y="3405188"/>
            <a:ext cx="3000396" cy="245270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6786578" y="5500702"/>
            <a:ext cx="71438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143768" y="5143512"/>
            <a:ext cx="1000132" cy="7143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429388" y="5286388"/>
            <a:ext cx="714380" cy="369332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71736" y="6072206"/>
            <a:ext cx="785818" cy="369332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12m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58082" y="6000768"/>
            <a:ext cx="1000132" cy="369332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0,8m</a:t>
            </a:r>
            <a:endParaRPr lang="cs-CZ" dirty="0"/>
          </a:p>
        </p:txBody>
      </p:sp>
      <p:cxnSp>
        <p:nvCxnSpPr>
          <p:cNvPr id="28" name="Přímá spojovací čára 27"/>
          <p:cNvCxnSpPr>
            <a:stCxn id="8194" idx="0"/>
            <a:endCxn id="8194" idx="2"/>
          </p:cNvCxnSpPr>
          <p:nvPr/>
        </p:nvCxnSpPr>
        <p:spPr>
          <a:xfrm rot="16200000" flipH="1">
            <a:off x="333345" y="4667259"/>
            <a:ext cx="247651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285852" y="4643446"/>
            <a:ext cx="357190" cy="369332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33" name="Elipsa 32"/>
          <p:cNvSpPr/>
          <p:nvPr/>
        </p:nvSpPr>
        <p:spPr>
          <a:xfrm rot="19314483">
            <a:off x="1795151" y="565281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607225">
            <a:off x="808537" y="5255885"/>
            <a:ext cx="1384795" cy="1194662"/>
          </a:xfrm>
          <a:prstGeom prst="arc">
            <a:avLst>
              <a:gd name="adj1" fmla="val 16067621"/>
              <a:gd name="adj2" fmla="val 2132222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 rot="13492524">
            <a:off x="7285689" y="5724485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591890">
            <a:off x="6797006" y="5484037"/>
            <a:ext cx="695689" cy="652173"/>
          </a:xfrm>
          <a:prstGeom prst="arc">
            <a:avLst>
              <a:gd name="adj1" fmla="val 1549474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5243171">
            <a:off x="3796762" y="544668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5243171">
            <a:off x="3643718" y="5268523"/>
            <a:ext cx="784994" cy="892986"/>
          </a:xfrm>
          <a:prstGeom prst="arc">
            <a:avLst>
              <a:gd name="adj1" fmla="val 15809812"/>
              <a:gd name="adj2" fmla="val 214184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16430636">
            <a:off x="7806224" y="5528046"/>
            <a:ext cx="727299" cy="719187"/>
          </a:xfrm>
          <a:prstGeom prst="arc">
            <a:avLst>
              <a:gd name="adj1" fmla="val 16088792"/>
              <a:gd name="adj2" fmla="val 181399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 rot="16200000">
            <a:off x="7711216" y="5504758"/>
            <a:ext cx="727299" cy="719187"/>
          </a:xfrm>
          <a:prstGeom prst="arc">
            <a:avLst>
              <a:gd name="adj1" fmla="val 16419324"/>
              <a:gd name="adj2" fmla="val 188272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Předpoklad: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sz="2800" dirty="0" smtClean="0"/>
              <a:t>tyč i smrk stojí kolmo k vodorovnému zemskému povrchu </a:t>
            </a:r>
          </a:p>
          <a:p>
            <a:pPr>
              <a:buNone/>
            </a:pPr>
            <a:r>
              <a:rPr lang="cs-CZ" sz="2800" dirty="0" smtClean="0"/>
              <a:t>-sluneční paprsky můžeme považovat za rovnoběžné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Oba trojúhelníky jsou podobné věta </a:t>
            </a:r>
            <a:r>
              <a:rPr lang="cs-CZ" dirty="0" err="1" smtClean="0">
                <a:solidFill>
                  <a:srgbClr val="FF0000"/>
                </a:solidFill>
              </a:rPr>
              <a:t>uu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		k = 12 : 0,8 = 120 : 8 =15</a:t>
            </a:r>
          </a:p>
          <a:p>
            <a:pPr>
              <a:buNone/>
            </a:pPr>
            <a:r>
              <a:rPr lang="cs-CZ" dirty="0" smtClean="0"/>
              <a:t>		k =15    poměr podobnosti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x = k .1 = 15. 1 = 15 m</a:t>
            </a:r>
          </a:p>
          <a:p>
            <a:pPr>
              <a:buNone/>
            </a:pPr>
            <a:r>
              <a:rPr lang="cs-CZ" dirty="0" smtClean="0"/>
              <a:t>Strom je vysoký 15 metrů.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tabulku: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1571612"/>
          <a:ext cx="7286676" cy="2500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669"/>
                <a:gridCol w="1821669"/>
                <a:gridCol w="1821669"/>
                <a:gridCol w="1821669"/>
              </a:tblGrid>
              <a:tr h="625083">
                <a:tc>
                  <a:txBody>
                    <a:bodyPr/>
                    <a:lstStyle/>
                    <a:p>
                      <a:r>
                        <a:rPr lang="cs-CZ" dirty="0" smtClean="0"/>
                        <a:t>Délka tyče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Stín tyče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Stín stromu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stromu</a:t>
                      </a:r>
                      <a:endParaRPr lang="cs-CZ" dirty="0"/>
                    </a:p>
                  </a:txBody>
                  <a:tcPr/>
                </a:tc>
              </a:tr>
              <a:tr h="625083">
                <a:tc>
                  <a:txBody>
                    <a:bodyPr/>
                    <a:lstStyle/>
                    <a:p>
                      <a:r>
                        <a:rPr lang="cs-CZ" dirty="0" smtClean="0"/>
                        <a:t>1,5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5083">
                <a:tc>
                  <a:txBody>
                    <a:bodyPr/>
                    <a:lstStyle/>
                    <a:p>
                      <a:r>
                        <a:rPr lang="cs-CZ" dirty="0" smtClean="0"/>
                        <a:t>2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5083">
                <a:tc>
                  <a:txBody>
                    <a:bodyPr/>
                    <a:lstStyle/>
                    <a:p>
                      <a:r>
                        <a:rPr lang="cs-CZ" dirty="0" smtClean="0"/>
                        <a:t>0,5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 fontAlgn="t"/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24" y="785792"/>
          <a:ext cx="7786744" cy="31432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6686"/>
                <a:gridCol w="1946686"/>
                <a:gridCol w="1946686"/>
                <a:gridCol w="1946686"/>
              </a:tblGrid>
              <a:tr h="785819">
                <a:tc>
                  <a:txBody>
                    <a:bodyPr/>
                    <a:lstStyle/>
                    <a:p>
                      <a:r>
                        <a:rPr lang="cs-CZ" dirty="0" smtClean="0"/>
                        <a:t>Délka tyče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Stín tyče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Stín stromu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stromu</a:t>
                      </a:r>
                      <a:endParaRPr lang="cs-CZ" dirty="0"/>
                    </a:p>
                  </a:txBody>
                  <a:tcPr/>
                </a:tc>
              </a:tr>
              <a:tr h="785819">
                <a:tc>
                  <a:txBody>
                    <a:bodyPr/>
                    <a:lstStyle/>
                    <a:p>
                      <a:r>
                        <a:rPr lang="cs-CZ" dirty="0" smtClean="0"/>
                        <a:t>1,5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12,5 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85819">
                <a:tc>
                  <a:txBody>
                    <a:bodyPr/>
                    <a:lstStyle/>
                    <a:p>
                      <a:r>
                        <a:rPr lang="cs-CZ" dirty="0" smtClean="0"/>
                        <a:t>2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15 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85819">
                <a:tc>
                  <a:txBody>
                    <a:bodyPr/>
                    <a:lstStyle/>
                    <a:p>
                      <a:r>
                        <a:rPr lang="cs-CZ" dirty="0" smtClean="0"/>
                        <a:t>0,5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15 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Procvičuj podobnost v praxi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Stavební parcela má na katastrální mapě s měřítkem 1 : 2880 tvar obdélníku se stranami 2,5 cm a 1,9 cm. Vypočítejte skutečnou výměru parcely.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Žáci si plánovali školní výlet. Na mapě naměřili délku trasy 48 cm. Jakou vzdálenost mají urazit, jestliže mapa má měřítko 1:50 000.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Délka stínu továrního komínu je 42 m, délka stínu svislé tyče vysoké 1,4 m je 1,6 m. Urči výšku domu.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VÝSLEDKY ÚLOH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64357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a = 2880 . 2,5 = 7200 cm = 72 m</a:t>
            </a:r>
          </a:p>
          <a:p>
            <a:pPr marL="514350" indent="-514350">
              <a:buNone/>
            </a:pPr>
            <a:r>
              <a:rPr lang="cs-CZ" sz="2800" dirty="0" smtClean="0"/>
              <a:t>	b = 2880 . 1,9 = 5472 cm = 54,72 m</a:t>
            </a:r>
          </a:p>
          <a:p>
            <a:pPr marL="514350" indent="-514350">
              <a:buNone/>
            </a:pPr>
            <a:r>
              <a:rPr lang="cs-CZ" sz="2800" dirty="0" smtClean="0"/>
              <a:t>	S = a . b = 72 . 54,72 =3939,84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39 a</a:t>
            </a:r>
          </a:p>
          <a:p>
            <a:pPr marL="514350" indent="-514350">
              <a:buNone/>
            </a:pPr>
            <a:r>
              <a:rPr lang="cs-CZ" sz="2800" dirty="0" smtClean="0"/>
              <a:t>	Skutečná výměra parcely je asi 39 </a:t>
            </a:r>
            <a:r>
              <a:rPr lang="cs-CZ" sz="2800" dirty="0"/>
              <a:t>a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AutoNum type="arabicPeriod" startAt="2"/>
            </a:pPr>
            <a:r>
              <a:rPr lang="cs-CZ" sz="2800" dirty="0" smtClean="0"/>
              <a:t>48 . 50000 = 2400000 cm =24 km</a:t>
            </a:r>
          </a:p>
          <a:p>
            <a:pPr marL="514350" indent="-514350">
              <a:buNone/>
            </a:pPr>
            <a:r>
              <a:rPr lang="cs-CZ" sz="2800" dirty="0" smtClean="0"/>
              <a:t>	Žáci ujdou na školním výletě 24 kilometrů.</a:t>
            </a:r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3.	k = 42 : 1,6  = 26,25</a:t>
            </a:r>
          </a:p>
          <a:p>
            <a:pPr marL="514350" indent="-514350">
              <a:buNone/>
            </a:pPr>
            <a:r>
              <a:rPr lang="cs-CZ" sz="2800" dirty="0" smtClean="0"/>
              <a:t>	x = 26,25 . 1,4 = 36,75 m</a:t>
            </a:r>
          </a:p>
          <a:p>
            <a:pPr marL="514350" indent="-514350">
              <a:buNone/>
            </a:pPr>
            <a:r>
              <a:rPr lang="cs-CZ" sz="2800" dirty="0" smtClean="0"/>
              <a:t>	Tovární komín je vysoký 37 metrů.</a:t>
            </a:r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AutoNum type="arabicPeriod" startAt="2"/>
            </a:pP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6"/>
            <a:ext cx="8643998" cy="5768997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b="1" u="sng" dirty="0" smtClean="0"/>
              <a:t>Anotace:</a:t>
            </a:r>
          </a:p>
          <a:p>
            <a:pPr>
              <a:buNone/>
            </a:pPr>
            <a:endParaRPr lang="cs-CZ" sz="2800" b="1" u="sng" dirty="0" smtClean="0"/>
          </a:p>
          <a:p>
            <a:pPr marL="0" algn="just">
              <a:buNone/>
            </a:pPr>
            <a:r>
              <a:rPr lang="cs-CZ" sz="2800" dirty="0" smtClean="0"/>
              <a:t>Tato prezentace ukazuje využití podobnosti v praxi. Nejdříve si připomínáme měřítko plánu, mapy a technického výkresu. Žáci počítají délku trasy podle mapy. Na konkrétním příkladě je ukázán způsob použití podobnosti k výpočtu výšky stromu. Tabulku doplňují žáci sami. Kontrola probíhá na interaktivní tabuli.</a:t>
            </a:r>
          </a:p>
          <a:p>
            <a:pPr>
              <a:buNone/>
            </a:pPr>
            <a:r>
              <a:rPr lang="cs-CZ" sz="2800" dirty="0" smtClean="0"/>
              <a:t>Na závěr žáci řeší tři úlohy. Kontrola </a:t>
            </a:r>
            <a:r>
              <a:rPr lang="cs-CZ" sz="2800" dirty="0" smtClean="0"/>
              <a:t>proběhne na </a:t>
            </a:r>
            <a:r>
              <a:rPr lang="cs-CZ" sz="2800" dirty="0" smtClean="0"/>
              <a:t>interaktivní tabuli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Karel Kindl: Matematika- Přehled učiva základní školy, vydání 3., Praha 1980, Státní pedagogické nakladatelství, počet stran </a:t>
            </a:r>
            <a:r>
              <a:rPr lang="cs-CZ" sz="2800" dirty="0" smtClean="0"/>
              <a:t>408, SPN </a:t>
            </a:r>
            <a:r>
              <a:rPr lang="cs-CZ" sz="2800" dirty="0" smtClean="0"/>
              <a:t>5-43-11/3, 14-388-80</a:t>
            </a:r>
          </a:p>
          <a:p>
            <a:pPr>
              <a:buNone/>
            </a:pPr>
            <a:r>
              <a:rPr lang="cs-CZ" sz="2800" dirty="0" smtClean="0"/>
              <a:t>Odvárko </a:t>
            </a:r>
            <a:r>
              <a:rPr lang="cs-CZ" sz="2800" dirty="0" smtClean="0"/>
              <a:t>Oldřich- Kadleček Jiří:  Matematika pro 9. ročník ZŠ  2.díl , 1.vydání 2000,  </a:t>
            </a:r>
            <a:r>
              <a:rPr lang="cs-CZ" sz="2800" dirty="0" err="1" smtClean="0"/>
              <a:t>Prometheus</a:t>
            </a:r>
            <a:r>
              <a:rPr lang="cs-CZ" sz="2800" dirty="0" smtClean="0"/>
              <a:t>, počet stran 91, ISBN 80-7196-208-2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587</Words>
  <Application>Microsoft Office PowerPoint</Application>
  <PresentationFormat>Předvádění na obrazovce (4:3)</PresentationFormat>
  <Paragraphs>140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Užití podobnosti v praxi</vt:lpstr>
      <vt:lpstr>Snímek 2</vt:lpstr>
      <vt:lpstr>UŽITÍ PODOBNOSTI V PRAXI</vt:lpstr>
      <vt:lpstr>1. PLÁNY A MAPY</vt:lpstr>
      <vt:lpstr>Příklad 1</vt:lpstr>
      <vt:lpstr>Příklad 2</vt:lpstr>
      <vt:lpstr>Řešení 2</vt:lpstr>
      <vt:lpstr>Příklad 3</vt:lpstr>
      <vt:lpstr>Řešení 3</vt:lpstr>
      <vt:lpstr>2. URČOVÁNÍ VÝŠEK A VZDÁLENOSTÍ</vt:lpstr>
      <vt:lpstr>Snímek 11</vt:lpstr>
      <vt:lpstr>Snímek 12</vt:lpstr>
      <vt:lpstr>Snímek 13</vt:lpstr>
      <vt:lpstr>Procvičuj podobnost v praxi</vt:lpstr>
      <vt:lpstr>Snímek 15</vt:lpstr>
      <vt:lpstr>Snímek 16</vt:lpstr>
      <vt:lpstr>VÝSLEDKY ÚLOH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PODOBNOSTI V PRAXI</dc:title>
  <dc:creator>Vaclav</dc:creator>
  <cp:lastModifiedBy>Vaclav</cp:lastModifiedBy>
  <cp:revision>41</cp:revision>
  <dcterms:created xsi:type="dcterms:W3CDTF">2012-01-26T18:09:10Z</dcterms:created>
  <dcterms:modified xsi:type="dcterms:W3CDTF">2012-03-06T18:16:01Z</dcterms:modified>
</cp:coreProperties>
</file>