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6F5E1-A024-4581-B75C-0E838BC898B8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FB6BE-77D6-4E41-8E89-942ECA4E3A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462859"/>
            <a:ext cx="7772400" cy="2448272"/>
          </a:xfrm>
          <a:noFill/>
        </p:spPr>
        <p:txBody>
          <a:bodyPr/>
          <a:lstStyle/>
          <a:p>
            <a:r>
              <a:rPr lang="cs-CZ" dirty="0" smtClean="0"/>
              <a:t>VY_32_INOVACE_01_CHEMIE_</a:t>
            </a:r>
            <a:br>
              <a:rPr lang="cs-CZ" dirty="0" smtClean="0"/>
            </a:br>
            <a:r>
              <a:rPr lang="cs-CZ" dirty="0" smtClean="0"/>
              <a:t>8.ROČNÍK_08_IONTY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4581128"/>
            <a:ext cx="7560840" cy="17526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Autor: Mgr. Marcela Holešovská, ZŠ a MŠ </a:t>
            </a:r>
            <a:r>
              <a:rPr lang="cs-CZ" sz="2800" dirty="0" err="1" smtClean="0"/>
              <a:t>Hazlov</a:t>
            </a:r>
            <a:r>
              <a:rPr lang="cs-CZ" sz="2800" dirty="0" smtClean="0"/>
              <a:t>, období vytvoření: leden 2012</a:t>
            </a:r>
            <a:endParaRPr lang="cs-CZ" sz="2800" dirty="0"/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69" y="238723"/>
            <a:ext cx="5112568" cy="1224136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94421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cs-CZ" b="1" i="1" u="sng" cap="small" dirty="0">
                <a:latin typeface="Comic Sans MS" pitchFamily="66" charset="0"/>
              </a:rPr>
              <a:t>Kationty a </a:t>
            </a:r>
            <a:r>
              <a:rPr lang="cs-CZ" b="1" i="1" u="sng" cap="small" dirty="0" smtClean="0">
                <a:latin typeface="Comic Sans MS" pitchFamily="66" charset="0"/>
              </a:rPr>
              <a:t>anionty</a:t>
            </a:r>
            <a:br>
              <a:rPr lang="cs-CZ" b="1" i="1" u="sng" cap="small" dirty="0" smtClean="0">
                <a:latin typeface="Comic Sans MS" pitchFamily="66" charset="0"/>
              </a:rPr>
            </a:br>
            <a:r>
              <a:rPr lang="cs-CZ" b="1" i="1" cap="small" dirty="0" smtClean="0">
                <a:latin typeface="Comic Sans MS" pitchFamily="66" charset="0"/>
              </a:rPr>
              <a:t>Kation</a:t>
            </a:r>
            <a:r>
              <a:rPr lang="cs-CZ" b="1" i="1" cap="small" dirty="0">
                <a:latin typeface="Comic Sans MS" pitchFamily="66" charset="0"/>
              </a:rPr>
              <a:t/>
            </a:r>
            <a:br>
              <a:rPr lang="cs-CZ" b="1" i="1" cap="small" dirty="0">
                <a:latin typeface="Comic Sans MS" pitchFamily="66" charset="0"/>
              </a:rPr>
            </a:br>
            <a:endParaRPr lang="cs-CZ" b="1" i="1" cap="small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636912"/>
            <a:ext cx="8229600" cy="3124944"/>
          </a:xfrm>
        </p:spPr>
        <p:txBody>
          <a:bodyPr/>
          <a:lstStyle/>
          <a:p>
            <a:r>
              <a:rPr lang="cs-CZ" u="sng" dirty="0"/>
              <a:t>Kation</a:t>
            </a:r>
            <a:r>
              <a:rPr lang="cs-CZ" dirty="0"/>
              <a:t> je částice s kladným nábojem, označená +</a:t>
            </a:r>
          </a:p>
          <a:p>
            <a:pPr lvl="1"/>
            <a:r>
              <a:rPr lang="cs-CZ" dirty="0" smtClean="0"/>
              <a:t>má </a:t>
            </a:r>
            <a:r>
              <a:rPr lang="cs-CZ" dirty="0"/>
              <a:t>více protonů než elektronů</a:t>
            </a:r>
          </a:p>
          <a:p>
            <a:pPr lvl="1"/>
            <a:r>
              <a:rPr lang="cs-CZ" dirty="0" smtClean="0"/>
              <a:t>atom </a:t>
            </a:r>
            <a:r>
              <a:rPr lang="cs-CZ" dirty="0"/>
              <a:t>odevzdal elektrony</a:t>
            </a:r>
          </a:p>
          <a:p>
            <a:pPr lvl="1"/>
            <a:r>
              <a:rPr lang="cs-CZ" dirty="0" smtClean="0"/>
              <a:t>Na</a:t>
            </a:r>
            <a:r>
              <a:rPr lang="cs-CZ" baseline="30000" dirty="0"/>
              <a:t>+</a:t>
            </a:r>
            <a:r>
              <a:rPr lang="cs-CZ" dirty="0"/>
              <a:t>, Ca</a:t>
            </a:r>
            <a:r>
              <a:rPr lang="cs-CZ" baseline="30000" dirty="0"/>
              <a:t>2+</a:t>
            </a:r>
            <a:r>
              <a:rPr lang="cs-CZ" dirty="0"/>
              <a:t>, K</a:t>
            </a:r>
            <a:r>
              <a:rPr lang="cs-CZ" baseline="30000" dirty="0"/>
              <a:t>+</a:t>
            </a:r>
            <a:r>
              <a:rPr lang="cs-CZ" dirty="0"/>
              <a:t>, Fe</a:t>
            </a:r>
            <a:r>
              <a:rPr lang="cs-CZ" baseline="30000" dirty="0"/>
              <a:t>3+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cap="small" dirty="0" smtClean="0">
                <a:latin typeface="Comic Sans MS" pitchFamily="66" charset="0"/>
              </a:rPr>
              <a:t>Anion</a:t>
            </a:r>
            <a:endParaRPr lang="cs-CZ" b="1" i="1" cap="small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/>
          <a:lstStyle/>
          <a:p>
            <a:r>
              <a:rPr lang="cs-CZ" u="sng" dirty="0"/>
              <a:t>Anion</a:t>
            </a:r>
            <a:r>
              <a:rPr lang="cs-CZ" dirty="0"/>
              <a:t> je částice se záporným nábojem, označená –</a:t>
            </a:r>
          </a:p>
          <a:p>
            <a:pPr lvl="1"/>
            <a:r>
              <a:rPr lang="cs-CZ" dirty="0" smtClean="0"/>
              <a:t>má </a:t>
            </a:r>
            <a:r>
              <a:rPr lang="cs-CZ" dirty="0"/>
              <a:t>více elektronů než protonů</a:t>
            </a:r>
          </a:p>
          <a:p>
            <a:pPr lvl="1"/>
            <a:r>
              <a:rPr lang="cs-CZ" dirty="0" smtClean="0"/>
              <a:t>atom </a:t>
            </a:r>
            <a:r>
              <a:rPr lang="cs-CZ" dirty="0"/>
              <a:t>přijal elektrony</a:t>
            </a:r>
          </a:p>
          <a:p>
            <a:pPr lvl="1"/>
            <a:r>
              <a:rPr lang="cs-CZ" dirty="0" smtClean="0"/>
              <a:t>O</a:t>
            </a:r>
            <a:r>
              <a:rPr lang="cs-CZ" baseline="30000" dirty="0" smtClean="0"/>
              <a:t>2-</a:t>
            </a:r>
            <a:r>
              <a:rPr lang="cs-CZ" dirty="0"/>
              <a:t>, Cl</a:t>
            </a:r>
            <a:r>
              <a:rPr lang="cs-CZ" baseline="30000" dirty="0"/>
              <a:t>-</a:t>
            </a:r>
            <a:r>
              <a:rPr lang="cs-CZ" dirty="0"/>
              <a:t>, S</a:t>
            </a:r>
            <a:r>
              <a:rPr lang="cs-CZ" baseline="30000" dirty="0"/>
              <a:t>2-</a:t>
            </a:r>
            <a:r>
              <a:rPr lang="cs-CZ" dirty="0"/>
              <a:t>, Br</a:t>
            </a:r>
            <a:r>
              <a:rPr lang="cs-CZ" baseline="30000" dirty="0"/>
              <a:t>-</a:t>
            </a:r>
            <a:endParaRPr lang="cs-CZ" dirty="0"/>
          </a:p>
          <a:p>
            <a:pPr marL="0" indent="0">
              <a:buNone/>
            </a:pPr>
            <a:endParaRPr lang="cs-CZ" baseline="30000" dirty="0"/>
          </a:p>
          <a:p>
            <a:pPr marL="0" indent="0" algn="ctr">
              <a:buNone/>
            </a:pPr>
            <a:r>
              <a:rPr lang="cs-CZ" b="1" i="1" dirty="0" smtClean="0"/>
              <a:t>Kationty </a:t>
            </a:r>
            <a:r>
              <a:rPr lang="cs-CZ" b="1" i="1" dirty="0"/>
              <a:t>a anionty se nazývají ionty.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1143000"/>
          </a:xfrm>
        </p:spPr>
        <p:txBody>
          <a:bodyPr>
            <a:noAutofit/>
          </a:bodyPr>
          <a:lstStyle/>
          <a:p>
            <a:r>
              <a:rPr lang="cs-CZ" b="1" i="1" cap="small" dirty="0">
                <a:latin typeface="Comic Sans MS" pitchFamily="66" charset="0"/>
              </a:rPr>
              <a:t>Doplň, zda </a:t>
            </a:r>
            <a:r>
              <a:rPr lang="cs-CZ" b="1" i="1" cap="small" dirty="0" smtClean="0">
                <a:latin typeface="Comic Sans MS" pitchFamily="66" charset="0"/>
              </a:rPr>
              <a:t>jde o </a:t>
            </a:r>
            <a:r>
              <a:rPr lang="cs-CZ" b="1" i="1" cap="small" dirty="0">
                <a:latin typeface="Comic Sans MS" pitchFamily="66" charset="0"/>
              </a:rPr>
              <a:t>kation nebo anion:</a:t>
            </a:r>
            <a:endParaRPr lang="cs-CZ" b="1" i="1" cap="small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</a:t>
            </a:r>
            <a:r>
              <a:rPr lang="cs-CZ" baseline="30000" dirty="0" smtClean="0"/>
              <a:t>+        		</a:t>
            </a:r>
            <a:r>
              <a:rPr lang="cs-CZ" dirty="0" smtClean="0"/>
              <a:t>   </a:t>
            </a:r>
            <a:r>
              <a:rPr lang="cs-CZ" dirty="0" smtClean="0"/>
              <a:t>                       </a:t>
            </a:r>
            <a:r>
              <a:rPr lang="cs-CZ" sz="2400" dirty="0" smtClean="0"/>
              <a:t>klikem myši zkontroluj!</a:t>
            </a:r>
            <a:endParaRPr lang="cs-CZ" sz="2400" baseline="30000" dirty="0" smtClean="0"/>
          </a:p>
          <a:p>
            <a:r>
              <a:rPr lang="cs-CZ" dirty="0" smtClean="0"/>
              <a:t>S</a:t>
            </a:r>
            <a:r>
              <a:rPr lang="cs-CZ" baseline="30000" dirty="0" smtClean="0"/>
              <a:t>2-            			</a:t>
            </a:r>
          </a:p>
          <a:p>
            <a:r>
              <a:rPr lang="cs-CZ" dirty="0" smtClean="0"/>
              <a:t>Al</a:t>
            </a:r>
            <a:r>
              <a:rPr lang="cs-CZ" baseline="30000" dirty="0" smtClean="0"/>
              <a:t>3+         	</a:t>
            </a:r>
          </a:p>
          <a:p>
            <a:r>
              <a:rPr lang="cs-CZ" dirty="0" smtClean="0"/>
              <a:t>O</a:t>
            </a:r>
            <a:r>
              <a:rPr lang="cs-CZ" baseline="30000" dirty="0" smtClean="0"/>
              <a:t>2-		</a:t>
            </a:r>
          </a:p>
          <a:p>
            <a:r>
              <a:rPr lang="cs-CZ" dirty="0" smtClean="0"/>
              <a:t>Ca</a:t>
            </a:r>
            <a:r>
              <a:rPr lang="cs-CZ" baseline="30000" dirty="0" smtClean="0"/>
              <a:t>2</a:t>
            </a:r>
            <a:r>
              <a:rPr lang="cs-CZ" baseline="30000" dirty="0" smtClean="0"/>
              <a:t>+	</a:t>
            </a:r>
            <a:endParaRPr lang="cs-CZ" baseline="30000" dirty="0" smtClean="0"/>
          </a:p>
          <a:p>
            <a:r>
              <a:rPr lang="cs-CZ" dirty="0" smtClean="0"/>
              <a:t>Cl</a:t>
            </a:r>
            <a:r>
              <a:rPr lang="cs-CZ" baseline="30000" dirty="0" smtClean="0"/>
              <a:t>-</a:t>
            </a:r>
            <a:r>
              <a:rPr lang="cs-CZ" baseline="30000" dirty="0" smtClean="0"/>
              <a:t>		</a:t>
            </a:r>
            <a:endParaRPr lang="cs-CZ" baseline="30000" dirty="0" smtClean="0"/>
          </a:p>
          <a:p>
            <a:r>
              <a:rPr lang="cs-CZ" dirty="0" smtClean="0"/>
              <a:t>K</a:t>
            </a:r>
            <a:r>
              <a:rPr lang="cs-CZ" baseline="30000" dirty="0" smtClean="0"/>
              <a:t>+		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8448" y="5987337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2"/>
                </a:solidFill>
              </a:rPr>
              <a:t>Kation, anion, kation, anion, kation, </a:t>
            </a:r>
            <a:r>
              <a:rPr lang="cs-CZ" b="1" dirty="0" err="1" smtClean="0">
                <a:solidFill>
                  <a:schemeClr val="accent2"/>
                </a:solidFill>
              </a:rPr>
              <a:t>anion,kation</a:t>
            </a:r>
            <a:endParaRPr lang="cs-CZ" b="1" dirty="0">
              <a:solidFill>
                <a:schemeClr val="accent2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1763688" y="2060848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763688" y="2636912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763688" y="3212976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763688" y="3789040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763688" y="4437112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1763688" y="5013176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763688" y="5548064"/>
            <a:ext cx="280831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Skupina 15"/>
          <p:cNvGrpSpPr/>
          <p:nvPr/>
        </p:nvGrpSpPr>
        <p:grpSpPr>
          <a:xfrm>
            <a:off x="2339752" y="5935391"/>
            <a:ext cx="4896544" cy="473224"/>
            <a:chOff x="2339752" y="5935391"/>
            <a:chExt cx="4896544" cy="473224"/>
          </a:xfrm>
        </p:grpSpPr>
        <p:sp>
          <p:nvSpPr>
            <p:cNvPr id="6" name="Zaoblený obdélník 5"/>
            <p:cNvSpPr/>
            <p:nvPr/>
          </p:nvSpPr>
          <p:spPr>
            <a:xfrm>
              <a:off x="2339752" y="5935391"/>
              <a:ext cx="4896544" cy="473224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3347864" y="5987337"/>
              <a:ext cx="28083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cap="small" spc="300" dirty="0" smtClean="0">
                  <a:solidFill>
                    <a:schemeClr val="tx2">
                      <a:lumMod val="20000"/>
                      <a:lumOff val="80000"/>
                    </a:schemeClr>
                  </a:solidFill>
                </a:rPr>
                <a:t>Řešení</a:t>
              </a:r>
              <a:endParaRPr lang="cs-CZ" b="1" cap="small" spc="300" dirty="0">
                <a:solidFill>
                  <a:schemeClr val="tx2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856984" cy="1143000"/>
          </a:xfrm>
        </p:spPr>
        <p:txBody>
          <a:bodyPr>
            <a:normAutofit fontScale="90000"/>
          </a:bodyPr>
          <a:lstStyle/>
          <a:p>
            <a:r>
              <a:rPr lang="cs-CZ" sz="3600" b="1" i="1" cap="small" dirty="0">
                <a:latin typeface="Comic Sans MS" pitchFamily="66" charset="0"/>
              </a:rPr>
              <a:t>Do červeného kruhu </a:t>
            </a:r>
            <a:r>
              <a:rPr lang="cs-CZ" sz="3600" b="1" i="1" cap="small" dirty="0" smtClean="0">
                <a:latin typeface="Comic Sans MS" pitchFamily="66" charset="0"/>
              </a:rPr>
              <a:t>zapiš </a:t>
            </a:r>
            <a:r>
              <a:rPr lang="cs-CZ" sz="3600" b="1" i="1" cap="small" dirty="0">
                <a:latin typeface="Comic Sans MS" pitchFamily="66" charset="0"/>
              </a:rPr>
              <a:t>kationty,</a:t>
            </a:r>
            <a:br>
              <a:rPr lang="cs-CZ" sz="3600" b="1" i="1" cap="small" dirty="0">
                <a:latin typeface="Comic Sans MS" pitchFamily="66" charset="0"/>
              </a:rPr>
            </a:br>
            <a:r>
              <a:rPr lang="cs-CZ" sz="3600" b="1" i="1" cap="small" dirty="0">
                <a:latin typeface="Comic Sans MS" pitchFamily="66" charset="0"/>
              </a:rPr>
              <a:t>do zeleného kruhu anionty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1043608" y="1988840"/>
            <a:ext cx="2520280" cy="2376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4572000" y="1988840"/>
            <a:ext cx="2520280" cy="244827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923928" y="422108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K+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551723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Ca2+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5301209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Mg2+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24328" y="35010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Br-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450912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Au3+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96336" y="486916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Zn2+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427984" y="522920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O2-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27584" y="537321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F-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cap="small" dirty="0">
                <a:latin typeface="Comic Sans MS" pitchFamily="66" charset="0"/>
              </a:rPr>
              <a:t>Správné řešení</a:t>
            </a:r>
            <a:br>
              <a:rPr lang="cs-CZ" sz="3200" b="1" i="1" cap="small" dirty="0">
                <a:latin typeface="Comic Sans MS" pitchFamily="66" charset="0"/>
              </a:rPr>
            </a:br>
            <a:endParaRPr lang="cs-CZ" sz="3200" b="1" i="1" cap="small" dirty="0">
              <a:latin typeface="Comic Sans MS" pitchFamily="66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1043608" y="1988840"/>
            <a:ext cx="2520280" cy="2376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4572000" y="1988840"/>
            <a:ext cx="2520280" cy="2448272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915816" y="299695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K+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3728" y="37890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Ca2+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123728" y="227687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Mg2+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00049" y="321297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Br-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2996952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Au3+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59632" y="249289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Zn2+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4048" y="350100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O2-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64088" y="24208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F-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cap="small" dirty="0">
                <a:latin typeface="Comic Sans MS" pitchFamily="66" charset="0"/>
              </a:rPr>
              <a:t>Doplň chybějící slova:</a:t>
            </a:r>
            <a:endParaRPr lang="cs-CZ" sz="3200" b="1" i="1" cap="small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4400" u="sng" dirty="0" smtClean="0"/>
              <a:t>Kation</a:t>
            </a:r>
            <a:r>
              <a:rPr lang="cs-CZ" sz="4400" dirty="0" smtClean="0"/>
              <a:t> je částice s …………… nábojem,</a:t>
            </a:r>
          </a:p>
          <a:p>
            <a:pPr algn="ctr">
              <a:buNone/>
            </a:pPr>
            <a:r>
              <a:rPr lang="cs-CZ" sz="4400" dirty="0" smtClean="0"/>
              <a:t>Je označená ….	</a:t>
            </a:r>
          </a:p>
          <a:p>
            <a:pPr algn="ctr">
              <a:buNone/>
            </a:pPr>
            <a:r>
              <a:rPr lang="cs-CZ" sz="4400" dirty="0" smtClean="0"/>
              <a:t>Má více ……….. než ……………..</a:t>
            </a:r>
          </a:p>
          <a:p>
            <a:pPr algn="ctr">
              <a:buNone/>
            </a:pPr>
            <a:r>
              <a:rPr lang="cs-CZ" sz="4400" dirty="0" smtClean="0"/>
              <a:t>		Atom …………. elektrony.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cs-CZ" sz="4400" u="sng" dirty="0" smtClean="0"/>
              <a:t>Anion</a:t>
            </a:r>
            <a:r>
              <a:rPr lang="cs-CZ" sz="4400" dirty="0" smtClean="0"/>
              <a:t> je částice se ………… nábojem,</a:t>
            </a:r>
          </a:p>
          <a:p>
            <a:pPr algn="ctr">
              <a:buNone/>
            </a:pPr>
            <a:r>
              <a:rPr lang="cs-CZ" sz="4400" dirty="0" smtClean="0"/>
              <a:t> označená………</a:t>
            </a:r>
          </a:p>
          <a:p>
            <a:pPr algn="ctr">
              <a:buNone/>
            </a:pPr>
            <a:r>
              <a:rPr lang="cs-CZ" sz="4400" dirty="0" smtClean="0"/>
              <a:t>		Má více …………… než …………….</a:t>
            </a:r>
          </a:p>
          <a:p>
            <a:pPr algn="ctr">
              <a:buNone/>
            </a:pPr>
            <a:r>
              <a:rPr lang="cs-CZ" sz="4400" dirty="0" smtClean="0"/>
              <a:t>		Atom ………… elektrony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Kontrola doplňovačky: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2952328"/>
          </a:xfrm>
        </p:spPr>
        <p:txBody>
          <a:bodyPr/>
          <a:lstStyle/>
          <a:p>
            <a:pPr algn="ctr">
              <a:buNone/>
            </a:pPr>
            <a:r>
              <a:rPr lang="cs-CZ" u="sng" dirty="0" smtClean="0"/>
              <a:t>Kation</a:t>
            </a:r>
            <a:r>
              <a:rPr lang="cs-CZ" dirty="0" smtClean="0"/>
              <a:t> je částice s </a:t>
            </a:r>
            <a:r>
              <a:rPr lang="cs-CZ" dirty="0" smtClean="0">
                <a:solidFill>
                  <a:srgbClr val="FF0000"/>
                </a:solidFill>
              </a:rPr>
              <a:t>kladným </a:t>
            </a:r>
            <a:r>
              <a:rPr lang="cs-CZ" dirty="0" smtClean="0"/>
              <a:t>nábojem,</a:t>
            </a:r>
          </a:p>
          <a:p>
            <a:pPr algn="ctr">
              <a:buNone/>
            </a:pPr>
            <a:r>
              <a:rPr lang="cs-CZ" dirty="0" smtClean="0"/>
              <a:t>Je označená </a:t>
            </a:r>
            <a:r>
              <a:rPr lang="cs-CZ" dirty="0" smtClean="0">
                <a:solidFill>
                  <a:srgbClr val="FF0000"/>
                </a:solidFill>
              </a:rPr>
              <a:t>+.</a:t>
            </a:r>
            <a:r>
              <a:rPr lang="cs-CZ" dirty="0" smtClean="0"/>
              <a:t>	</a:t>
            </a:r>
          </a:p>
          <a:p>
            <a:pPr algn="ctr">
              <a:buNone/>
            </a:pPr>
            <a:r>
              <a:rPr lang="cs-CZ" dirty="0" smtClean="0"/>
              <a:t>Má více </a:t>
            </a:r>
            <a:r>
              <a:rPr lang="cs-CZ" dirty="0" smtClean="0">
                <a:solidFill>
                  <a:srgbClr val="FF0000"/>
                </a:solidFill>
              </a:rPr>
              <a:t>protonů</a:t>
            </a:r>
            <a:r>
              <a:rPr lang="cs-CZ" dirty="0" smtClean="0"/>
              <a:t> než </a:t>
            </a:r>
            <a:r>
              <a:rPr lang="cs-CZ" dirty="0" smtClean="0">
                <a:solidFill>
                  <a:srgbClr val="FF0000"/>
                </a:solidFill>
              </a:rPr>
              <a:t>elektronů.</a:t>
            </a:r>
            <a:endParaRPr lang="cs-CZ" dirty="0" smtClean="0"/>
          </a:p>
          <a:p>
            <a:pPr algn="ctr">
              <a:buNone/>
            </a:pPr>
            <a:r>
              <a:rPr lang="cs-CZ" dirty="0" smtClean="0"/>
              <a:t>		Atom </a:t>
            </a:r>
            <a:r>
              <a:rPr lang="cs-CZ" dirty="0" smtClean="0">
                <a:solidFill>
                  <a:srgbClr val="FF0000"/>
                </a:solidFill>
              </a:rPr>
              <a:t>odevzdal</a:t>
            </a:r>
            <a:r>
              <a:rPr lang="cs-CZ" dirty="0" smtClean="0"/>
              <a:t> elektrony.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cs-CZ" sz="4400" u="sng" dirty="0" smtClean="0"/>
              <a:t>Anion</a:t>
            </a:r>
            <a:r>
              <a:rPr lang="cs-CZ" sz="4400" dirty="0" smtClean="0"/>
              <a:t> je částice se </a:t>
            </a:r>
            <a:r>
              <a:rPr lang="cs-CZ" sz="4400" dirty="0" smtClean="0">
                <a:solidFill>
                  <a:srgbClr val="FF0000"/>
                </a:solidFill>
              </a:rPr>
              <a:t>záporným</a:t>
            </a:r>
            <a:r>
              <a:rPr lang="cs-CZ" sz="4400" dirty="0" smtClean="0"/>
              <a:t> nábojem,</a:t>
            </a:r>
          </a:p>
          <a:p>
            <a:pPr algn="ctr">
              <a:buNone/>
            </a:pPr>
            <a:r>
              <a:rPr lang="cs-CZ" sz="4400" dirty="0" smtClean="0"/>
              <a:t> označená </a:t>
            </a:r>
            <a:r>
              <a:rPr lang="cs-CZ" sz="4400" dirty="0" smtClean="0">
                <a:solidFill>
                  <a:srgbClr val="FF0000"/>
                </a:solidFill>
              </a:rPr>
              <a:t>-.</a:t>
            </a:r>
            <a:endParaRPr lang="cs-CZ" sz="4400" dirty="0" smtClean="0"/>
          </a:p>
          <a:p>
            <a:pPr algn="ctr">
              <a:buNone/>
            </a:pPr>
            <a:r>
              <a:rPr lang="cs-CZ" sz="4400" dirty="0" smtClean="0"/>
              <a:t>		Má více </a:t>
            </a:r>
            <a:r>
              <a:rPr lang="cs-CZ" sz="4400" dirty="0" smtClean="0">
                <a:solidFill>
                  <a:srgbClr val="FF0000"/>
                </a:solidFill>
              </a:rPr>
              <a:t>elektronů</a:t>
            </a:r>
            <a:r>
              <a:rPr lang="cs-CZ" sz="4400" dirty="0" smtClean="0"/>
              <a:t> než </a:t>
            </a:r>
            <a:r>
              <a:rPr lang="cs-CZ" sz="4400" dirty="0" smtClean="0">
                <a:solidFill>
                  <a:srgbClr val="FF0000"/>
                </a:solidFill>
              </a:rPr>
              <a:t>protonů.</a:t>
            </a:r>
          </a:p>
          <a:p>
            <a:pPr algn="ctr">
              <a:buNone/>
            </a:pPr>
            <a:r>
              <a:rPr lang="cs-CZ" sz="4400" dirty="0" smtClean="0"/>
              <a:t>		Atom </a:t>
            </a:r>
            <a:r>
              <a:rPr lang="cs-CZ" sz="4400" dirty="0" smtClean="0">
                <a:solidFill>
                  <a:srgbClr val="FF0000"/>
                </a:solidFill>
              </a:rPr>
              <a:t>přijal</a:t>
            </a:r>
            <a:r>
              <a:rPr lang="cs-CZ" sz="4400" dirty="0" smtClean="0"/>
              <a:t> elektrony.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i="1" cap="small" dirty="0">
                <a:latin typeface="Comic Sans MS" pitchFamily="66" charset="0"/>
              </a:rPr>
              <a:t>Metodický list :</a:t>
            </a:r>
            <a:endParaRPr lang="cs-CZ" sz="3200" b="1" i="1" cap="small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Tento digitální učební materiál je určen pro výuku chemie v 8. ročníku na základních školách. Je určen jako opakování a zábavné procvičování učiva o iontech v učebně s interaktivní tabulí.  Na snímku 4 – mají žáci rozhodnout, zda jde o kation nebo anion, pod modrým políčkem je ukryto správné řešení. Snímek 5 – do koleček rozdělují a přemisťují žáci kationty a anionty, vzorce jsou pohyblivé.</a:t>
            </a:r>
          </a:p>
          <a:p>
            <a:r>
              <a:rPr lang="cs-CZ" dirty="0" smtClean="0"/>
              <a:t>Snímek 7 a 8 doplnění správných slov, je možné vytisknout jako pracovní list a následuje kontrola </a:t>
            </a:r>
            <a:r>
              <a:rPr lang="cs-CZ" smtClean="0"/>
              <a:t>na snímku 9 a 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601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249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VY_32_INOVACE_01_CHEMIE_ 8.ROČNÍK_08_IONTY</vt:lpstr>
      <vt:lpstr>Kationty a anionty Kation </vt:lpstr>
      <vt:lpstr>Anion</vt:lpstr>
      <vt:lpstr>Doplň, zda jde o kation nebo anion:</vt:lpstr>
      <vt:lpstr>Do červeného kruhu zapiš kationty, do zeleného kruhu anionty </vt:lpstr>
      <vt:lpstr>Správné řešení </vt:lpstr>
      <vt:lpstr>Doplň chybějící slova:</vt:lpstr>
      <vt:lpstr>Prezentace aplikace PowerPoint</vt:lpstr>
      <vt:lpstr>Kontrola doplňovačky:</vt:lpstr>
      <vt:lpstr>Prezentace aplikace PowerPoint</vt:lpstr>
      <vt:lpstr>Metodický list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VY_32_INOVACE_01_CHEMIE_8.ROČNÍK_08_IONTY</dc:title>
  <dc:creator>Marcela</dc:creator>
  <cp:lastModifiedBy>Hana Martínková</cp:lastModifiedBy>
  <cp:revision>13</cp:revision>
  <dcterms:created xsi:type="dcterms:W3CDTF">2012-02-09T15:29:43Z</dcterms:created>
  <dcterms:modified xsi:type="dcterms:W3CDTF">2012-04-27T12:04:22Z</dcterms:modified>
</cp:coreProperties>
</file>