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pojmů hmotnost tělesa, používání různých jednotek hmotnosti, odhady a </a:t>
          </a:r>
          <a:r>
            <a:rPr lang="cs-CZ" sz="1600" smtClean="0"/>
            <a:t>měření hmotnosti, </a:t>
          </a:r>
          <a:r>
            <a:rPr lang="cs-CZ" sz="1600" dirty="0" smtClean="0"/>
            <a:t>využívání fyzikální veličiny v praxi. 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použit jako test – bez domácího úkolu, ten je možné využití pro skupinovou práci.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40105C-CFD6-4165-B807-B9634029A4CB}" type="presOf" srcId="{3895EC79-AA20-455E-9F69-DE3BD08E691E}" destId="{867F9FBB-DA2B-45E8-A45C-7C53C4121152}" srcOrd="1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EE03C79C-FA52-4027-B0CF-DE7AD86DFAAB}" type="presOf" srcId="{21CD1CFD-9C1D-4CCD-9C1F-96D7FEC97AFE}" destId="{B303A152-D5F1-4A18-813F-E2E35B67E925}" srcOrd="1" destOrd="0" presId="urn:microsoft.com/office/officeart/2005/8/layout/list1"/>
    <dgm:cxn modelId="{D1A8682A-4310-4BFF-ADC7-FA6F23A06848}" type="presOf" srcId="{51801BC8-D6DC-4669-A849-3FE3157A21FE}" destId="{F2F6B223-CEF1-4552-AA17-F64BAF562805}" srcOrd="0" destOrd="0" presId="urn:microsoft.com/office/officeart/2005/8/layout/list1"/>
    <dgm:cxn modelId="{40B7A634-6E1A-464B-9C7F-72E1913E4906}" type="presOf" srcId="{FCA51B5C-9664-4F83-804A-4F17952C1B77}" destId="{357F34FD-9159-4421-ADFD-8E14EBA959DF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477A127F-8E13-4755-99EF-3F37ED02CEE4}" type="presOf" srcId="{C23FB3AD-ADCB-439B-91E3-CCAC5D95039A}" destId="{D8A736F1-6882-4EE8-B8CF-94E99995BBC4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0F8A62B4-02CD-4DEE-A0D1-5FFE09292F10}" type="presOf" srcId="{5D5106FA-2091-4491-8130-81C8257822BF}" destId="{7434E60B-9D92-4C96-BC05-49E506135518}" srcOrd="0" destOrd="0" presId="urn:microsoft.com/office/officeart/2005/8/layout/list1"/>
    <dgm:cxn modelId="{C1CF8015-1A42-4BC1-848B-26E68020236A}" type="presOf" srcId="{3895EC79-AA20-455E-9F69-DE3BD08E691E}" destId="{EB0ECFC4-C995-40AD-A8E9-595ABAA26A22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253208AF-30FD-47C8-AE2B-D209131376F7}" type="presOf" srcId="{21CD1CFD-9C1D-4CCD-9C1F-96D7FEC97AFE}" destId="{E849BD94-F756-4A2B-878A-8B8D1301ACCA}" srcOrd="0" destOrd="0" presId="urn:microsoft.com/office/officeart/2005/8/layout/list1"/>
    <dgm:cxn modelId="{3E6DC5A7-9A1E-44CC-B508-5F6EA6A3FBAE}" type="presOf" srcId="{C23FB3AD-ADCB-439B-91E3-CCAC5D95039A}" destId="{0DE7C07F-6E89-49E7-849E-19E901F4E55C}" srcOrd="1" destOrd="0" presId="urn:microsoft.com/office/officeart/2005/8/layout/list1"/>
    <dgm:cxn modelId="{8B6AE4EA-1948-4CAB-A17A-7B7242A77D2A}" type="presOf" srcId="{30796B16-12F9-40D6-9015-EB89BB5F506A}" destId="{CBC03896-5359-44E0-8915-FCD9B030F579}" srcOrd="0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47EA2053-A309-439A-8C18-33C00216B7C6}" type="presParOf" srcId="{357F34FD-9159-4421-ADFD-8E14EBA959DF}" destId="{786576EC-D75C-4DB0-B314-C85D4862E4CA}" srcOrd="0" destOrd="0" presId="urn:microsoft.com/office/officeart/2005/8/layout/list1"/>
    <dgm:cxn modelId="{CB071C76-D0FC-4CAA-AF98-4B8E38EC563C}" type="presParOf" srcId="{786576EC-D75C-4DB0-B314-C85D4862E4CA}" destId="{EB0ECFC4-C995-40AD-A8E9-595ABAA26A22}" srcOrd="0" destOrd="0" presId="urn:microsoft.com/office/officeart/2005/8/layout/list1"/>
    <dgm:cxn modelId="{76C16B12-998C-4147-8C2B-5069EA88BA7D}" type="presParOf" srcId="{786576EC-D75C-4DB0-B314-C85D4862E4CA}" destId="{867F9FBB-DA2B-45E8-A45C-7C53C4121152}" srcOrd="1" destOrd="0" presId="urn:microsoft.com/office/officeart/2005/8/layout/list1"/>
    <dgm:cxn modelId="{24AF51B6-3BE1-4EDF-9D3B-0BC21D154852}" type="presParOf" srcId="{357F34FD-9159-4421-ADFD-8E14EBA959DF}" destId="{53BD7F68-B256-41A2-AF8D-7FF61038E16B}" srcOrd="1" destOrd="0" presId="urn:microsoft.com/office/officeart/2005/8/layout/list1"/>
    <dgm:cxn modelId="{3A41B79C-1B26-42D7-A5C3-D50DC13255F8}" type="presParOf" srcId="{357F34FD-9159-4421-ADFD-8E14EBA959DF}" destId="{CBC03896-5359-44E0-8915-FCD9B030F579}" srcOrd="2" destOrd="0" presId="urn:microsoft.com/office/officeart/2005/8/layout/list1"/>
    <dgm:cxn modelId="{25794F31-FB7A-47F3-9442-986AC5F4848D}" type="presParOf" srcId="{357F34FD-9159-4421-ADFD-8E14EBA959DF}" destId="{D23B6F7A-3280-4B61-8C5A-157F38DB805D}" srcOrd="3" destOrd="0" presId="urn:microsoft.com/office/officeart/2005/8/layout/list1"/>
    <dgm:cxn modelId="{82E6BB56-637D-48DC-AFAC-EC3DD573F3A3}" type="presParOf" srcId="{357F34FD-9159-4421-ADFD-8E14EBA959DF}" destId="{24B7CFB4-FF55-4562-A794-0EB5393671C4}" srcOrd="4" destOrd="0" presId="urn:microsoft.com/office/officeart/2005/8/layout/list1"/>
    <dgm:cxn modelId="{48213848-4416-4B87-A139-D544B5958D68}" type="presParOf" srcId="{24B7CFB4-FF55-4562-A794-0EB5393671C4}" destId="{D8A736F1-6882-4EE8-B8CF-94E99995BBC4}" srcOrd="0" destOrd="0" presId="urn:microsoft.com/office/officeart/2005/8/layout/list1"/>
    <dgm:cxn modelId="{E3C31F48-E00C-4B92-8D8D-6A02C18A282F}" type="presParOf" srcId="{24B7CFB4-FF55-4562-A794-0EB5393671C4}" destId="{0DE7C07F-6E89-49E7-849E-19E901F4E55C}" srcOrd="1" destOrd="0" presId="urn:microsoft.com/office/officeart/2005/8/layout/list1"/>
    <dgm:cxn modelId="{2F9B8ADF-6CF0-48F9-99EF-808B15CB02F2}" type="presParOf" srcId="{357F34FD-9159-4421-ADFD-8E14EBA959DF}" destId="{BA0DF4E2-C357-494D-8797-8B5E841504F2}" srcOrd="5" destOrd="0" presId="urn:microsoft.com/office/officeart/2005/8/layout/list1"/>
    <dgm:cxn modelId="{ACE72FB4-0DCB-4FC4-8EDD-2B4519E9BB11}" type="presParOf" srcId="{357F34FD-9159-4421-ADFD-8E14EBA959DF}" destId="{7434E60B-9D92-4C96-BC05-49E506135518}" srcOrd="6" destOrd="0" presId="urn:microsoft.com/office/officeart/2005/8/layout/list1"/>
    <dgm:cxn modelId="{093E8A35-1357-46EF-9AAF-6FAB9FF93004}" type="presParOf" srcId="{357F34FD-9159-4421-ADFD-8E14EBA959DF}" destId="{9B5427D5-06B1-41D5-84C6-F7C7B8DCA45D}" srcOrd="7" destOrd="0" presId="urn:microsoft.com/office/officeart/2005/8/layout/list1"/>
    <dgm:cxn modelId="{C5CDE77B-0144-40DD-B604-A4AC8BE7043C}" type="presParOf" srcId="{357F34FD-9159-4421-ADFD-8E14EBA959DF}" destId="{350B5CD4-14C5-4C8F-AD3E-3204822691E7}" srcOrd="8" destOrd="0" presId="urn:microsoft.com/office/officeart/2005/8/layout/list1"/>
    <dgm:cxn modelId="{5906CD97-B9B0-4BD0-928B-A7F336AB89C5}" type="presParOf" srcId="{350B5CD4-14C5-4C8F-AD3E-3204822691E7}" destId="{E849BD94-F756-4A2B-878A-8B8D1301ACCA}" srcOrd="0" destOrd="0" presId="urn:microsoft.com/office/officeart/2005/8/layout/list1"/>
    <dgm:cxn modelId="{7C1B2D83-0ECE-47A6-8189-BBA3560EBF01}" type="presParOf" srcId="{350B5CD4-14C5-4C8F-AD3E-3204822691E7}" destId="{B303A152-D5F1-4A18-813F-E2E35B67E925}" srcOrd="1" destOrd="0" presId="urn:microsoft.com/office/officeart/2005/8/layout/list1"/>
    <dgm:cxn modelId="{68E0DBD4-1711-434C-95A5-2D9522C46AE1}" type="presParOf" srcId="{357F34FD-9159-4421-ADFD-8E14EBA959DF}" destId="{5FDAF200-F332-4E4A-80AF-DCEE715F35A5}" srcOrd="9" destOrd="0" presId="urn:microsoft.com/office/officeart/2005/8/layout/list1"/>
    <dgm:cxn modelId="{319E3136-4131-4040-824C-2E244BCC2B69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5F0F7A8-3F12-4836-9C53-C9096A7314E5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7FFB23-9009-4E79-B625-17BC1675D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995999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VY_52_INOVACE_02_FYZIKA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- Hmotnost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domácnost,fotografie,kuchyňské váhy,nádobí,váh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05406" y="198643"/>
            <a:ext cx="4320480" cy="4320480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  <a:sp3d>
            <a:bevelT prst="slope"/>
          </a:sp3d>
        </p:spPr>
      </p:pic>
      <p:pic>
        <p:nvPicPr>
          <p:cNvPr id="1026" name="Picture 2" descr="fotografie,koncepty,obchodní koncepty,poctivost,právo,váhy,vlád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276872"/>
            <a:ext cx="4248472" cy="4248472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orthographicFront"/>
            <a:lightRig rig="threePt" dir="t"/>
          </a:scene3d>
          <a:sp3d>
            <a:bevelT prst="angle"/>
          </a:sp3d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r"/>
            <a:r>
              <a:rPr lang="cs-CZ" sz="5400" b="1" dirty="0" smtClean="0">
                <a:solidFill>
                  <a:schemeClr val="tx1"/>
                </a:solidFill>
                <a:latin typeface="Arial Black" pitchFamily="34" charset="0"/>
              </a:rPr>
              <a:t>Hmotnost</a:t>
            </a:r>
            <a:endParaRPr lang="cs-CZ" sz="5400" b="1" dirty="0">
              <a:solidFill>
                <a:schemeClr val="tx1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Arial Black" pitchFamily="34" charset="0"/>
              </a:rPr>
              <a:t>Opakování kapitoly hmotnost, zjišťování hmotnosti, jednotky, převody jednotek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Zapiš, jak se značí následující veličina a doplň její 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Hmotnost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Jednotka základní</a:t>
            </a:r>
          </a:p>
          <a:p>
            <a:endParaRPr lang="cs-CZ" dirty="0" smtClean="0"/>
          </a:p>
          <a:p>
            <a:r>
              <a:rPr lang="cs-CZ" dirty="0" smtClean="0"/>
              <a:t>Jednotky odvozená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43808" y="1700808"/>
            <a:ext cx="511256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Označujeme písmenem </a:t>
            </a:r>
            <a:r>
              <a:rPr lang="cs-CZ" sz="2800" b="1" dirty="0" smtClean="0">
                <a:solidFill>
                  <a:srgbClr val="002060"/>
                </a:solidFill>
              </a:rPr>
              <a:t>m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427984" y="3789040"/>
            <a:ext cx="417646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Základní jednotka je  </a:t>
            </a:r>
            <a:r>
              <a:rPr lang="cs-CZ" sz="2800" b="1" dirty="0" smtClean="0">
                <a:solidFill>
                  <a:srgbClr val="002060"/>
                </a:solidFill>
              </a:rPr>
              <a:t>kg</a:t>
            </a:r>
          </a:p>
        </p:txBody>
      </p:sp>
      <p:sp>
        <p:nvSpPr>
          <p:cNvPr id="6" name="Obdélník 5"/>
          <p:cNvSpPr/>
          <p:nvPr/>
        </p:nvSpPr>
        <p:spPr>
          <a:xfrm>
            <a:off x="4427984" y="5301208"/>
            <a:ext cx="417646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g, mg, dkg, t, q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do vět vhodné jednotky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Plejtvák obrovský váží okolo 160 ______.</a:t>
            </a:r>
          </a:p>
          <a:p>
            <a:r>
              <a:rPr lang="cs-CZ" dirty="0" smtClean="0"/>
              <a:t>Sáček těstovin vážil 0,5 _________.</a:t>
            </a:r>
          </a:p>
          <a:p>
            <a:r>
              <a:rPr lang="cs-CZ" dirty="0" smtClean="0"/>
              <a:t>Jeden trojúhelník sýra váží 17 ________.</a:t>
            </a:r>
          </a:p>
          <a:p>
            <a:r>
              <a:rPr lang="cs-CZ" dirty="0" smtClean="0"/>
              <a:t>Hmotnost dešťové kapky je asi 100___________.</a:t>
            </a:r>
          </a:p>
          <a:p>
            <a:r>
              <a:rPr lang="cs-CZ" dirty="0" smtClean="0"/>
              <a:t>Pytel cementu váží 0,5 _______.</a:t>
            </a:r>
          </a:p>
          <a:p>
            <a:r>
              <a:rPr lang="cs-CZ" dirty="0" smtClean="0"/>
              <a:t>Použij tyto jednotky: </a:t>
            </a:r>
            <a:r>
              <a:rPr lang="cs-CZ" dirty="0" smtClean="0">
                <a:latin typeface="Monotype Corsiva" pitchFamily="66" charset="0"/>
              </a:rPr>
              <a:t>mg, g, kg, q, t</a:t>
            </a:r>
          </a:p>
          <a:p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876256" y="1556792"/>
            <a:ext cx="12961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</a:t>
            </a:r>
            <a:endParaRPr lang="cs-CZ" sz="2000" b="1" dirty="0"/>
          </a:p>
        </p:txBody>
      </p:sp>
      <p:sp>
        <p:nvSpPr>
          <p:cNvPr id="5" name="Elipsa 4"/>
          <p:cNvSpPr/>
          <p:nvPr/>
        </p:nvSpPr>
        <p:spPr>
          <a:xfrm>
            <a:off x="5796136" y="2132856"/>
            <a:ext cx="151216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kg</a:t>
            </a:r>
            <a:endParaRPr lang="cs-CZ" sz="2000" b="1" dirty="0"/>
          </a:p>
        </p:txBody>
      </p:sp>
      <p:sp>
        <p:nvSpPr>
          <p:cNvPr id="6" name="Elipsa 5"/>
          <p:cNvSpPr/>
          <p:nvPr/>
        </p:nvSpPr>
        <p:spPr>
          <a:xfrm>
            <a:off x="6804248" y="2708920"/>
            <a:ext cx="136815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g</a:t>
            </a:r>
            <a:endParaRPr lang="cs-CZ" sz="2000" b="1" dirty="0"/>
          </a:p>
        </p:txBody>
      </p:sp>
      <p:sp>
        <p:nvSpPr>
          <p:cNvPr id="7" name="Elipsa 6"/>
          <p:cNvSpPr/>
          <p:nvPr/>
        </p:nvSpPr>
        <p:spPr>
          <a:xfrm>
            <a:off x="1619672" y="3789040"/>
            <a:ext cx="165618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mg</a:t>
            </a:r>
            <a:endParaRPr lang="cs-CZ" sz="2000" b="1" dirty="0"/>
          </a:p>
        </p:txBody>
      </p:sp>
      <p:sp>
        <p:nvSpPr>
          <p:cNvPr id="8" name="Elipsa 7"/>
          <p:cNvSpPr/>
          <p:nvPr/>
        </p:nvSpPr>
        <p:spPr>
          <a:xfrm>
            <a:off x="5292080" y="4437112"/>
            <a:ext cx="1440160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q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Převeď na základní jednotku hmotnosti: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3 400 g = ___________</a:t>
            </a:r>
          </a:p>
          <a:p>
            <a:r>
              <a:rPr lang="cs-CZ" dirty="0" smtClean="0"/>
              <a:t>29 g = _____________</a:t>
            </a:r>
          </a:p>
          <a:p>
            <a:r>
              <a:rPr lang="cs-CZ" dirty="0" smtClean="0"/>
              <a:t>6 500 000 mg = ___________</a:t>
            </a:r>
          </a:p>
          <a:p>
            <a:r>
              <a:rPr lang="cs-CZ" dirty="0" smtClean="0"/>
              <a:t>7 kg 400 g = ______________</a:t>
            </a:r>
          </a:p>
          <a:p>
            <a:r>
              <a:rPr lang="cs-CZ" dirty="0" smtClean="0"/>
              <a:t>8 kg 70 g = _______________</a:t>
            </a:r>
          </a:p>
          <a:p>
            <a:r>
              <a:rPr lang="cs-CZ" dirty="0" smtClean="0"/>
              <a:t>6,9 g = _________________</a:t>
            </a:r>
          </a:p>
          <a:p>
            <a:r>
              <a:rPr lang="cs-CZ" dirty="0" smtClean="0"/>
              <a:t>8,9 t =_________________</a:t>
            </a:r>
          </a:p>
          <a:p>
            <a:r>
              <a:rPr lang="cs-CZ" dirty="0" smtClean="0"/>
              <a:t>3,2 q = ________________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627784" y="1628800"/>
            <a:ext cx="23042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3,4 kg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2132856"/>
            <a:ext cx="230425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0,029 kg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707904" y="2636912"/>
            <a:ext cx="23042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6,5kg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856" y="3140968"/>
            <a:ext cx="25202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7,4 kg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03848" y="3717032"/>
            <a:ext cx="259228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8,07 kg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83768" y="4221088"/>
            <a:ext cx="230425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0,006 9 kg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411760" y="4797152"/>
            <a:ext cx="237626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8 900 kg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411760" y="5373216"/>
            <a:ext cx="237626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320 kg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znaménka &lt;,&gt;,= mezi údaje v jednotlivých sloupcích.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0,78 g              78 mg</a:t>
            </a:r>
          </a:p>
          <a:p>
            <a:r>
              <a:rPr lang="cs-CZ" dirty="0" smtClean="0"/>
              <a:t>685 g               0,685 kg</a:t>
            </a:r>
          </a:p>
          <a:p>
            <a:r>
              <a:rPr lang="cs-CZ" dirty="0" smtClean="0"/>
              <a:t>2,9 t                 2 900 kg</a:t>
            </a:r>
          </a:p>
          <a:p>
            <a:r>
              <a:rPr lang="cs-CZ" dirty="0" smtClean="0"/>
              <a:t>3,5 kg              3 050 g</a:t>
            </a:r>
          </a:p>
          <a:p>
            <a:r>
              <a:rPr lang="cs-CZ" dirty="0" smtClean="0"/>
              <a:t>90 g                 0,09 kg</a:t>
            </a:r>
          </a:p>
          <a:p>
            <a:r>
              <a:rPr lang="cs-CZ" dirty="0" smtClean="0"/>
              <a:t>500 kg             0,0500 t</a:t>
            </a:r>
          </a:p>
          <a:p>
            <a:r>
              <a:rPr lang="cs-CZ" dirty="0" smtClean="0"/>
              <a:t>7 856 g            7,865 kg</a:t>
            </a:r>
          </a:p>
          <a:p>
            <a:r>
              <a:rPr lang="cs-CZ" dirty="0" smtClean="0"/>
              <a:t>0,7 q                7 000 kg   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123728" y="1556792"/>
            <a:ext cx="11521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&gt;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051720" y="2204864"/>
            <a:ext cx="11521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6" name="Elipsa 5"/>
          <p:cNvSpPr/>
          <p:nvPr/>
        </p:nvSpPr>
        <p:spPr>
          <a:xfrm>
            <a:off x="1907704" y="2780928"/>
            <a:ext cx="129614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7" name="Elipsa 6"/>
          <p:cNvSpPr/>
          <p:nvPr/>
        </p:nvSpPr>
        <p:spPr>
          <a:xfrm>
            <a:off x="1979712" y="3284984"/>
            <a:ext cx="129614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8" name="Elipsa 7"/>
          <p:cNvSpPr/>
          <p:nvPr/>
        </p:nvSpPr>
        <p:spPr>
          <a:xfrm>
            <a:off x="2051720" y="3861048"/>
            <a:ext cx="1224136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9" name="Elipsa 8"/>
          <p:cNvSpPr/>
          <p:nvPr/>
        </p:nvSpPr>
        <p:spPr>
          <a:xfrm>
            <a:off x="2195736" y="4365104"/>
            <a:ext cx="115212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&gt;</a:t>
            </a:r>
          </a:p>
        </p:txBody>
      </p:sp>
      <p:sp>
        <p:nvSpPr>
          <p:cNvPr id="10" name="Elipsa 9"/>
          <p:cNvSpPr/>
          <p:nvPr/>
        </p:nvSpPr>
        <p:spPr>
          <a:xfrm>
            <a:off x="2123728" y="4941168"/>
            <a:ext cx="1224136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&lt;</a:t>
            </a:r>
          </a:p>
        </p:txBody>
      </p:sp>
      <p:sp>
        <p:nvSpPr>
          <p:cNvPr id="11" name="Elipsa 10"/>
          <p:cNvSpPr/>
          <p:nvPr/>
        </p:nvSpPr>
        <p:spPr>
          <a:xfrm>
            <a:off x="2123728" y="5373216"/>
            <a:ext cx="129614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&lt;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k obrázku správný název váhy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Váha osobní</a:t>
            </a:r>
          </a:p>
          <a:p>
            <a:r>
              <a:rPr lang="cs-CZ" dirty="0" smtClean="0"/>
              <a:t>Váha obchodní</a:t>
            </a:r>
          </a:p>
          <a:p>
            <a:r>
              <a:rPr lang="cs-CZ" dirty="0" smtClean="0"/>
              <a:t>Váhy rovnoramenné</a:t>
            </a:r>
          </a:p>
          <a:p>
            <a:r>
              <a:rPr lang="cs-CZ" dirty="0" smtClean="0"/>
              <a:t>Váhy kuchyňské</a:t>
            </a:r>
          </a:p>
          <a:p>
            <a:endParaRPr lang="cs-CZ" dirty="0"/>
          </a:p>
        </p:txBody>
      </p:sp>
      <p:pic>
        <p:nvPicPr>
          <p:cNvPr id="1026" name="Picture 2" descr="chodidla,činky,domácnosti,fotografie,hlídání váhy,hubnutí,osobní váhy,osoby,sledování váhy,úbytek váhy,váhy,váže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420888"/>
            <a:ext cx="1511449" cy="1511449"/>
          </a:xfrm>
          <a:prstGeom prst="rect">
            <a:avLst/>
          </a:prstGeom>
          <a:noFill/>
        </p:spPr>
      </p:pic>
      <p:pic>
        <p:nvPicPr>
          <p:cNvPr id="1028" name="Picture 4" descr="fotografie,právní systémy,právo,spravedlnost,symboly,váhy,váhy spravedlnosti,vlád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4869160"/>
            <a:ext cx="1727473" cy="1727473"/>
          </a:xfrm>
          <a:prstGeom prst="rect">
            <a:avLst/>
          </a:prstGeom>
          <a:noFill/>
        </p:spPr>
      </p:pic>
      <p:pic>
        <p:nvPicPr>
          <p:cNvPr id="1030" name="Picture 6" descr="fotografie,jídla,jíst,rostliny,váhy,váži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9" y="4436393"/>
            <a:ext cx="2088232" cy="2088232"/>
          </a:xfrm>
          <a:prstGeom prst="rect">
            <a:avLst/>
          </a:prstGeom>
          <a:noFill/>
        </p:spPr>
      </p:pic>
      <p:pic>
        <p:nvPicPr>
          <p:cNvPr id="1032" name="Picture 8" descr="dětské váhy,lékařství,pediatrie,váhy,zdravotnictví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1268760"/>
            <a:ext cx="1583457" cy="1583457"/>
          </a:xfrm>
          <a:prstGeom prst="rect">
            <a:avLst/>
          </a:prstGeom>
          <a:noFill/>
        </p:spPr>
      </p:pic>
      <p:cxnSp>
        <p:nvCxnSpPr>
          <p:cNvPr id="9" name="Zakřivená spojovací čára 8"/>
          <p:cNvCxnSpPr/>
          <p:nvPr/>
        </p:nvCxnSpPr>
        <p:spPr>
          <a:xfrm>
            <a:off x="3059832" y="1916832"/>
            <a:ext cx="3960440" cy="2088232"/>
          </a:xfrm>
          <a:prstGeom prst="curvedConnector3">
            <a:avLst>
              <a:gd name="adj1" fmla="val 50000"/>
            </a:avLst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Zakřivená spojovací čára 10"/>
          <p:cNvCxnSpPr/>
          <p:nvPr/>
        </p:nvCxnSpPr>
        <p:spPr>
          <a:xfrm flipV="1">
            <a:off x="3563888" y="1772816"/>
            <a:ext cx="1440160" cy="720080"/>
          </a:xfrm>
          <a:prstGeom prst="curvedConnector3">
            <a:avLst>
              <a:gd name="adj1" fmla="val 50000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Zakřivená spojovací čára 12"/>
          <p:cNvCxnSpPr/>
          <p:nvPr/>
        </p:nvCxnSpPr>
        <p:spPr>
          <a:xfrm rot="16200000" flipH="1">
            <a:off x="4355976" y="3140968"/>
            <a:ext cx="2880320" cy="2736304"/>
          </a:xfrm>
          <a:prstGeom prst="curvedConnector3">
            <a:avLst>
              <a:gd name="adj1" fmla="val 50000"/>
            </a:avLst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Zakřivená spojovací čára 16"/>
          <p:cNvCxnSpPr/>
          <p:nvPr/>
        </p:nvCxnSpPr>
        <p:spPr>
          <a:xfrm rot="16200000" flipH="1">
            <a:off x="2555776" y="4005064"/>
            <a:ext cx="1152128" cy="864096"/>
          </a:xfrm>
          <a:prstGeom prst="curvedConnector3">
            <a:avLst>
              <a:gd name="adj1" fmla="val 50000"/>
            </a:avLst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kuchařském předpisu  na vánoční nepečené cukroví jsou tyto suroviny: 15 dkg sušených hrozinek, 20 dkg mletých ořechu, 15 dkg mletého cukru, 15 dkg strouhané čokolády, 10 dkg dětské piškoty. Kolik dvacetigramových kuliček můžeme vytvořit?</a:t>
            </a:r>
          </a:p>
          <a:p>
            <a:r>
              <a:rPr lang="cs-CZ" dirty="0" smtClean="0"/>
              <a:t>V krabičce čaje o hmotnosti 40g je 20 sáčků čaje. Jaká je hmotnost jednoho sáčku?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slovních úloh: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rozinky…15dkg</a:t>
            </a:r>
          </a:p>
          <a:p>
            <a:r>
              <a:rPr lang="cs-CZ" dirty="0" smtClean="0"/>
              <a:t>ořechy…20dkg</a:t>
            </a:r>
          </a:p>
          <a:p>
            <a:r>
              <a:rPr lang="cs-CZ" dirty="0" smtClean="0"/>
              <a:t>cukr……. 15dkg </a:t>
            </a:r>
          </a:p>
          <a:p>
            <a:r>
              <a:rPr lang="cs-CZ" dirty="0" smtClean="0"/>
              <a:t>čokoláda…15dkg</a:t>
            </a:r>
          </a:p>
          <a:p>
            <a:r>
              <a:rPr lang="cs-CZ" dirty="0" smtClean="0"/>
              <a:t>piškoty…10dkg</a:t>
            </a:r>
          </a:p>
          <a:p>
            <a:r>
              <a:rPr lang="cs-CZ" dirty="0" smtClean="0"/>
              <a:t>Vše sečteme – hmotnost těsta je </a:t>
            </a:r>
            <a:br>
              <a:rPr lang="cs-CZ" dirty="0" smtClean="0"/>
            </a:br>
            <a:r>
              <a:rPr lang="cs-CZ" dirty="0" smtClean="0"/>
              <a:t>75 dkg = 750 g</a:t>
            </a:r>
            <a:br>
              <a:rPr lang="cs-CZ" dirty="0" smtClean="0"/>
            </a:br>
            <a:r>
              <a:rPr lang="cs-CZ" dirty="0" smtClean="0"/>
              <a:t>750 : 20 = 37,5</a:t>
            </a:r>
          </a:p>
          <a:p>
            <a:r>
              <a:rPr lang="cs-CZ" dirty="0" smtClean="0"/>
              <a:t>Odpověď: Vytvoříme asi 38 kuliček.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celková hmotnost…40 g</a:t>
            </a:r>
          </a:p>
          <a:p>
            <a:r>
              <a:rPr lang="cs-CZ" dirty="0" smtClean="0"/>
              <a:t>sáčků …….20</a:t>
            </a:r>
          </a:p>
          <a:p>
            <a:endParaRPr lang="cs-CZ" dirty="0" smtClean="0"/>
          </a:p>
          <a:p>
            <a:r>
              <a:rPr lang="cs-CZ" dirty="0" smtClean="0"/>
              <a:t>40 : 20 = 2</a:t>
            </a:r>
          </a:p>
          <a:p>
            <a:r>
              <a:rPr lang="cs-CZ" dirty="0" smtClean="0"/>
              <a:t>Hmotnost jednoho sáčku je 2 g.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od nejmenší po největší: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1 200g, 0,012kg, 1 200 mg, 1,002g, 12 q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23 g, 2,3 q, 0,23dkg, 0,023mg, 0,023t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5652120" y="2132856"/>
            <a:ext cx="1008112" cy="720080"/>
          </a:xfrm>
          <a:prstGeom prst="cloudCallout">
            <a:avLst>
              <a:gd name="adj1" fmla="val 73933"/>
              <a:gd name="adj2" fmla="val -7585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2.</a:t>
            </a:r>
          </a:p>
        </p:txBody>
      </p:sp>
      <p:sp>
        <p:nvSpPr>
          <p:cNvPr id="5" name="Obláček 4"/>
          <p:cNvSpPr/>
          <p:nvPr/>
        </p:nvSpPr>
        <p:spPr>
          <a:xfrm>
            <a:off x="683568" y="2132856"/>
            <a:ext cx="1152128" cy="864096"/>
          </a:xfrm>
          <a:prstGeom prst="cloudCallout">
            <a:avLst>
              <a:gd name="adj1" fmla="val 2858"/>
              <a:gd name="adj2" fmla="val -559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4.</a:t>
            </a:r>
          </a:p>
        </p:txBody>
      </p:sp>
      <p:sp>
        <p:nvSpPr>
          <p:cNvPr id="6" name="Obláček 5"/>
          <p:cNvSpPr/>
          <p:nvPr/>
        </p:nvSpPr>
        <p:spPr>
          <a:xfrm>
            <a:off x="2339752" y="2348880"/>
            <a:ext cx="1152128" cy="648072"/>
          </a:xfrm>
          <a:prstGeom prst="cloudCallout">
            <a:avLst>
              <a:gd name="adj1" fmla="val 1674"/>
              <a:gd name="adj2" fmla="val -912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3.</a:t>
            </a:r>
          </a:p>
        </p:txBody>
      </p:sp>
      <p:sp>
        <p:nvSpPr>
          <p:cNvPr id="7" name="Obláček 6"/>
          <p:cNvSpPr/>
          <p:nvPr/>
        </p:nvSpPr>
        <p:spPr>
          <a:xfrm>
            <a:off x="3923928" y="2204864"/>
            <a:ext cx="1440160" cy="864096"/>
          </a:xfrm>
          <a:prstGeom prst="cloudCallout">
            <a:avLst>
              <a:gd name="adj1" fmla="val -18938"/>
              <a:gd name="adj2" fmla="val -685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1.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7668344" y="2204864"/>
            <a:ext cx="1152128" cy="792088"/>
          </a:xfrm>
          <a:prstGeom prst="cloudCallout">
            <a:avLst>
              <a:gd name="adj1" fmla="val -58739"/>
              <a:gd name="adj2" fmla="val -667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5.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251520" y="4221088"/>
            <a:ext cx="1224136" cy="576064"/>
          </a:xfrm>
          <a:prstGeom prst="wedgeEllipseCallout">
            <a:avLst>
              <a:gd name="adj1" fmla="val 21533"/>
              <a:gd name="adj2" fmla="val -962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3.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1115616" y="5085184"/>
            <a:ext cx="1944216" cy="792088"/>
          </a:xfrm>
          <a:prstGeom prst="wedgeEllipseCallout">
            <a:avLst>
              <a:gd name="adj1" fmla="val -5390"/>
              <a:gd name="adj2" fmla="val -18216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5.</a:t>
            </a:r>
          </a:p>
        </p:txBody>
      </p:sp>
      <p:sp>
        <p:nvSpPr>
          <p:cNvPr id="11" name="Oválný popisek 10"/>
          <p:cNvSpPr/>
          <p:nvPr/>
        </p:nvSpPr>
        <p:spPr>
          <a:xfrm>
            <a:off x="2771800" y="4365104"/>
            <a:ext cx="1512168" cy="504056"/>
          </a:xfrm>
          <a:prstGeom prst="wedgeEllipseCallout">
            <a:avLst>
              <a:gd name="adj1" fmla="val -10003"/>
              <a:gd name="adj2" fmla="val -1297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2.</a:t>
            </a:r>
          </a:p>
        </p:txBody>
      </p:sp>
      <p:sp>
        <p:nvSpPr>
          <p:cNvPr id="12" name="Oválný popisek 11"/>
          <p:cNvSpPr/>
          <p:nvPr/>
        </p:nvSpPr>
        <p:spPr>
          <a:xfrm>
            <a:off x="4211960" y="5301208"/>
            <a:ext cx="2160240" cy="576064"/>
          </a:xfrm>
          <a:prstGeom prst="wedgeEllipseCallout">
            <a:avLst>
              <a:gd name="adj1" fmla="val -7566"/>
              <a:gd name="adj2" fmla="val -292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1.</a:t>
            </a:r>
          </a:p>
        </p:txBody>
      </p:sp>
      <p:sp>
        <p:nvSpPr>
          <p:cNvPr id="13" name="Oválný popisek 12"/>
          <p:cNvSpPr/>
          <p:nvPr/>
        </p:nvSpPr>
        <p:spPr>
          <a:xfrm>
            <a:off x="6948264" y="4293096"/>
            <a:ext cx="1944216" cy="576064"/>
          </a:xfrm>
          <a:prstGeom prst="wedgeEllipseCallout">
            <a:avLst>
              <a:gd name="adj1" fmla="val -36276"/>
              <a:gd name="adj2" fmla="val -986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2060"/>
                </a:solidFill>
              </a:rPr>
              <a:t>4.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Nejdříve odhadni a pak zjisti přesnou hmotnost tvého domácího mazlíčka.</a:t>
            </a:r>
          </a:p>
          <a:p>
            <a:r>
              <a:rPr lang="cs-CZ" dirty="0" smtClean="0"/>
              <a:t>Zjisti hmotnost čaje v hrnečku.</a:t>
            </a:r>
          </a:p>
          <a:p>
            <a:r>
              <a:rPr lang="cs-CZ" dirty="0" smtClean="0"/>
              <a:t>Najdi na internetu nebo s pomocí rodičů hmotnost automobilu, který máte doma.</a:t>
            </a:r>
          </a:p>
          <a:p>
            <a:r>
              <a:rPr lang="cs-CZ" dirty="0" smtClean="0"/>
              <a:t>Zjisti,co znamená „obsah účinné látky“ v lécích. Většinou je uváděn v mg.</a:t>
            </a:r>
          </a:p>
          <a:p>
            <a:r>
              <a:rPr lang="cs-CZ" dirty="0" smtClean="0"/>
              <a:t>Jaká je hmotnost míče na fotbal, golf, tenis,…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                          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i="1" dirty="0" smtClean="0"/>
              <a:t>Fyzika 1</a:t>
            </a:r>
            <a:r>
              <a:rPr lang="cs-CZ" dirty="0" smtClean="0"/>
              <a:t>. Praha: SPN a.s., 2007. ISBN 978-80-7235-347-7. </a:t>
            </a:r>
          </a:p>
          <a:p>
            <a:r>
              <a:rPr lang="cs-CZ" dirty="0" smtClean="0"/>
              <a:t>JIŘÍ BOHUNĚK, EVA HEJNOVÁ. </a:t>
            </a:r>
            <a:r>
              <a:rPr lang="cs-CZ" i="1" dirty="0" smtClean="0"/>
              <a:t>Tematické prověrky z učiva fyziky základní školy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2005. ISBN 80-7196-290-2. </a:t>
            </a:r>
          </a:p>
          <a:p>
            <a:r>
              <a:rPr lang="cs-CZ" dirty="0" smtClean="0"/>
              <a:t>JAN ŠEDIVÝ, JAN PURKAR, STANISLAV PFEFRČEK. </a:t>
            </a:r>
            <a:r>
              <a:rPr lang="cs-CZ" i="1" dirty="0" smtClean="0"/>
              <a:t>Úlohy z fyziky</a:t>
            </a:r>
            <a:r>
              <a:rPr lang="cs-CZ" dirty="0" smtClean="0"/>
              <a:t>. Praha: Fortuna, 1996. ISBN 80-7168-315-9. </a:t>
            </a:r>
          </a:p>
          <a:p>
            <a:r>
              <a:rPr lang="cs-CZ" dirty="0" smtClean="0"/>
              <a:t>JIŘÍ BOHUNĚK. </a:t>
            </a:r>
            <a:r>
              <a:rPr lang="cs-CZ" i="1" dirty="0" smtClean="0"/>
              <a:t>Sbírka úloh z fyziky pro ZŠ 1. díl</a:t>
            </a:r>
            <a:r>
              <a:rPr lang="cs-CZ" dirty="0" smtClean="0"/>
              <a:t>. Praha: SPN , 1992. ISBN 80-04-26025-X.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224</TotalTime>
  <Words>632</Words>
  <Application>Microsoft Office PowerPoint</Application>
  <PresentationFormat>Předvádění na obrazovce (4:3)</PresentationFormat>
  <Paragraphs>120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Hmotnost</vt:lpstr>
      <vt:lpstr>Zapiš, jak se značí následující veličina a doplň její jednotky</vt:lpstr>
      <vt:lpstr>Doplň do vět vhodné jednotky hmotnosti</vt:lpstr>
      <vt:lpstr>Převeď na základní jednotku hmotnosti:</vt:lpstr>
      <vt:lpstr>Doplň znaménka &lt;,&gt;,= mezi údaje v jednotlivých sloupcích.</vt:lpstr>
      <vt:lpstr>Přiřaď k obrázku správný název váhy</vt:lpstr>
      <vt:lpstr>Vyřeš slovní úlohy:</vt:lpstr>
      <vt:lpstr>Řešení slovních úloh:</vt:lpstr>
      <vt:lpstr>Seřaď od nejmenší po největší:</vt:lpstr>
      <vt:lpstr>Domácí úkol:</vt:lpstr>
      <vt:lpstr> </vt:lpstr>
      <vt:lpstr>Zdroj                           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Hmotnost</dc:title>
  <dc:creator>ZŠ a MŠ při dětské léčebně</dc:creator>
  <cp:lastModifiedBy>NB</cp:lastModifiedBy>
  <cp:revision>29</cp:revision>
  <dcterms:created xsi:type="dcterms:W3CDTF">2012-01-02T13:16:43Z</dcterms:created>
  <dcterms:modified xsi:type="dcterms:W3CDTF">2012-03-06T19:54:39Z</dcterms:modified>
</cp:coreProperties>
</file>