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6" r:id="rId10"/>
    <p:sldId id="265" r:id="rId11"/>
    <p:sldId id="267" r:id="rId12"/>
    <p:sldId id="270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A51B5C-9664-4F83-804A-4F17952C1B77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895EC79-AA20-455E-9F69-DE3BD08E691E}">
      <dgm:prSet phldrT="[Text]" custT="1"/>
      <dgm:spPr/>
      <dgm:t>
        <a:bodyPr/>
        <a:lstStyle/>
        <a:p>
          <a:r>
            <a:rPr lang="cs-CZ" sz="1600" dirty="0" smtClean="0"/>
            <a:t>Cíl hodiny:</a:t>
          </a:r>
          <a:endParaRPr lang="cs-CZ" sz="1600" dirty="0"/>
        </a:p>
      </dgm:t>
    </dgm:pt>
    <dgm:pt modelId="{D378B7CE-B96D-490F-8C86-92BB714F8CB7}" type="parTrans" cxnId="{3242CD68-7471-41E5-A162-71D4D0369342}">
      <dgm:prSet/>
      <dgm:spPr/>
      <dgm:t>
        <a:bodyPr/>
        <a:lstStyle/>
        <a:p>
          <a:endParaRPr lang="cs-CZ"/>
        </a:p>
      </dgm:t>
    </dgm:pt>
    <dgm:pt modelId="{ED51E2BB-9F4D-476C-AA88-0976216396F1}" type="sibTrans" cxnId="{3242CD68-7471-41E5-A162-71D4D0369342}">
      <dgm:prSet/>
      <dgm:spPr/>
      <dgm:t>
        <a:bodyPr/>
        <a:lstStyle/>
        <a:p>
          <a:endParaRPr lang="cs-CZ"/>
        </a:p>
      </dgm:t>
    </dgm:pt>
    <dgm:pt modelId="{C23FB3AD-ADCB-439B-91E3-CCAC5D95039A}">
      <dgm:prSet phldrT="[Text]" custT="1"/>
      <dgm:spPr/>
      <dgm:t>
        <a:bodyPr/>
        <a:lstStyle/>
        <a:p>
          <a:r>
            <a:rPr lang="cs-CZ" sz="1600" dirty="0" smtClean="0"/>
            <a:t>Práce s prezentací:</a:t>
          </a:r>
          <a:endParaRPr lang="cs-CZ" sz="1600" dirty="0"/>
        </a:p>
      </dgm:t>
    </dgm:pt>
    <dgm:pt modelId="{E8F4590D-EE57-4DBA-981A-7B5DC7E6FE30}" type="parTrans" cxnId="{07769A82-639E-4E6F-A09D-55D9DB6FA404}">
      <dgm:prSet/>
      <dgm:spPr/>
      <dgm:t>
        <a:bodyPr/>
        <a:lstStyle/>
        <a:p>
          <a:endParaRPr lang="cs-CZ"/>
        </a:p>
      </dgm:t>
    </dgm:pt>
    <dgm:pt modelId="{B7FA4744-82CA-4441-9DD4-9F545817CC38}" type="sibTrans" cxnId="{07769A82-639E-4E6F-A09D-55D9DB6FA404}">
      <dgm:prSet/>
      <dgm:spPr/>
      <dgm:t>
        <a:bodyPr/>
        <a:lstStyle/>
        <a:p>
          <a:endParaRPr lang="cs-CZ"/>
        </a:p>
      </dgm:t>
    </dgm:pt>
    <dgm:pt modelId="{21CD1CFD-9C1D-4CCD-9C1F-96D7FEC97AFE}">
      <dgm:prSet phldrT="[Text]" custT="1"/>
      <dgm:spPr/>
      <dgm:t>
        <a:bodyPr/>
        <a:lstStyle/>
        <a:p>
          <a:r>
            <a:rPr lang="cs-CZ" sz="1600" dirty="0" smtClean="0"/>
            <a:t>Průřezová témata:</a:t>
          </a:r>
          <a:endParaRPr lang="cs-CZ" sz="1600" dirty="0"/>
        </a:p>
      </dgm:t>
    </dgm:pt>
    <dgm:pt modelId="{6B88D69A-901D-49EC-9C82-3E8771265969}" type="parTrans" cxnId="{2ED553C3-9970-4CB3-82E7-DC2243E00141}">
      <dgm:prSet/>
      <dgm:spPr/>
      <dgm:t>
        <a:bodyPr/>
        <a:lstStyle/>
        <a:p>
          <a:endParaRPr lang="cs-CZ"/>
        </a:p>
      </dgm:t>
    </dgm:pt>
    <dgm:pt modelId="{C1B6801D-3A6B-48D4-96B8-B97B489035DF}" type="sibTrans" cxnId="{2ED553C3-9970-4CB3-82E7-DC2243E00141}">
      <dgm:prSet/>
      <dgm:spPr/>
      <dgm:t>
        <a:bodyPr/>
        <a:lstStyle/>
        <a:p>
          <a:endParaRPr lang="cs-CZ"/>
        </a:p>
      </dgm:t>
    </dgm:pt>
    <dgm:pt modelId="{30796B16-12F9-40D6-9015-EB89BB5F506A}">
      <dgm:prSet custT="1"/>
      <dgm:spPr/>
      <dgm:t>
        <a:bodyPr/>
        <a:lstStyle/>
        <a:p>
          <a:r>
            <a:rPr lang="cs-CZ" sz="1600" dirty="0" smtClean="0"/>
            <a:t>Opakování pojmů objem, používání různých jednotek objemu, měření objemu kapalného a pevného tělesa, využívání fyzikální veličiny v praxi. </a:t>
          </a:r>
          <a:endParaRPr lang="cs-CZ" sz="1600" dirty="0"/>
        </a:p>
      </dgm:t>
    </dgm:pt>
    <dgm:pt modelId="{ED755F1C-86B7-4DB5-BA5A-B1D076DC4559}" type="parTrans" cxnId="{773B4E95-D83D-45E1-8111-38311894B2D9}">
      <dgm:prSet/>
      <dgm:spPr/>
      <dgm:t>
        <a:bodyPr/>
        <a:lstStyle/>
        <a:p>
          <a:endParaRPr lang="cs-CZ"/>
        </a:p>
      </dgm:t>
    </dgm:pt>
    <dgm:pt modelId="{23F69EB6-D0B5-42A1-BFD3-0AF4F2B355FD}" type="sibTrans" cxnId="{773B4E95-D83D-45E1-8111-38311894B2D9}">
      <dgm:prSet/>
      <dgm:spPr/>
      <dgm:t>
        <a:bodyPr/>
        <a:lstStyle/>
        <a:p>
          <a:endParaRPr lang="cs-CZ"/>
        </a:p>
      </dgm:t>
    </dgm:pt>
    <dgm:pt modelId="{5D5106FA-2091-4491-8130-81C8257822BF}">
      <dgm:prSet custT="1"/>
      <dgm:spPr/>
      <dgm:t>
        <a:bodyPr/>
        <a:lstStyle/>
        <a:p>
          <a:r>
            <a:rPr lang="cs-CZ" sz="1600" dirty="0" smtClean="0"/>
            <a:t>Možnost společného opakování učiva, použit jako test, využití pro skupinovou práci.</a:t>
          </a:r>
          <a:endParaRPr lang="cs-CZ" sz="1600" dirty="0"/>
        </a:p>
      </dgm:t>
    </dgm:pt>
    <dgm:pt modelId="{12D0AA0B-4753-4646-9D0D-C826D8D93BCA}" type="parTrans" cxnId="{87DFE991-FEF8-4018-8340-B05FFEDC9DA4}">
      <dgm:prSet/>
      <dgm:spPr/>
      <dgm:t>
        <a:bodyPr/>
        <a:lstStyle/>
        <a:p>
          <a:endParaRPr lang="cs-CZ"/>
        </a:p>
      </dgm:t>
    </dgm:pt>
    <dgm:pt modelId="{3E420758-2CF8-4A42-B2D5-A3A7BAB58591}" type="sibTrans" cxnId="{87DFE991-FEF8-4018-8340-B05FFEDC9DA4}">
      <dgm:prSet/>
      <dgm:spPr/>
      <dgm:t>
        <a:bodyPr/>
        <a:lstStyle/>
        <a:p>
          <a:endParaRPr lang="cs-CZ"/>
        </a:p>
      </dgm:t>
    </dgm:pt>
    <dgm:pt modelId="{51801BC8-D6DC-4669-A849-3FE3157A21FE}">
      <dgm:prSet custT="1"/>
      <dgm:spPr/>
      <dgm:t>
        <a:bodyPr/>
        <a:lstStyle/>
        <a:p>
          <a:r>
            <a:rPr lang="cs-CZ" sz="1600" dirty="0" smtClean="0"/>
            <a:t>Zejména v domácím úkolu – lze využít i jako samostatnou práci v hodině , souvislost tématu s úlohami v  M, Z, </a:t>
          </a:r>
          <a:r>
            <a:rPr lang="cs-CZ" sz="1600" dirty="0" err="1" smtClean="0"/>
            <a:t>Př</a:t>
          </a:r>
          <a:r>
            <a:rPr lang="cs-CZ" sz="1600" smtClean="0"/>
            <a:t>, D </a:t>
          </a:r>
          <a:endParaRPr lang="cs-CZ" sz="1600" dirty="0"/>
        </a:p>
      </dgm:t>
    </dgm:pt>
    <dgm:pt modelId="{5EAB8B63-0717-454E-82D4-34FECA88C3BA}" type="parTrans" cxnId="{D682DB75-E008-4B82-85E7-32BA5ED9AECF}">
      <dgm:prSet/>
      <dgm:spPr/>
      <dgm:t>
        <a:bodyPr/>
        <a:lstStyle/>
        <a:p>
          <a:endParaRPr lang="cs-CZ"/>
        </a:p>
      </dgm:t>
    </dgm:pt>
    <dgm:pt modelId="{B84A2A51-44FC-4FFB-AFAE-E6010354ECCC}" type="sibTrans" cxnId="{D682DB75-E008-4B82-85E7-32BA5ED9AECF}">
      <dgm:prSet/>
      <dgm:spPr/>
      <dgm:t>
        <a:bodyPr/>
        <a:lstStyle/>
        <a:p>
          <a:endParaRPr lang="cs-CZ"/>
        </a:p>
      </dgm:t>
    </dgm:pt>
    <dgm:pt modelId="{357F34FD-9159-4421-ADFD-8E14EBA959DF}" type="pres">
      <dgm:prSet presAssocID="{FCA51B5C-9664-4F83-804A-4F17952C1B77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86576EC-D75C-4DB0-B314-C85D4862E4CA}" type="pres">
      <dgm:prSet presAssocID="{3895EC79-AA20-455E-9F69-DE3BD08E691E}" presName="parentLin" presStyleCnt="0"/>
      <dgm:spPr/>
    </dgm:pt>
    <dgm:pt modelId="{EB0ECFC4-C995-40AD-A8E9-595ABAA26A22}" type="pres">
      <dgm:prSet presAssocID="{3895EC79-AA20-455E-9F69-DE3BD08E691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67F9FBB-DA2B-45E8-A45C-7C53C4121152}" type="pres">
      <dgm:prSet presAssocID="{3895EC79-AA20-455E-9F69-DE3BD08E691E}" presName="parentText" presStyleLbl="node1" presStyleIdx="0" presStyleCnt="3" custScaleY="4093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D7F68-B256-41A2-AF8D-7FF61038E16B}" type="pres">
      <dgm:prSet presAssocID="{3895EC79-AA20-455E-9F69-DE3BD08E691E}" presName="negativeSpace" presStyleCnt="0"/>
      <dgm:spPr/>
    </dgm:pt>
    <dgm:pt modelId="{CBC03896-5359-44E0-8915-FCD9B030F579}" type="pres">
      <dgm:prSet presAssocID="{3895EC79-AA20-455E-9F69-DE3BD08E691E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3B6F7A-3280-4B61-8C5A-157F38DB805D}" type="pres">
      <dgm:prSet presAssocID="{ED51E2BB-9F4D-476C-AA88-0976216396F1}" presName="spaceBetweenRectangles" presStyleCnt="0"/>
      <dgm:spPr/>
    </dgm:pt>
    <dgm:pt modelId="{24B7CFB4-FF55-4562-A794-0EB5393671C4}" type="pres">
      <dgm:prSet presAssocID="{C23FB3AD-ADCB-439B-91E3-CCAC5D95039A}" presName="parentLin" presStyleCnt="0"/>
      <dgm:spPr/>
    </dgm:pt>
    <dgm:pt modelId="{D8A736F1-6882-4EE8-B8CF-94E99995BBC4}" type="pres">
      <dgm:prSet presAssocID="{C23FB3AD-ADCB-439B-91E3-CCAC5D95039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DE7C07F-6E89-49E7-849E-19E901F4E55C}" type="pres">
      <dgm:prSet presAssocID="{C23FB3AD-ADCB-439B-91E3-CCAC5D95039A}" presName="parentText" presStyleLbl="node1" presStyleIdx="1" presStyleCnt="3" custScaleY="4746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0DF4E2-C357-494D-8797-8B5E841504F2}" type="pres">
      <dgm:prSet presAssocID="{C23FB3AD-ADCB-439B-91E3-CCAC5D95039A}" presName="negativeSpace" presStyleCnt="0"/>
      <dgm:spPr/>
    </dgm:pt>
    <dgm:pt modelId="{7434E60B-9D92-4C96-BC05-49E506135518}" type="pres">
      <dgm:prSet presAssocID="{C23FB3AD-ADCB-439B-91E3-CCAC5D95039A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5427D5-06B1-41D5-84C6-F7C7B8DCA45D}" type="pres">
      <dgm:prSet presAssocID="{B7FA4744-82CA-4441-9DD4-9F545817CC38}" presName="spaceBetweenRectangles" presStyleCnt="0"/>
      <dgm:spPr/>
    </dgm:pt>
    <dgm:pt modelId="{350B5CD4-14C5-4C8F-AD3E-3204822691E7}" type="pres">
      <dgm:prSet presAssocID="{21CD1CFD-9C1D-4CCD-9C1F-96D7FEC97AFE}" presName="parentLin" presStyleCnt="0"/>
      <dgm:spPr/>
    </dgm:pt>
    <dgm:pt modelId="{E849BD94-F756-4A2B-878A-8B8D1301ACCA}" type="pres">
      <dgm:prSet presAssocID="{21CD1CFD-9C1D-4CCD-9C1F-96D7FEC97AFE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B303A152-D5F1-4A18-813F-E2E35B67E925}" type="pres">
      <dgm:prSet presAssocID="{21CD1CFD-9C1D-4CCD-9C1F-96D7FEC97AFE}" presName="parentText" presStyleLbl="node1" presStyleIdx="2" presStyleCnt="3" custScaleY="4975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DAF200-F332-4E4A-80AF-DCEE715F35A5}" type="pres">
      <dgm:prSet presAssocID="{21CD1CFD-9C1D-4CCD-9C1F-96D7FEC97AFE}" presName="negativeSpace" presStyleCnt="0"/>
      <dgm:spPr/>
    </dgm:pt>
    <dgm:pt modelId="{F2F6B223-CEF1-4552-AA17-F64BAF562805}" type="pres">
      <dgm:prSet presAssocID="{21CD1CFD-9C1D-4CCD-9C1F-96D7FEC97AFE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43000C0-F7C6-4AE2-91E1-CAAA24AE08C0}" type="presOf" srcId="{3895EC79-AA20-455E-9F69-DE3BD08E691E}" destId="{EB0ECFC4-C995-40AD-A8E9-595ABAA26A22}" srcOrd="0" destOrd="0" presId="urn:microsoft.com/office/officeart/2005/8/layout/list1"/>
    <dgm:cxn modelId="{87DFE991-FEF8-4018-8340-B05FFEDC9DA4}" srcId="{C23FB3AD-ADCB-439B-91E3-CCAC5D95039A}" destId="{5D5106FA-2091-4491-8130-81C8257822BF}" srcOrd="0" destOrd="0" parTransId="{12D0AA0B-4753-4646-9D0D-C826D8D93BCA}" sibTransId="{3E420758-2CF8-4A42-B2D5-A3A7BAB58591}"/>
    <dgm:cxn modelId="{AE234F7D-4CBD-4585-B6F5-C32D3D9A0000}" type="presOf" srcId="{21CD1CFD-9C1D-4CCD-9C1F-96D7FEC97AFE}" destId="{B303A152-D5F1-4A18-813F-E2E35B67E925}" srcOrd="1" destOrd="0" presId="urn:microsoft.com/office/officeart/2005/8/layout/list1"/>
    <dgm:cxn modelId="{D682DB75-E008-4B82-85E7-32BA5ED9AECF}" srcId="{21CD1CFD-9C1D-4CCD-9C1F-96D7FEC97AFE}" destId="{51801BC8-D6DC-4669-A849-3FE3157A21FE}" srcOrd="0" destOrd="0" parTransId="{5EAB8B63-0717-454E-82D4-34FECA88C3BA}" sibTransId="{B84A2A51-44FC-4FFB-AFAE-E6010354ECCC}"/>
    <dgm:cxn modelId="{3242CD68-7471-41E5-A162-71D4D0369342}" srcId="{FCA51B5C-9664-4F83-804A-4F17952C1B77}" destId="{3895EC79-AA20-455E-9F69-DE3BD08E691E}" srcOrd="0" destOrd="0" parTransId="{D378B7CE-B96D-490F-8C86-92BB714F8CB7}" sibTransId="{ED51E2BB-9F4D-476C-AA88-0976216396F1}"/>
    <dgm:cxn modelId="{7D0DA2AE-896F-49F2-99D8-D9833968E1E6}" type="presOf" srcId="{FCA51B5C-9664-4F83-804A-4F17952C1B77}" destId="{357F34FD-9159-4421-ADFD-8E14EBA959DF}" srcOrd="0" destOrd="0" presId="urn:microsoft.com/office/officeart/2005/8/layout/list1"/>
    <dgm:cxn modelId="{C321EE4F-6390-4F11-9196-57AE40BE3DE3}" type="presOf" srcId="{51801BC8-D6DC-4669-A849-3FE3157A21FE}" destId="{F2F6B223-CEF1-4552-AA17-F64BAF562805}" srcOrd="0" destOrd="0" presId="urn:microsoft.com/office/officeart/2005/8/layout/list1"/>
    <dgm:cxn modelId="{07769A82-639E-4E6F-A09D-55D9DB6FA404}" srcId="{FCA51B5C-9664-4F83-804A-4F17952C1B77}" destId="{C23FB3AD-ADCB-439B-91E3-CCAC5D95039A}" srcOrd="1" destOrd="0" parTransId="{E8F4590D-EE57-4DBA-981A-7B5DC7E6FE30}" sibTransId="{B7FA4744-82CA-4441-9DD4-9F545817CC38}"/>
    <dgm:cxn modelId="{AED1D4AF-13EF-48CE-8869-D16AC21DD991}" type="presOf" srcId="{5D5106FA-2091-4491-8130-81C8257822BF}" destId="{7434E60B-9D92-4C96-BC05-49E506135518}" srcOrd="0" destOrd="0" presId="urn:microsoft.com/office/officeart/2005/8/layout/list1"/>
    <dgm:cxn modelId="{2ED553C3-9970-4CB3-82E7-DC2243E00141}" srcId="{FCA51B5C-9664-4F83-804A-4F17952C1B77}" destId="{21CD1CFD-9C1D-4CCD-9C1F-96D7FEC97AFE}" srcOrd="2" destOrd="0" parTransId="{6B88D69A-901D-49EC-9C82-3E8771265969}" sibTransId="{C1B6801D-3A6B-48D4-96B8-B97B489035DF}"/>
    <dgm:cxn modelId="{54C7A2AA-6F0B-4371-A05A-A750FAFF3053}" type="presOf" srcId="{3895EC79-AA20-455E-9F69-DE3BD08E691E}" destId="{867F9FBB-DA2B-45E8-A45C-7C53C4121152}" srcOrd="1" destOrd="0" presId="urn:microsoft.com/office/officeart/2005/8/layout/list1"/>
    <dgm:cxn modelId="{CE2C3528-4D99-4FFA-8D28-0022FE57CDB3}" type="presOf" srcId="{C23FB3AD-ADCB-439B-91E3-CCAC5D95039A}" destId="{D8A736F1-6882-4EE8-B8CF-94E99995BBC4}" srcOrd="0" destOrd="0" presId="urn:microsoft.com/office/officeart/2005/8/layout/list1"/>
    <dgm:cxn modelId="{A2CE7248-A822-41F6-8BF1-9DE8A546B3AC}" type="presOf" srcId="{C23FB3AD-ADCB-439B-91E3-CCAC5D95039A}" destId="{0DE7C07F-6E89-49E7-849E-19E901F4E55C}" srcOrd="1" destOrd="0" presId="urn:microsoft.com/office/officeart/2005/8/layout/list1"/>
    <dgm:cxn modelId="{BCE549D7-BE29-4DE0-90B8-73C2D441560A}" type="presOf" srcId="{21CD1CFD-9C1D-4CCD-9C1F-96D7FEC97AFE}" destId="{E849BD94-F756-4A2B-878A-8B8D1301ACCA}" srcOrd="0" destOrd="0" presId="urn:microsoft.com/office/officeart/2005/8/layout/list1"/>
    <dgm:cxn modelId="{4F55B3A1-4A38-4C02-A7C1-530441ED3E08}" type="presOf" srcId="{30796B16-12F9-40D6-9015-EB89BB5F506A}" destId="{CBC03896-5359-44E0-8915-FCD9B030F579}" srcOrd="0" destOrd="0" presId="urn:microsoft.com/office/officeart/2005/8/layout/list1"/>
    <dgm:cxn modelId="{773B4E95-D83D-45E1-8111-38311894B2D9}" srcId="{3895EC79-AA20-455E-9F69-DE3BD08E691E}" destId="{30796B16-12F9-40D6-9015-EB89BB5F506A}" srcOrd="0" destOrd="0" parTransId="{ED755F1C-86B7-4DB5-BA5A-B1D076DC4559}" sibTransId="{23F69EB6-D0B5-42A1-BFD3-0AF4F2B355FD}"/>
    <dgm:cxn modelId="{C00E4757-B438-499A-8686-1C3639F23618}" type="presParOf" srcId="{357F34FD-9159-4421-ADFD-8E14EBA959DF}" destId="{786576EC-D75C-4DB0-B314-C85D4862E4CA}" srcOrd="0" destOrd="0" presId="urn:microsoft.com/office/officeart/2005/8/layout/list1"/>
    <dgm:cxn modelId="{A64DF65B-BE09-416A-8790-3C848F911C27}" type="presParOf" srcId="{786576EC-D75C-4DB0-B314-C85D4862E4CA}" destId="{EB0ECFC4-C995-40AD-A8E9-595ABAA26A22}" srcOrd="0" destOrd="0" presId="urn:microsoft.com/office/officeart/2005/8/layout/list1"/>
    <dgm:cxn modelId="{8862DE81-5470-4DF4-83F7-0A6449841A95}" type="presParOf" srcId="{786576EC-D75C-4DB0-B314-C85D4862E4CA}" destId="{867F9FBB-DA2B-45E8-A45C-7C53C4121152}" srcOrd="1" destOrd="0" presId="urn:microsoft.com/office/officeart/2005/8/layout/list1"/>
    <dgm:cxn modelId="{189F611E-63CE-4F28-AFA8-D7EA98CE64AA}" type="presParOf" srcId="{357F34FD-9159-4421-ADFD-8E14EBA959DF}" destId="{53BD7F68-B256-41A2-AF8D-7FF61038E16B}" srcOrd="1" destOrd="0" presId="urn:microsoft.com/office/officeart/2005/8/layout/list1"/>
    <dgm:cxn modelId="{527F7A47-C9C5-4803-8B4E-775331E92843}" type="presParOf" srcId="{357F34FD-9159-4421-ADFD-8E14EBA959DF}" destId="{CBC03896-5359-44E0-8915-FCD9B030F579}" srcOrd="2" destOrd="0" presId="urn:microsoft.com/office/officeart/2005/8/layout/list1"/>
    <dgm:cxn modelId="{47CC4E1A-AC70-49AC-82C8-907E21EFCBB1}" type="presParOf" srcId="{357F34FD-9159-4421-ADFD-8E14EBA959DF}" destId="{D23B6F7A-3280-4B61-8C5A-157F38DB805D}" srcOrd="3" destOrd="0" presId="urn:microsoft.com/office/officeart/2005/8/layout/list1"/>
    <dgm:cxn modelId="{DED88CEA-ECD9-4314-85A5-632AE3265BE1}" type="presParOf" srcId="{357F34FD-9159-4421-ADFD-8E14EBA959DF}" destId="{24B7CFB4-FF55-4562-A794-0EB5393671C4}" srcOrd="4" destOrd="0" presId="urn:microsoft.com/office/officeart/2005/8/layout/list1"/>
    <dgm:cxn modelId="{EC680D90-5D9E-457A-AEA0-860EC85B6CD0}" type="presParOf" srcId="{24B7CFB4-FF55-4562-A794-0EB5393671C4}" destId="{D8A736F1-6882-4EE8-B8CF-94E99995BBC4}" srcOrd="0" destOrd="0" presId="urn:microsoft.com/office/officeart/2005/8/layout/list1"/>
    <dgm:cxn modelId="{51A08900-89FD-4587-8293-DA3B610C4430}" type="presParOf" srcId="{24B7CFB4-FF55-4562-A794-0EB5393671C4}" destId="{0DE7C07F-6E89-49E7-849E-19E901F4E55C}" srcOrd="1" destOrd="0" presId="urn:microsoft.com/office/officeart/2005/8/layout/list1"/>
    <dgm:cxn modelId="{81AC41E2-850C-4388-9117-BCE908CEDD53}" type="presParOf" srcId="{357F34FD-9159-4421-ADFD-8E14EBA959DF}" destId="{BA0DF4E2-C357-494D-8797-8B5E841504F2}" srcOrd="5" destOrd="0" presId="urn:microsoft.com/office/officeart/2005/8/layout/list1"/>
    <dgm:cxn modelId="{498B8C43-98A5-490D-AAB4-D21155EDB1CC}" type="presParOf" srcId="{357F34FD-9159-4421-ADFD-8E14EBA959DF}" destId="{7434E60B-9D92-4C96-BC05-49E506135518}" srcOrd="6" destOrd="0" presId="urn:microsoft.com/office/officeart/2005/8/layout/list1"/>
    <dgm:cxn modelId="{9AA96B4F-81C2-487E-AD0D-CB21E284EDA3}" type="presParOf" srcId="{357F34FD-9159-4421-ADFD-8E14EBA959DF}" destId="{9B5427D5-06B1-41D5-84C6-F7C7B8DCA45D}" srcOrd="7" destOrd="0" presId="urn:microsoft.com/office/officeart/2005/8/layout/list1"/>
    <dgm:cxn modelId="{A0114BA7-33A7-426A-AF8C-7EA568C992FF}" type="presParOf" srcId="{357F34FD-9159-4421-ADFD-8E14EBA959DF}" destId="{350B5CD4-14C5-4C8F-AD3E-3204822691E7}" srcOrd="8" destOrd="0" presId="urn:microsoft.com/office/officeart/2005/8/layout/list1"/>
    <dgm:cxn modelId="{016F9B14-59FE-4382-B5BF-81613274763F}" type="presParOf" srcId="{350B5CD4-14C5-4C8F-AD3E-3204822691E7}" destId="{E849BD94-F756-4A2B-878A-8B8D1301ACCA}" srcOrd="0" destOrd="0" presId="urn:microsoft.com/office/officeart/2005/8/layout/list1"/>
    <dgm:cxn modelId="{02D4CE3B-A269-4A35-B022-E9EEC3BA7D25}" type="presParOf" srcId="{350B5CD4-14C5-4C8F-AD3E-3204822691E7}" destId="{B303A152-D5F1-4A18-813F-E2E35B67E925}" srcOrd="1" destOrd="0" presId="urn:microsoft.com/office/officeart/2005/8/layout/list1"/>
    <dgm:cxn modelId="{3D8D06F4-C3CC-4F04-8BEB-F39D2D121D05}" type="presParOf" srcId="{357F34FD-9159-4421-ADFD-8E14EBA959DF}" destId="{5FDAF200-F332-4E4A-80AF-DCEE715F35A5}" srcOrd="9" destOrd="0" presId="urn:microsoft.com/office/officeart/2005/8/layout/list1"/>
    <dgm:cxn modelId="{077A14E8-6E75-4909-B5C2-6A3957102195}" type="presParOf" srcId="{357F34FD-9159-4421-ADFD-8E14EBA959DF}" destId="{F2F6B223-CEF1-4552-AA17-F64BAF56280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001A8-C20D-4EEA-8A0B-C0B223AE3D99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CC324AE-C9C6-4C76-BB70-82A92F7E82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001A8-C20D-4EEA-8A0B-C0B223AE3D99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CC324AE-C9C6-4C76-BB70-82A92F7E82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001A8-C20D-4EEA-8A0B-C0B223AE3D99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324AE-C9C6-4C76-BB70-82A92F7E82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001A8-C20D-4EEA-8A0B-C0B223AE3D99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324AE-C9C6-4C76-BB70-82A92F7E82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001A8-C20D-4EEA-8A0B-C0B223AE3D99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CC324AE-C9C6-4C76-BB70-82A92F7E82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001A8-C20D-4EEA-8A0B-C0B223AE3D99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324AE-C9C6-4C76-BB70-82A92F7E82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001A8-C20D-4EEA-8A0B-C0B223AE3D99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324AE-C9C6-4C76-BB70-82A92F7E82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001A8-C20D-4EEA-8A0B-C0B223AE3D99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324AE-C9C6-4C76-BB70-82A92F7E82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001A8-C20D-4EEA-8A0B-C0B223AE3D99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324AE-C9C6-4C76-BB70-82A92F7E82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001A8-C20D-4EEA-8A0B-C0B223AE3D99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324AE-C9C6-4C76-BB70-82A92F7E82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001A8-C20D-4EEA-8A0B-C0B223AE3D99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C324AE-C9C6-4C76-BB70-82A92F7E82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6E001A8-C20D-4EEA-8A0B-C0B223AE3D99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CC324AE-C9C6-4C76-BB70-82A92F7E82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107569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Svatava </a:t>
                      </a:r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Juhászová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9.1.2012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VY_52_INOVACE_03_FYZIKA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Opakování učiva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fyziky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- Objem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IMG_0005.jpg"/>
          <p:cNvPicPr>
            <a:picLocks noChangeAspect="1"/>
          </p:cNvPicPr>
          <p:nvPr/>
        </p:nvPicPr>
        <p:blipFill>
          <a:blip r:embed="rId2" cstate="print"/>
          <a:srcRect l="5461" t="39500" r="76723" b="37400"/>
          <a:stretch>
            <a:fillRect/>
          </a:stretch>
        </p:blipFill>
        <p:spPr>
          <a:xfrm>
            <a:off x="971600" y="632689"/>
            <a:ext cx="2304256" cy="422447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isometricOffAxis1Right"/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5" name="Obrázek 4" descr="MB900178345.JPG"/>
          <p:cNvPicPr>
            <a:picLocks noChangeAspect="1"/>
          </p:cNvPicPr>
          <p:nvPr/>
        </p:nvPicPr>
        <p:blipFill>
          <a:blip r:embed="rId3" cstate="print"/>
          <a:srcRect l="18500" t="2751" r="18500"/>
          <a:stretch>
            <a:fillRect/>
          </a:stretch>
        </p:blipFill>
        <p:spPr>
          <a:xfrm>
            <a:off x="5004048" y="404664"/>
            <a:ext cx="3672408" cy="566895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latin typeface="Arial Black" pitchFamily="34" charset="0"/>
              </a:rPr>
              <a:t>Objem</a:t>
            </a:r>
            <a:endParaRPr lang="cs-CZ" sz="4000" b="1" dirty="0"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Opakování kapitoly objem, jednotky objemu, měření objemu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Zapiš, jak se značí následující veličina a doplň její jednotky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objem: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základní jednotka:</a:t>
            </a:r>
          </a:p>
          <a:p>
            <a:endParaRPr lang="cs-CZ" dirty="0" smtClean="0"/>
          </a:p>
          <a:p>
            <a:r>
              <a:rPr lang="cs-CZ" dirty="0" smtClean="0"/>
              <a:t>odvozené jednotky: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87824" y="1700808"/>
            <a:ext cx="3528392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Označujeme písmenem </a:t>
            </a:r>
            <a:r>
              <a:rPr lang="cs-CZ" sz="3200" b="1" dirty="0" smtClean="0">
                <a:solidFill>
                  <a:srgbClr val="002060"/>
                </a:solidFill>
                <a:latin typeface="Arial Black" pitchFamily="34" charset="0"/>
              </a:rPr>
              <a:t>V</a:t>
            </a:r>
            <a:endParaRPr lang="cs-CZ" sz="3200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211960" y="2852936"/>
            <a:ext cx="3672408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Základní jednotka je</a:t>
            </a:r>
            <a:r>
              <a:rPr lang="cs-CZ" sz="3200" b="1" dirty="0" smtClean="0">
                <a:solidFill>
                  <a:srgbClr val="002060"/>
                </a:solidFill>
                <a:latin typeface="Arial Black" pitchFamily="34" charset="0"/>
              </a:rPr>
              <a:t> m³</a:t>
            </a:r>
          </a:p>
        </p:txBody>
      </p:sp>
      <p:sp>
        <p:nvSpPr>
          <p:cNvPr id="6" name="Obdélník 5"/>
          <p:cNvSpPr/>
          <p:nvPr/>
        </p:nvSpPr>
        <p:spPr>
          <a:xfrm>
            <a:off x="4427984" y="4293096"/>
            <a:ext cx="4176464" cy="22322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  <a:latin typeface="Arial Black" pitchFamily="34" charset="0"/>
              </a:rPr>
              <a:t>cm³, dm³, mm³, km³, l, ml, </a:t>
            </a:r>
            <a:r>
              <a:rPr lang="cs-CZ" sz="3200" b="1" dirty="0" err="1" smtClean="0">
                <a:solidFill>
                  <a:srgbClr val="002060"/>
                </a:solidFill>
                <a:latin typeface="Arial Black" pitchFamily="34" charset="0"/>
              </a:rPr>
              <a:t>hl</a:t>
            </a:r>
            <a:r>
              <a:rPr lang="cs-CZ" sz="3200" b="1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do vět vhodné jednotky objemu: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 těsta potřebujeme 1____ mléka.</a:t>
            </a:r>
          </a:p>
          <a:p>
            <a:r>
              <a:rPr lang="cs-CZ" dirty="0" smtClean="0"/>
              <a:t>Do bazénu jsme napustili 40 _____ vody.</a:t>
            </a:r>
          </a:p>
          <a:p>
            <a:r>
              <a:rPr lang="cs-CZ" dirty="0" smtClean="0"/>
              <a:t>V injekci bylo 1,7 ______ očkovací látky.</a:t>
            </a:r>
          </a:p>
          <a:p>
            <a:r>
              <a:rPr lang="cs-CZ" dirty="0" smtClean="0"/>
              <a:t>Úsporná myčka na nádobí spotřebuje na jedno umytí jen 12 _____ vody.</a:t>
            </a:r>
          </a:p>
          <a:p>
            <a:r>
              <a:rPr lang="cs-CZ" dirty="0" smtClean="0"/>
              <a:t>V restauraci jsme si objednali 3 _____ džusu.</a:t>
            </a:r>
          </a:p>
          <a:p>
            <a:r>
              <a:rPr lang="cs-CZ" dirty="0" smtClean="0"/>
              <a:t>Použij tyto jednotky: </a:t>
            </a:r>
            <a:r>
              <a:rPr lang="cs-CZ" dirty="0" smtClean="0">
                <a:latin typeface="Monotype Corsiva" pitchFamily="66" charset="0"/>
              </a:rPr>
              <a:t>ml, l, </a:t>
            </a:r>
            <a:r>
              <a:rPr lang="cs-CZ" dirty="0" err="1" smtClean="0">
                <a:latin typeface="Monotype Corsiva" pitchFamily="66" charset="0"/>
              </a:rPr>
              <a:t>hl</a:t>
            </a:r>
            <a:r>
              <a:rPr lang="cs-CZ" dirty="0" smtClean="0">
                <a:latin typeface="Monotype Corsiva" pitchFamily="66" charset="0"/>
              </a:rPr>
              <a:t>, dl, 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4932040" y="1484784"/>
            <a:ext cx="86409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latin typeface="Arial Black" pitchFamily="34" charset="0"/>
              </a:rPr>
              <a:t>l</a:t>
            </a:r>
            <a:endParaRPr lang="cs-CZ" sz="28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5" name="Elipsa 4"/>
          <p:cNvSpPr/>
          <p:nvPr/>
        </p:nvSpPr>
        <p:spPr>
          <a:xfrm>
            <a:off x="6012160" y="2060848"/>
            <a:ext cx="1008112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002060"/>
                </a:solidFill>
                <a:latin typeface="Arial Black" pitchFamily="34" charset="0"/>
              </a:rPr>
              <a:t>hl</a:t>
            </a:r>
            <a:endParaRPr lang="cs-CZ" sz="2800" b="1" dirty="0" smtClean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4067944" y="2708920"/>
            <a:ext cx="1080120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latin typeface="Arial Black" pitchFamily="34" charset="0"/>
              </a:rPr>
              <a:t>ml</a:t>
            </a:r>
          </a:p>
        </p:txBody>
      </p:sp>
      <p:sp>
        <p:nvSpPr>
          <p:cNvPr id="7" name="Elipsa 6"/>
          <p:cNvSpPr/>
          <p:nvPr/>
        </p:nvSpPr>
        <p:spPr>
          <a:xfrm>
            <a:off x="4211960" y="3789040"/>
            <a:ext cx="86409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latin typeface="Arial Black" pitchFamily="34" charset="0"/>
              </a:rPr>
              <a:t>l</a:t>
            </a:r>
          </a:p>
        </p:txBody>
      </p:sp>
      <p:sp>
        <p:nvSpPr>
          <p:cNvPr id="8" name="Elipsa 7"/>
          <p:cNvSpPr/>
          <p:nvPr/>
        </p:nvSpPr>
        <p:spPr>
          <a:xfrm>
            <a:off x="6588224" y="4293096"/>
            <a:ext cx="1152128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  <a:latin typeface="Arial Black" pitchFamily="34" charset="0"/>
              </a:rPr>
              <a:t>dl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Převeď na uvedenou jednotku: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3 m</a:t>
            </a:r>
            <a:r>
              <a:rPr lang="cs-CZ" dirty="0" smtClean="0">
                <a:latin typeface="Franklin Gothic Medium"/>
              </a:rPr>
              <a:t>³</a:t>
            </a:r>
            <a:r>
              <a:rPr lang="cs-CZ" dirty="0" smtClean="0"/>
              <a:t> =_________l</a:t>
            </a:r>
          </a:p>
          <a:p>
            <a:r>
              <a:rPr lang="cs-CZ" dirty="0" smtClean="0"/>
              <a:t>2 470 l= _________m</a:t>
            </a:r>
            <a:r>
              <a:rPr lang="cs-CZ" dirty="0" smtClean="0">
                <a:latin typeface="Franklin Gothic Medium"/>
              </a:rPr>
              <a:t>³</a:t>
            </a:r>
            <a:endParaRPr lang="cs-CZ" dirty="0" smtClean="0"/>
          </a:p>
          <a:p>
            <a:r>
              <a:rPr lang="cs-CZ" dirty="0" smtClean="0"/>
              <a:t>540 dm</a:t>
            </a:r>
            <a:r>
              <a:rPr lang="cs-CZ" dirty="0" smtClean="0">
                <a:latin typeface="Franklin Gothic Medium"/>
              </a:rPr>
              <a:t>³= __________l</a:t>
            </a:r>
          </a:p>
          <a:p>
            <a:r>
              <a:rPr lang="cs-CZ" dirty="0" smtClean="0">
                <a:latin typeface="Franklin Gothic Medium"/>
              </a:rPr>
              <a:t>530 ml = __________cm³</a:t>
            </a:r>
          </a:p>
          <a:p>
            <a:r>
              <a:rPr lang="cs-CZ" dirty="0" smtClean="0">
                <a:latin typeface="Franklin Gothic Medium"/>
              </a:rPr>
              <a:t>670 ml = __________ l</a:t>
            </a:r>
          </a:p>
          <a:p>
            <a:r>
              <a:rPr lang="cs-CZ" dirty="0" smtClean="0">
                <a:latin typeface="Franklin Gothic Medium"/>
              </a:rPr>
              <a:t>7 cm³ = __________ml</a:t>
            </a:r>
          </a:p>
          <a:p>
            <a:r>
              <a:rPr lang="cs-CZ" dirty="0" smtClean="0">
                <a:latin typeface="Franklin Gothic Medium"/>
              </a:rPr>
              <a:t>4 m³ = ________________cm³</a:t>
            </a:r>
          </a:p>
          <a:p>
            <a:r>
              <a:rPr lang="cs-CZ" dirty="0" smtClean="0">
                <a:latin typeface="Franklin Gothic Medium"/>
              </a:rPr>
              <a:t>7 800cm³ = ___________l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979712" y="1628800"/>
            <a:ext cx="1800200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3 000</a:t>
            </a:r>
            <a:endParaRPr lang="cs-CZ" sz="2400" b="1" dirty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411760" y="2132856"/>
            <a:ext cx="1800200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2,47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2771800" y="2636912"/>
            <a:ext cx="1800200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540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555776" y="3212976"/>
            <a:ext cx="1800200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530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2483768" y="3717032"/>
            <a:ext cx="1800200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0,67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2339752" y="4293096"/>
            <a:ext cx="1800200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7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2339752" y="4797152"/>
            <a:ext cx="2664296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4 000 </a:t>
            </a:r>
            <a:r>
              <a:rPr lang="cs-CZ" sz="2400" b="1" dirty="0" err="1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000</a:t>
            </a:r>
            <a:endParaRPr lang="cs-CZ" sz="2400" b="1" dirty="0" smtClean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131840" y="5301208"/>
            <a:ext cx="1800200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7,8</a:t>
            </a:r>
          </a:p>
        </p:txBody>
      </p:sp>
      <p:pic>
        <p:nvPicPr>
          <p:cNvPr id="14" name="Obrázek 13" descr="MB90034015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56176" y="2060848"/>
            <a:ext cx="2664296" cy="26642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Jakou nejvhodnější odměrnou nádobu zvolíš, budeš-li chtít zjistit: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objem mléka na kaši </a:t>
            </a:r>
          </a:p>
          <a:p>
            <a:r>
              <a:rPr lang="cs-CZ" dirty="0" smtClean="0"/>
              <a:t>množství očkovací látky</a:t>
            </a:r>
          </a:p>
          <a:p>
            <a:r>
              <a:rPr lang="cs-CZ" dirty="0" smtClean="0"/>
              <a:t>chemikálii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MB90023790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67744" y="4581128"/>
            <a:ext cx="1396752" cy="1396752"/>
          </a:xfrm>
          <a:prstGeom prst="rect">
            <a:avLst/>
          </a:prstGeom>
        </p:spPr>
      </p:pic>
      <p:pic>
        <p:nvPicPr>
          <p:cNvPr id="5" name="Obrázek 4" descr="MB90034042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020272" y="4581128"/>
            <a:ext cx="1252736" cy="1252736"/>
          </a:xfrm>
          <a:prstGeom prst="rect">
            <a:avLst/>
          </a:prstGeom>
        </p:spPr>
      </p:pic>
      <p:pic>
        <p:nvPicPr>
          <p:cNvPr id="6" name="Obrázek 5" descr="IMG_0005.jpg"/>
          <p:cNvPicPr>
            <a:picLocks noChangeAspect="1"/>
          </p:cNvPicPr>
          <p:nvPr/>
        </p:nvPicPr>
        <p:blipFill>
          <a:blip r:embed="rId4" cstate="print"/>
          <a:srcRect l="35154" t="8001" r="45546" b="73099"/>
          <a:stretch>
            <a:fillRect/>
          </a:stretch>
        </p:blipFill>
        <p:spPr>
          <a:xfrm>
            <a:off x="7020272" y="1412776"/>
            <a:ext cx="1296144" cy="1794661"/>
          </a:xfrm>
          <a:prstGeom prst="rect">
            <a:avLst/>
          </a:prstGeom>
        </p:spPr>
      </p:pic>
      <p:cxnSp>
        <p:nvCxnSpPr>
          <p:cNvPr id="8" name="Pravoúhlá spojovací čára 7"/>
          <p:cNvCxnSpPr/>
          <p:nvPr/>
        </p:nvCxnSpPr>
        <p:spPr>
          <a:xfrm flipV="1">
            <a:off x="2699792" y="2996952"/>
            <a:ext cx="4968552" cy="72008"/>
          </a:xfrm>
          <a:prstGeom prst="bentConnector3">
            <a:avLst>
              <a:gd name="adj1" fmla="val 50287"/>
            </a:avLst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" name="Pravoúhlá spojovací čára 13"/>
          <p:cNvCxnSpPr/>
          <p:nvPr/>
        </p:nvCxnSpPr>
        <p:spPr>
          <a:xfrm rot="16200000" flipH="1">
            <a:off x="4824028" y="2672916"/>
            <a:ext cx="2520280" cy="2160240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6" name="Pravoúhlá spojovací čára 15"/>
          <p:cNvCxnSpPr/>
          <p:nvPr/>
        </p:nvCxnSpPr>
        <p:spPr>
          <a:xfrm rot="5400000">
            <a:off x="2303748" y="2672916"/>
            <a:ext cx="2952328" cy="1296144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B90042310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92080" y="3429000"/>
            <a:ext cx="3168352" cy="316835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Vyřeš slovní úlohy: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a)Na zahradě je sud o objemu 2,5m³. Kolik desetilitrových konví můžeš použít na zalití zahrady? </a:t>
            </a:r>
          </a:p>
          <a:p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b)Navrhni délku, šířku a výšku akvária, které má objem  30l.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None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a)Na zahradě je sud o objemu 2,5m³. Kolik desetilitrových konví můžeš použít na zalití zahrady? 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 = 2,5 m³ = 2 500 dm³ = 2 500l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2 500 : 10 = 250l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Lze použít 250 konví.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None/>
            </a:pP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b)Navrhni délku, šířku a výšku akvária, které má objem  30l.</a:t>
            </a:r>
          </a:p>
          <a:p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/>
              <a:t>V = 30l = 30 dm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³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Hledám 3 čísla, jejichž součin je 30.</a:t>
            </a:r>
            <a:endParaRPr lang="cs-CZ" dirty="0" smtClean="0"/>
          </a:p>
          <a:p>
            <a:pPr>
              <a:buNone/>
            </a:pP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například:</a:t>
            </a:r>
            <a:b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 = 5 dm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b = 3dm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c = 2dm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 = 5 . 3. 2 = 30 dm³.</a:t>
            </a:r>
          </a:p>
        </p:txBody>
      </p:sp>
      <p:sp>
        <p:nvSpPr>
          <p:cNvPr id="12" name="Krychle 11"/>
          <p:cNvSpPr/>
          <p:nvPr/>
        </p:nvSpPr>
        <p:spPr>
          <a:xfrm>
            <a:off x="7308304" y="2492896"/>
            <a:ext cx="1584176" cy="792088"/>
          </a:xfrm>
          <a:prstGeom prst="cub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IMG_0001.jpg"/>
          <p:cNvPicPr>
            <a:picLocks noChangeAspect="1"/>
          </p:cNvPicPr>
          <p:nvPr/>
        </p:nvPicPr>
        <p:blipFill>
          <a:blip r:embed="rId2" cstate="print"/>
          <a:srcRect l="62456" t="54909" r="31745" b="7688"/>
          <a:stretch>
            <a:fillRect/>
          </a:stretch>
        </p:blipFill>
        <p:spPr>
          <a:xfrm>
            <a:off x="7452320" y="620688"/>
            <a:ext cx="1296144" cy="591265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 odměrného válce urči: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možný rozsah měření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kolik ml odpovídá nejmenšímu dílku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odchylku měření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objem kapaliny v odměrném válci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2915816" y="2132856"/>
            <a:ext cx="280831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  <a:latin typeface="Arial Black" pitchFamily="34" charset="0"/>
              </a:rPr>
              <a:t>100 ml</a:t>
            </a:r>
            <a:endParaRPr lang="cs-CZ" sz="24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187624" y="3284984"/>
            <a:ext cx="2232248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  <a:latin typeface="Arial Black" pitchFamily="34" charset="0"/>
              </a:rPr>
              <a:t>1 ml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2411760" y="4509120"/>
            <a:ext cx="2664296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  <a:latin typeface="Arial Black" pitchFamily="34" charset="0"/>
              </a:rPr>
              <a:t>0,5 ml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1691680" y="5661248"/>
            <a:ext cx="3744416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  <a:latin typeface="Arial Black" pitchFamily="34" charset="0"/>
              </a:rPr>
              <a:t>50 ml</a:t>
            </a:r>
          </a:p>
        </p:txBody>
      </p:sp>
      <p:cxnSp>
        <p:nvCxnSpPr>
          <p:cNvPr id="11" name="Přímá spojovací šipka 10"/>
          <p:cNvCxnSpPr/>
          <p:nvPr/>
        </p:nvCxnSpPr>
        <p:spPr>
          <a:xfrm flipV="1">
            <a:off x="4139952" y="3789040"/>
            <a:ext cx="3528392" cy="22322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Kolik kapaliny je v následujících odměrných válcích?</a:t>
            </a:r>
            <a:endParaRPr lang="cs-CZ" dirty="0"/>
          </a:p>
        </p:txBody>
      </p:sp>
      <p:pic>
        <p:nvPicPr>
          <p:cNvPr id="4" name="Zástupný symbol pro obsah 3" descr="IMG_000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6855" t="53242" r="63041" b="9560"/>
          <a:stretch>
            <a:fillRect/>
          </a:stretch>
        </p:blipFill>
        <p:spPr>
          <a:xfrm>
            <a:off x="1763688" y="1556792"/>
            <a:ext cx="4968552" cy="3744416"/>
          </a:xfrm>
        </p:spPr>
      </p:pic>
      <p:sp>
        <p:nvSpPr>
          <p:cNvPr id="6" name="Oválný popisek 5"/>
          <p:cNvSpPr/>
          <p:nvPr/>
        </p:nvSpPr>
        <p:spPr>
          <a:xfrm>
            <a:off x="179512" y="2996952"/>
            <a:ext cx="1512168" cy="1368152"/>
          </a:xfrm>
          <a:prstGeom prst="wedgeEllipseCallout">
            <a:avLst>
              <a:gd name="adj1" fmla="val 61368"/>
              <a:gd name="adj2" fmla="val 395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9 ml</a:t>
            </a:r>
            <a:endParaRPr lang="cs-CZ" sz="2800" b="1" dirty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1403648" y="5229200"/>
            <a:ext cx="1872208" cy="1368152"/>
          </a:xfrm>
          <a:prstGeom prst="wedgeEllipseCallout">
            <a:avLst>
              <a:gd name="adj1" fmla="val 45306"/>
              <a:gd name="adj2" fmla="val -1630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64ml</a:t>
            </a:r>
          </a:p>
        </p:txBody>
      </p:sp>
      <p:sp>
        <p:nvSpPr>
          <p:cNvPr id="8" name="Oválný popisek 7"/>
          <p:cNvSpPr/>
          <p:nvPr/>
        </p:nvSpPr>
        <p:spPr>
          <a:xfrm>
            <a:off x="4572000" y="5489848"/>
            <a:ext cx="1872208" cy="1368152"/>
          </a:xfrm>
          <a:prstGeom prst="wedgeEllipseCallout">
            <a:avLst>
              <a:gd name="adj1" fmla="val -40675"/>
              <a:gd name="adj2" fmla="val -15157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35ml</a:t>
            </a:r>
          </a:p>
        </p:txBody>
      </p:sp>
      <p:sp>
        <p:nvSpPr>
          <p:cNvPr id="9" name="Oválný popisek 8"/>
          <p:cNvSpPr/>
          <p:nvPr/>
        </p:nvSpPr>
        <p:spPr>
          <a:xfrm>
            <a:off x="7020272" y="2636912"/>
            <a:ext cx="1656184" cy="1656184"/>
          </a:xfrm>
          <a:prstGeom prst="wedgeEllipseCallout">
            <a:avLst>
              <a:gd name="adj1" fmla="val -71854"/>
              <a:gd name="adj2" fmla="val 3534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75ml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IMG_0001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 l="21770" t="7517" r="61336" b="60146"/>
          <a:stretch>
            <a:fillRect/>
          </a:stretch>
        </p:blipFill>
        <p:spPr>
          <a:xfrm>
            <a:off x="6084168" y="1196752"/>
            <a:ext cx="2664296" cy="4104456"/>
          </a:xfrm>
        </p:spPr>
      </p:pic>
      <p:pic>
        <p:nvPicPr>
          <p:cNvPr id="5" name="Zástupný symbol pro obsah 4" descr="IMG_0001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rcRect l="9283" t="2504" r="79918" b="60013"/>
          <a:stretch>
            <a:fillRect/>
          </a:stretch>
        </p:blipFill>
        <p:spPr>
          <a:xfrm>
            <a:off x="1475656" y="1340768"/>
            <a:ext cx="1701522" cy="4176464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Jaký je objem pevného tělesa v odměrném válci?</a:t>
            </a:r>
            <a:endParaRPr lang="cs-CZ" dirty="0"/>
          </a:p>
        </p:txBody>
      </p:sp>
      <p:sp>
        <p:nvSpPr>
          <p:cNvPr id="7" name="Oválný popisek 6"/>
          <p:cNvSpPr/>
          <p:nvPr/>
        </p:nvSpPr>
        <p:spPr>
          <a:xfrm>
            <a:off x="179512" y="1412776"/>
            <a:ext cx="1872208" cy="2016224"/>
          </a:xfrm>
          <a:prstGeom prst="wedgeEllipseCallout">
            <a:avLst>
              <a:gd name="adj1" fmla="val 32378"/>
              <a:gd name="adj2" fmla="val 9155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  <a:latin typeface="Arial Black" pitchFamily="34" charset="0"/>
              </a:rPr>
              <a:t>Objem kapaliny je 8 ml</a:t>
            </a:r>
            <a:endParaRPr lang="cs-CZ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2987824" y="1772816"/>
            <a:ext cx="2160240" cy="2232248"/>
          </a:xfrm>
          <a:prstGeom prst="wedgeEllipseCallout">
            <a:avLst>
              <a:gd name="adj1" fmla="val -58481"/>
              <a:gd name="adj2" fmla="val 5418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  <a:latin typeface="Arial Black" pitchFamily="34" charset="0"/>
              </a:rPr>
              <a:t>Objem kapaliny s pevným tělesem je 9 ml </a:t>
            </a:r>
          </a:p>
        </p:txBody>
      </p:sp>
      <p:sp>
        <p:nvSpPr>
          <p:cNvPr id="9" name="Šrafovaná šipka doprava 8"/>
          <p:cNvSpPr/>
          <p:nvPr/>
        </p:nvSpPr>
        <p:spPr>
          <a:xfrm>
            <a:off x="683568" y="5301208"/>
            <a:ext cx="2880320" cy="1296144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  <a:latin typeface="Arial Black" pitchFamily="34" charset="0"/>
              </a:rPr>
              <a:t>Objem pevného tělesa je 9 – 8 = 1ml</a:t>
            </a:r>
          </a:p>
        </p:txBody>
      </p:sp>
      <p:sp>
        <p:nvSpPr>
          <p:cNvPr id="10" name="Oválný popisek 9"/>
          <p:cNvSpPr/>
          <p:nvPr/>
        </p:nvSpPr>
        <p:spPr>
          <a:xfrm>
            <a:off x="4139952" y="4077072"/>
            <a:ext cx="2016224" cy="1080120"/>
          </a:xfrm>
          <a:prstGeom prst="wedgeEllipseCallout">
            <a:avLst>
              <a:gd name="adj1" fmla="val 56407"/>
              <a:gd name="adj2" fmla="val -7639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  <a:latin typeface="Arial Black" pitchFamily="34" charset="0"/>
              </a:rPr>
              <a:t>Objem kapaliny je 42 ml</a:t>
            </a:r>
          </a:p>
          <a:p>
            <a:pPr algn="ctr"/>
            <a:endParaRPr lang="cs-CZ" dirty="0"/>
          </a:p>
        </p:txBody>
      </p:sp>
      <p:sp>
        <p:nvSpPr>
          <p:cNvPr id="11" name="Oválný popisek 10"/>
          <p:cNvSpPr/>
          <p:nvPr/>
        </p:nvSpPr>
        <p:spPr>
          <a:xfrm>
            <a:off x="5868144" y="1268760"/>
            <a:ext cx="2376264" cy="1584176"/>
          </a:xfrm>
          <a:prstGeom prst="wedgeEllipseCallout">
            <a:avLst>
              <a:gd name="adj1" fmla="val 32078"/>
              <a:gd name="adj2" fmla="val 8294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  <a:latin typeface="Arial Black" pitchFamily="34" charset="0"/>
              </a:rPr>
              <a:t>Objem kapaliny s pevným tělesem je 52 ml </a:t>
            </a:r>
            <a:endParaRPr lang="cs-CZ" dirty="0"/>
          </a:p>
        </p:txBody>
      </p:sp>
      <p:sp>
        <p:nvSpPr>
          <p:cNvPr id="12" name="Šrafovaná šipka doprava 11"/>
          <p:cNvSpPr/>
          <p:nvPr/>
        </p:nvSpPr>
        <p:spPr>
          <a:xfrm>
            <a:off x="5436096" y="5085184"/>
            <a:ext cx="3024336" cy="1492744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  <a:latin typeface="Arial Black" pitchFamily="34" charset="0"/>
              </a:rPr>
              <a:t>Objem pevného tělesa je 52 - 42= 10ml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Domácí 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Zjisti objem alespoň pěti různých lahví s tvými oblíbenými nápoji.</a:t>
            </a:r>
          </a:p>
          <a:p>
            <a:r>
              <a:rPr lang="cs-CZ" dirty="0" smtClean="0"/>
              <a:t>Najdi v literatuře nebo na internetu, jaká je vitální kapacita plic.</a:t>
            </a:r>
          </a:p>
          <a:p>
            <a:r>
              <a:rPr lang="cs-CZ" dirty="0" smtClean="0"/>
              <a:t>Jaká je průměrná spotřeba studené vody ve vaší domácnosti na jednu osobu za rok.</a:t>
            </a:r>
          </a:p>
          <a:p>
            <a:r>
              <a:rPr lang="cs-CZ" dirty="0" smtClean="0"/>
              <a:t>Kolik litrů benzínu se vejde do nádrže vašeho automobilu?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Anotace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3" name="Zástupný symbol pro obsah 4"/>
          <p:cNvGraphicFramePr>
            <a:graphicFrameLocks/>
          </p:cNvGraphicFramePr>
          <p:nvPr/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1752" y="457200"/>
            <a:ext cx="8686800" cy="841248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Zdroj                            citace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600200"/>
            <a:ext cx="4191000" cy="47244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Vlastní tvorba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648200" y="1600200"/>
            <a:ext cx="4343400" cy="4724400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  <a:hlinkClick r:id="rId2"/>
              </a:rPr>
              <a:t>www.microsoft.com</a:t>
            </a:r>
            <a:endParaRPr kumimoji="0" lang="cs-CZ" sz="3200" b="0" i="0" u="none" strike="noStrike" kern="1200" cap="none" spc="0" normalizeH="0" baseline="0" noProof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1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Fyzika 1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Praha: SPN a.s., 2007. ISBN 978-80-7235-347-7.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JIŘÍ BOHUNĚK, EVA HEJNOVÁ. </a:t>
            </a:r>
            <a:r>
              <a:rPr kumimoji="0" lang="cs-CZ" sz="3200" b="0" i="1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Tematické prověrky z učiva fyziky základní školy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Praha: Prometheus, 2005. ISBN 80-7196-290-2.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JAN ŠEDIVÝ, JAN PURKAR, STANISLAV PFEFRČEK. </a:t>
            </a:r>
            <a:r>
              <a:rPr kumimoji="0" lang="cs-CZ" sz="3200" b="0" i="1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Úlohy z fyziky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Praha: Fortuna, 1996. ISBN 80-7168-315-9.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JIŘÍ BOHUNĚK. </a:t>
            </a:r>
            <a:r>
              <a:rPr kumimoji="0" lang="cs-CZ" sz="3200" b="0" i="1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Sbírka úloh z fyziky pro ZŠ 1. díl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Praha: SPN , 1992. ISBN 80-04-26025-X. 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167</TotalTime>
  <Words>647</Words>
  <Application>Microsoft Office PowerPoint</Application>
  <PresentationFormat>Předvádění na obrazovce (4:3)</PresentationFormat>
  <Paragraphs>114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Prezentace aplikace PowerPoint</vt:lpstr>
      <vt:lpstr>Objem</vt:lpstr>
      <vt:lpstr>Zapiš, jak se značí následující veličina a doplň její jednotky</vt:lpstr>
      <vt:lpstr>Doplň do vět vhodné jednotky objemu:</vt:lpstr>
      <vt:lpstr>Převeď na uvedenou jednotku:</vt:lpstr>
      <vt:lpstr>Jakou nejvhodnější odměrnou nádobu zvolíš, budeš-li chtít zjistit:</vt:lpstr>
      <vt:lpstr>Vyřeš slovní úlohy:</vt:lpstr>
      <vt:lpstr>Řešení:</vt:lpstr>
      <vt:lpstr>U odměrného válce urči:</vt:lpstr>
      <vt:lpstr>Kolik kapaliny je v následujících odměrných válcích?</vt:lpstr>
      <vt:lpstr>Jaký je objem pevného tělesa v odměrném válci?</vt:lpstr>
      <vt:lpstr>Domácí úkol: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Objem</dc:title>
  <dc:creator>ZŠ a MŠ při dětské léčebně</dc:creator>
  <cp:lastModifiedBy>NB</cp:lastModifiedBy>
  <cp:revision>22</cp:revision>
  <dcterms:created xsi:type="dcterms:W3CDTF">2012-01-02T13:16:13Z</dcterms:created>
  <dcterms:modified xsi:type="dcterms:W3CDTF">2012-03-06T19:58:55Z</dcterms:modified>
</cp:coreProperties>
</file>