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66" r:id="rId4"/>
    <p:sldId id="257" r:id="rId5"/>
    <p:sldId id="258" r:id="rId6"/>
    <p:sldId id="259" r:id="rId7"/>
    <p:sldId id="263" r:id="rId8"/>
    <p:sldId id="262" r:id="rId9"/>
    <p:sldId id="265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91" y="-39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A27217-2063-4C88-81E7-2FFB7E66914B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AF0C96-E9F7-4129-83EC-9D0A79D6FA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EB01E6-D493-474F-9D59-079CB7CECA49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66550-2E41-4AD9-BAC3-1EDBCD06E5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A3BC1-22D2-4683-953E-20E78BAF7D8B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B4653-E8C4-457B-B86E-F7C9E69912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9833C-BA1F-4A33-B75F-F76BCD6EA9A8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33D680-729B-4151-A276-C7BE866B3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A7174-94A5-4A62-9424-57C7928755B1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170E05-B2A2-4B6E-8DE9-8CE2C55862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CDF40-DE7E-4EA4-877D-4CF21CA436FF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683C8A-40B9-436F-8C9F-85D1229E87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D2EDF8-00B4-4CF4-B564-9D2273D5AFFF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F9F19-CB89-40C4-AF13-C8FD415B81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57B83D-21B4-426A-A0AA-CC7854378A20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369837-718E-48F8-88B2-2FD1D047DC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C0F76-1EE7-4265-BE08-EA48E5EFCA6B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BF9E0B-74B6-4039-9EAA-9FC8A3B987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A3C41-E88E-4110-B433-46E1A268359A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707718-544D-4CE2-8EC2-269D1FC227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337239-1FCC-4BE6-AAA5-A9E2A737DD4F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E14D2-33AD-4035-AE37-AE53CF6CD4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EEDFB34-8962-4EC3-9C95-F8C36E7933C8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D091AEF-C576-4F40-96AC-BCB6C4E9A4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Arial" charset="0"/>
                <a:cs typeface="Arial" charset="0"/>
              </a:endParaRPr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3" r:id="rId1"/>
    <p:sldLayoutId id="2147483715" r:id="rId2"/>
    <p:sldLayoutId id="2147483724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5" r:id="rId9"/>
    <p:sldLayoutId id="2147483721" r:id="rId10"/>
    <p:sldLayoutId id="214748372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18" Type="http://schemas.openxmlformats.org/officeDocument/2006/relationships/image" Target="../media/image19.wmf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17" Type="http://schemas.openxmlformats.org/officeDocument/2006/relationships/image" Target="../media/image18.jpeg"/><Relationship Id="rId2" Type="http://schemas.openxmlformats.org/officeDocument/2006/relationships/image" Target="../media/image3.jpeg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rinaceus_europaeus_LC0119.jpg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sz="7200" b="1" dirty="0" smtClean="0"/>
              <a:t>ŽIVOČICHOVÉ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</p:txBody>
      </p:sp>
      <p:pic>
        <p:nvPicPr>
          <p:cNvPr id="5124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750" y="5373688"/>
            <a:ext cx="80645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/>
              <a:t>VY_32_INOVACE_II-C-01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9" descr="C:\Documents and Settings\Milan\Local Settings\Temporary Internet Files\Content.IE5\IT6W1Q36\MP900427655[1].jpg"/>
          <p:cNvPicPr>
            <a:picLocks noChangeAspect="1" noChangeArrowheads="1"/>
          </p:cNvPicPr>
          <p:nvPr/>
        </p:nvPicPr>
        <p:blipFill>
          <a:blip r:embed="rId2" cstate="print"/>
          <a:srcRect l="23246" r="12826"/>
          <a:stretch>
            <a:fillRect/>
          </a:stretch>
        </p:blipFill>
        <p:spPr bwMode="auto">
          <a:xfrm>
            <a:off x="3779912" y="4725119"/>
            <a:ext cx="1584176" cy="18002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7" name="Picture 5" descr="C:\Documents and Settings\Milan\Local Settings\Temporary Internet Files\Content.IE5\0ROX6JDW\MP900430651[1]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67625" y="1700213"/>
            <a:ext cx="1436688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 descr="C:\Documents and Settings\Milan\Local Settings\Temporary Internet Files\Content.IE5\IT6W1Q36\MP900437335[1]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3794" t="11592" r="13794" b="7228"/>
          <a:stretch>
            <a:fillRect/>
          </a:stretch>
        </p:blipFill>
        <p:spPr bwMode="auto">
          <a:xfrm>
            <a:off x="2771775" y="765175"/>
            <a:ext cx="3600450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2" descr="C:\Documents and Settings\Milan\Local Settings\Temporary Internet Files\Content.IE5\BA2LW5T1\MP90040503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077072"/>
            <a:ext cx="1990725" cy="13319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8" name="Picture 19" descr="C:\Documents and Settings\Milan\Local Settings\Temporary Internet Files\Content.IE5\HOP69I3X\MP900400761[1].jpg"/>
          <p:cNvPicPr>
            <a:picLocks noChangeAspect="1" noChangeArrowheads="1"/>
          </p:cNvPicPr>
          <p:nvPr/>
        </p:nvPicPr>
        <p:blipFill>
          <a:blip r:embed="rId6" cstate="print"/>
          <a:srcRect l="53691" t="50000" r="9395" b="13995"/>
          <a:stretch>
            <a:fillRect/>
          </a:stretch>
        </p:blipFill>
        <p:spPr bwMode="auto">
          <a:xfrm>
            <a:off x="2123728" y="4221088"/>
            <a:ext cx="1798994" cy="144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9" name="Picture 23" descr="C:\Documents and Settings\Milan\Local Settings\Temporary Internet Files\Content.IE5\0ROX6JDW\MP90040696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5301208"/>
            <a:ext cx="2162175" cy="14398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61" name="Picture 13" descr="C:\Documents and Settings\Milan\Local Settings\Temporary Internet Files\Content.IE5\H4T9THTW\MP900403330[1].jpg"/>
          <p:cNvPicPr>
            <a:picLocks noChangeAspect="1" noChangeArrowheads="1"/>
          </p:cNvPicPr>
          <p:nvPr/>
        </p:nvPicPr>
        <p:blipFill>
          <a:blip r:embed="rId8" cstate="print"/>
          <a:srcRect t="26929"/>
          <a:stretch>
            <a:fillRect/>
          </a:stretch>
        </p:blipFill>
        <p:spPr bwMode="auto">
          <a:xfrm>
            <a:off x="6804248" y="3645024"/>
            <a:ext cx="2081784" cy="22806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2" name="Picture 8" descr="C:\Documents and Settings\Milan\Local Settings\Temporary Internet Files\Content.IE5\HOP69I3X\MP900406869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12496" y="0"/>
            <a:ext cx="3024000" cy="20152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62" name="Picture 14" descr="C:\Documents and Settings\Milan\Local Settings\Temporary Internet Files\Content.IE5\HOP69I3X\MP900431807[1].jpg"/>
          <p:cNvPicPr>
            <a:picLocks noChangeAspect="1" noChangeArrowheads="1"/>
          </p:cNvPicPr>
          <p:nvPr/>
        </p:nvPicPr>
        <p:blipFill>
          <a:blip r:embed="rId10" cstate="print"/>
          <a:srcRect t="19036" r="15156"/>
          <a:stretch>
            <a:fillRect/>
          </a:stretch>
        </p:blipFill>
        <p:spPr bwMode="auto">
          <a:xfrm>
            <a:off x="5292080" y="5373216"/>
            <a:ext cx="2267744" cy="14573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69" name="Picture 21" descr="C:\Documents and Settings\Milan\Local Settings\Temporary Internet Files\Content.IE5\BA2LW5T1\MP900444860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51376" y="86504"/>
            <a:ext cx="2160000" cy="166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73" name="Picture 25" descr="C:\Documents and Settings\Milan\Local Settings\Temporary Internet Files\Content.IE5\L7BNI0P5\MP900406867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79512" y="2060848"/>
            <a:ext cx="1416814" cy="20162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76" name="Picture 28" descr="C:\Documents and Settings\Milan\Local Settings\Temporary Internet Files\Content.IE5\HZ8FVW49\MP900403200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123728" y="5517232"/>
            <a:ext cx="1800000" cy="11995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80" name="Picture 32" descr="C:\Documents and Settings\Milan\Local Settings\Temporary Internet Files\Content.IE5\HZ8FVW49\MP900406968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292280" y="4149240"/>
            <a:ext cx="1800000" cy="144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82" name="Picture 34" descr="C:\Documents and Settings\Milan\Local Settings\Temporary Internet Files\Content.IE5\BA2LW5T1\MP900406517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643222" y="2421088"/>
            <a:ext cx="1200586" cy="18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92" name="Picture 44" descr="C:\Documents and Settings\Milan\Local Settings\Temporary Internet Files\Content.IE5\BA2LW5T1\MP900426583[1]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516216" y="1988840"/>
            <a:ext cx="1439649" cy="18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94" name="Picture 46" descr="C:\Documents and Settings\Milan\Local Settings\Temporary Internet Files\Content.IE5\ZWC610Y2\MP900406978[1]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092480" y="5613845"/>
            <a:ext cx="1800000" cy="11995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62" name="Picture 28" descr="C:\Documents and Settings\Milan\Local Settings\Temporary Internet Files\Content.IE5\0ROX6JDW\MC900436682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042988" y="1052513"/>
            <a:ext cx="1444625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63" name="WordArt 54"/>
          <p:cNvSpPr>
            <a:spLocks noChangeArrowheads="1" noChangeShapeType="1" noTextEdit="1"/>
          </p:cNvSpPr>
          <p:nvPr/>
        </p:nvSpPr>
        <p:spPr bwMode="auto">
          <a:xfrm>
            <a:off x="2843213" y="1052513"/>
            <a:ext cx="3384550" cy="3567112"/>
          </a:xfrm>
          <a:prstGeom prst="rect">
            <a:avLst/>
          </a:prstGeom>
        </p:spPr>
        <p:txBody>
          <a:bodyPr wrap="none" fromWordArt="1">
            <a:prstTxWarp prst="textArchDownPour">
              <a:avLst>
                <a:gd name="adj1" fmla="val 0"/>
                <a:gd name="adj2" fmla="val 50000"/>
              </a:avLst>
            </a:prstTxWarp>
          </a:bodyPr>
          <a:lstStyle/>
          <a:p>
            <a:pPr algn="ctr"/>
            <a:r>
              <a:rPr lang="cs-CZ" sz="3600" kern="10">
                <a:ln w="28575">
                  <a:solidFill>
                    <a:srgbClr val="FF0000"/>
                  </a:solidFill>
                  <a:round/>
                  <a:headEnd/>
                  <a:tailEnd/>
                </a:ln>
                <a:latin typeface="Arial Black"/>
              </a:rPr>
              <a:t>ŽIVOČICHOVÉ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živočichů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844824"/>
            <a:ext cx="705678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342900" indent="-342900">
              <a:buAutoNum type="arabicPeriod"/>
            </a:pPr>
            <a:r>
              <a:rPr lang="cs-CZ" sz="2400" b="1" dirty="0" smtClean="0"/>
              <a:t>Dle stavby těla</a:t>
            </a:r>
          </a:p>
          <a:p>
            <a:pPr marL="342900" indent="-342900">
              <a:buAutoNum type="alphaLcParenR"/>
            </a:pPr>
            <a:r>
              <a:rPr lang="cs-CZ" dirty="0" smtClean="0"/>
              <a:t>Obratlovci</a:t>
            </a:r>
          </a:p>
          <a:p>
            <a:pPr marL="342900" indent="-342900">
              <a:buAutoNum type="alphaLcParenR"/>
            </a:pPr>
            <a:r>
              <a:rPr lang="cs-CZ" dirty="0" smtClean="0"/>
              <a:t>Bezobratlí</a:t>
            </a:r>
          </a:p>
          <a:p>
            <a:pPr marL="342900" indent="-342900"/>
            <a:endParaRPr lang="cs-CZ" dirty="0"/>
          </a:p>
          <a:p>
            <a:pPr marL="342900" indent="-342900">
              <a:buAutoNum type="arabicPeriod" startAt="2"/>
            </a:pPr>
            <a:r>
              <a:rPr lang="cs-CZ" sz="2400" b="1" dirty="0" smtClean="0"/>
              <a:t>Dle přijímání potravy</a:t>
            </a:r>
          </a:p>
          <a:p>
            <a:pPr marL="342900" indent="-342900">
              <a:buAutoNum type="alphaLcParenR"/>
            </a:pPr>
            <a:r>
              <a:rPr lang="cs-CZ" dirty="0" smtClean="0"/>
              <a:t>Býložravci</a:t>
            </a:r>
          </a:p>
          <a:p>
            <a:pPr marL="342900" indent="-342900">
              <a:buAutoNum type="alphaLcParenR"/>
            </a:pPr>
            <a:r>
              <a:rPr lang="cs-CZ" dirty="0" smtClean="0"/>
              <a:t>Masožravci</a:t>
            </a:r>
          </a:p>
          <a:p>
            <a:pPr marL="342900" indent="-342900">
              <a:buAutoNum type="alphaLcParenR"/>
            </a:pPr>
            <a:r>
              <a:rPr lang="cs-CZ" dirty="0" smtClean="0"/>
              <a:t>Hmyzožravci</a:t>
            </a:r>
          </a:p>
          <a:p>
            <a:pPr marL="342900" indent="-342900">
              <a:buAutoNum type="alphaLcParenR"/>
            </a:pPr>
            <a:r>
              <a:rPr lang="cs-CZ" dirty="0" smtClean="0"/>
              <a:t>Všežravci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rabicPeriod" startAt="3"/>
            </a:pPr>
            <a:r>
              <a:rPr lang="cs-CZ" sz="2400" b="1" dirty="0" smtClean="0"/>
              <a:t>Dle způsobu života</a:t>
            </a:r>
          </a:p>
          <a:p>
            <a:pPr marL="342900" indent="-342900">
              <a:buAutoNum type="alphaLcParenR"/>
            </a:pPr>
            <a:r>
              <a:rPr lang="cs-CZ" dirty="0" smtClean="0"/>
              <a:t>Domácí – hospodářská, domácí mazlíčci</a:t>
            </a:r>
          </a:p>
          <a:p>
            <a:pPr marL="342900" indent="-342900">
              <a:buAutoNum type="alphaLcParenR"/>
            </a:pPr>
            <a:r>
              <a:rPr lang="cs-CZ" dirty="0" smtClean="0"/>
              <a:t>Volně žijící – ve volné přírodě a v ZOO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600" b="1" dirty="0" smtClean="0"/>
              <a:t>OBRATLOVCI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4400" dirty="0" smtClean="0"/>
              <a:t>Ryby</a:t>
            </a:r>
          </a:p>
          <a:p>
            <a:pPr eaLnBrk="1" hangingPunct="1"/>
            <a:r>
              <a:rPr lang="cs-CZ" sz="4400" dirty="0" smtClean="0"/>
              <a:t>Obojživelníci</a:t>
            </a:r>
            <a:endParaRPr lang="cs-CZ" sz="3600" dirty="0" smtClean="0"/>
          </a:p>
          <a:p>
            <a:pPr eaLnBrk="1" hangingPunct="1"/>
            <a:r>
              <a:rPr lang="cs-CZ" sz="4400" dirty="0" smtClean="0"/>
              <a:t>Plazi</a:t>
            </a:r>
          </a:p>
          <a:p>
            <a:pPr eaLnBrk="1" hangingPunct="1"/>
            <a:r>
              <a:rPr lang="cs-CZ" sz="4400" dirty="0" smtClean="0"/>
              <a:t>Ptáci</a:t>
            </a:r>
          </a:p>
          <a:p>
            <a:pPr eaLnBrk="1" hangingPunct="1"/>
            <a:r>
              <a:rPr lang="cs-CZ" sz="4400" dirty="0" smtClean="0"/>
              <a:t>Savci</a:t>
            </a:r>
          </a:p>
        </p:txBody>
      </p:sp>
      <p:pic>
        <p:nvPicPr>
          <p:cNvPr id="7172" name="Picture 4" descr="C:\Documents and Settings\Milan\Local Settings\Temporary Internet Files\Content.IE5\HZ8FVW49\MP9004140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2945" y="836712"/>
            <a:ext cx="2701055" cy="18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173" name="Picture 5" descr="C:\Documents and Settings\Milan\Local Settings\Temporary Internet Files\Content.IE5\HZ8FVW49\MP900178694[1].jpg"/>
          <p:cNvPicPr>
            <a:picLocks noChangeAspect="1" noChangeArrowheads="1"/>
          </p:cNvPicPr>
          <p:nvPr/>
        </p:nvPicPr>
        <p:blipFill>
          <a:blip r:embed="rId3" cstate="print">
            <a:lum bright="20000"/>
          </a:blip>
          <a:srcRect/>
          <a:stretch>
            <a:fillRect/>
          </a:stretch>
        </p:blipFill>
        <p:spPr bwMode="auto">
          <a:xfrm>
            <a:off x="2339752" y="3673184"/>
            <a:ext cx="3657600" cy="24201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174" name="Picture 6" descr="C:\Documents and Settings\Milan\Local Settings\Temporary Internet Files\Content.IE5\HOP69I3X\MP9004071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1844824"/>
            <a:ext cx="2701055" cy="18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175" name="Picture 7" descr="C:\Documents and Settings\Milan\Local Settings\Temporary Internet Files\Content.IE5\H4T9THTW\MP900401523[1].jpg"/>
          <p:cNvPicPr>
            <a:picLocks noChangeAspect="1" noChangeArrowheads="1"/>
          </p:cNvPicPr>
          <p:nvPr/>
        </p:nvPicPr>
        <p:blipFill>
          <a:blip r:embed="rId5" cstate="print">
            <a:lum bright="20000"/>
          </a:blip>
          <a:srcRect/>
          <a:stretch>
            <a:fillRect/>
          </a:stretch>
        </p:blipFill>
        <p:spPr bwMode="auto">
          <a:xfrm>
            <a:off x="6228184" y="2708920"/>
            <a:ext cx="2081784" cy="31211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600" b="1" smtClean="0"/>
              <a:t>BEZOBRATLÍ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3633788"/>
          </a:xfrm>
        </p:spPr>
        <p:txBody>
          <a:bodyPr/>
          <a:lstStyle/>
          <a:p>
            <a:pPr eaLnBrk="1" hangingPunct="1"/>
            <a:r>
              <a:rPr lang="cs-CZ" sz="3200" dirty="0"/>
              <a:t>n</a:t>
            </a:r>
            <a:r>
              <a:rPr lang="cs-CZ" sz="3200" dirty="0" smtClean="0"/>
              <a:t>emají kostru složenou z kostí</a:t>
            </a:r>
          </a:p>
          <a:p>
            <a:pPr eaLnBrk="1" hangingPunct="1"/>
            <a:r>
              <a:rPr lang="cs-CZ" sz="3200" dirty="0"/>
              <a:t>n</a:t>
            </a:r>
            <a:r>
              <a:rPr lang="cs-CZ" sz="3200" dirty="0" smtClean="0"/>
              <a:t>emají páteř </a:t>
            </a:r>
          </a:p>
        </p:txBody>
      </p:sp>
      <p:pic>
        <p:nvPicPr>
          <p:cNvPr id="8196" name="Picture 7" descr="C:\Documents and Settings\Milan\Local Settings\Temporary Internet Files\Content.IE5\0ROX6JDW\MC900436682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742950"/>
            <a:ext cx="1444625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7" descr="C:\Documents and Settings\Milan\Local Settings\Temporary Internet Files\Content.IE5\BA2LW5T1\MP900433108[1]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1127" t="38387" r="4500" b="12759"/>
          <a:stretch>
            <a:fillRect/>
          </a:stretch>
        </p:blipFill>
        <p:spPr bwMode="auto">
          <a:xfrm>
            <a:off x="1979613" y="4797425"/>
            <a:ext cx="540067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 descr="C:\Documents and Settings\Milan\Local Settings\Temporary Internet Files\Content.IE5\IT6W1Q36\MC90043803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2852936"/>
            <a:ext cx="2607398" cy="26073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8032" y="236198"/>
            <a:ext cx="82296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tx1"/>
                </a:solidFill>
              </a:rPr>
              <a:t>BÝLOŽRAVCI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11080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600" dirty="0" smtClean="0"/>
              <a:t>- živí se rostlinami</a:t>
            </a:r>
          </a:p>
        </p:txBody>
      </p:sp>
      <p:pic>
        <p:nvPicPr>
          <p:cNvPr id="9224" name="Picture 8" descr="C:\Documents and Settings\Milan\Local Settings\Temporary Internet Files\Content.IE5\0ROX6JDW\MP900406498[1].jpg"/>
          <p:cNvPicPr>
            <a:picLocks noChangeAspect="1" noChangeArrowheads="1"/>
          </p:cNvPicPr>
          <p:nvPr/>
        </p:nvPicPr>
        <p:blipFill>
          <a:blip r:embed="rId2" cstate="print"/>
          <a:srcRect l="8263" t="4831" r="24013" b="10774"/>
          <a:stretch>
            <a:fillRect/>
          </a:stretch>
        </p:blipFill>
        <p:spPr bwMode="auto">
          <a:xfrm>
            <a:off x="4716016" y="476672"/>
            <a:ext cx="2180282" cy="18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Nadpis 1"/>
          <p:cNvSpPr txBox="1">
            <a:spLocks/>
          </p:cNvSpPr>
          <p:nvPr/>
        </p:nvSpPr>
        <p:spPr bwMode="auto">
          <a:xfrm>
            <a:off x="447257" y="2069976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MASOŽRAVCI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solidFill>
                  <a:schemeClr val="tx2"/>
                </a:solidFill>
                <a:latin typeface="+mn-lt"/>
                <a:ea typeface="+mj-ea"/>
                <a:cs typeface="+mj-cs"/>
              </a:rPr>
              <a:t>- živí se masem</a:t>
            </a:r>
            <a:endParaRPr kumimoji="0" lang="cs-CZ" sz="360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 bwMode="auto">
          <a:xfrm>
            <a:off x="374650" y="3356992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defRPr/>
            </a:pPr>
            <a:r>
              <a:rPr lang="cs-CZ" sz="4800" b="1" dirty="0" smtClean="0">
                <a:latin typeface="+mj-lt"/>
                <a:ea typeface="+mj-ea"/>
                <a:cs typeface="+mj-cs"/>
              </a:rPr>
              <a:t>HMYZOŽRAVCI</a:t>
            </a:r>
          </a:p>
          <a:p>
            <a:pPr>
              <a:defRPr/>
            </a:pPr>
            <a:r>
              <a:rPr lang="cs-CZ" sz="3600" dirty="0" smtClean="0">
                <a:latin typeface="+mn-lt"/>
                <a:ea typeface="+mj-ea"/>
                <a:cs typeface="+mj-cs"/>
              </a:rPr>
              <a:t>- živí se hmyzem</a:t>
            </a:r>
            <a:endParaRPr lang="cs-CZ" sz="3600" dirty="0">
              <a:latin typeface="+mn-lt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 bwMode="auto">
          <a:xfrm>
            <a:off x="448032" y="4759812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VŠEŽRAVCI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solidFill>
                  <a:schemeClr val="tx2"/>
                </a:solidFill>
                <a:latin typeface="+mn-lt"/>
                <a:ea typeface="+mj-ea"/>
                <a:cs typeface="+mj-cs"/>
              </a:rPr>
              <a:t>- živí se živočichy i rostlinami</a:t>
            </a:r>
            <a:endParaRPr kumimoji="0" lang="cs-CZ" sz="360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  <p:pic>
        <p:nvPicPr>
          <p:cNvPr id="14" name="Picture 20" descr="C:\Documents and Settings\Milan\Local Settings\Temporary Internet Files\Content.IE5\L7BNI0P5\MP9004066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916832"/>
            <a:ext cx="2377440" cy="15849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30" name="Picture 14" descr="C:\Documents and Settings\Milan\Local Settings\Temporary Internet Files\Content.IE5\0ROX6JDW\MP900431792[1].jpg"/>
          <p:cNvPicPr>
            <a:picLocks noChangeAspect="1" noChangeArrowheads="1"/>
          </p:cNvPicPr>
          <p:nvPr/>
        </p:nvPicPr>
        <p:blipFill>
          <a:blip r:embed="rId4" cstate="print"/>
          <a:srcRect l="18501" t="9681"/>
          <a:stretch>
            <a:fillRect/>
          </a:stretch>
        </p:blipFill>
        <p:spPr bwMode="auto">
          <a:xfrm>
            <a:off x="6372200" y="4941168"/>
            <a:ext cx="2445893" cy="180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Obrázek 21" descr="ježek.jpg"/>
          <p:cNvPicPr>
            <a:picLocks noChangeAspect="1"/>
          </p:cNvPicPr>
          <p:nvPr/>
        </p:nvPicPr>
        <p:blipFill>
          <a:blip r:embed="rId5" cstate="print"/>
          <a:srcRect l="15351" t="8982" r="15350" b="13189"/>
          <a:stretch>
            <a:fillRect/>
          </a:stretch>
        </p:blipFill>
        <p:spPr>
          <a:xfrm>
            <a:off x="4211960" y="2924944"/>
            <a:ext cx="2568649" cy="216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eaLnBrk="1" hangingPunct="1"/>
            <a:r>
              <a:rPr lang="cs-CZ" sz="6600" b="1" dirty="0" smtClean="0"/>
              <a:t>DOMÁCÍ ZVÍŘATA</a:t>
            </a:r>
            <a:r>
              <a:rPr lang="cs-CZ" sz="6600" b="1" dirty="0" smtClean="0">
                <a:latin typeface="FrankfurtGothicHeavy CE" pitchFamily="2" charset="0"/>
              </a:rPr>
              <a:t/>
            </a:r>
            <a:br>
              <a:rPr lang="cs-CZ" sz="6600" b="1" dirty="0" smtClean="0">
                <a:latin typeface="FrankfurtGothicHeavy CE" pitchFamily="2" charset="0"/>
              </a:rPr>
            </a:br>
            <a:r>
              <a:rPr lang="cs-CZ" sz="3600" b="1" dirty="0" smtClean="0">
                <a:latin typeface="FrankfurtGothicHeavy CE" pitchFamily="2" charset="0"/>
              </a:rPr>
              <a:t>hospodářská</a:t>
            </a:r>
            <a:endParaRPr lang="cs-CZ" sz="6600" b="1" dirty="0" smtClean="0">
              <a:latin typeface="FrankfurtGothicHeavy CE" pitchFamily="2" charset="0"/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9453"/>
            <a:ext cx="8229600" cy="1971675"/>
          </a:xfrm>
        </p:spPr>
        <p:txBody>
          <a:bodyPr/>
          <a:lstStyle/>
          <a:p>
            <a:pPr eaLnBrk="1" hangingPunct="1">
              <a:buFont typeface="Arial" pitchFamily="34" charset="0"/>
              <a:buChar char="•"/>
            </a:pPr>
            <a:r>
              <a:rPr lang="cs-CZ" b="1" dirty="0" smtClean="0"/>
              <a:t>žijí v blízkosti lidských obydlí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b="1" dirty="0" smtClean="0"/>
              <a:t>chovaná k získání potravin a surovin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b="1" dirty="0" smtClean="0"/>
              <a:t>využívají se k práci nebo sportu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467544" y="4292600"/>
            <a:ext cx="822960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defRPr/>
            </a:pPr>
            <a:r>
              <a:rPr lang="cs-CZ" sz="3600" b="1" dirty="0">
                <a:latin typeface="FrankfurtGothicHeavy CE" pitchFamily="2" charset="0"/>
                <a:ea typeface="+mj-ea"/>
                <a:cs typeface="+mj-cs"/>
              </a:rPr>
              <a:t>domácí mazlíčci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468313" y="5084763"/>
            <a:ext cx="8229600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2600" b="1" dirty="0">
                <a:latin typeface="+mn-lt"/>
                <a:cs typeface="+mn-cs"/>
              </a:rPr>
              <a:t>žijí v domácnostech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2600" b="1" dirty="0">
                <a:latin typeface="+mn-lt"/>
                <a:cs typeface="+mn-cs"/>
              </a:rPr>
              <a:t>jsou chovaná pro radost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/>
              <a:t>VOLNĚ ŽIJÍCÍ </a:t>
            </a:r>
            <a:endParaRPr lang="cs-CZ" sz="6600" b="1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60563"/>
            <a:ext cx="8229600" cy="676275"/>
          </a:xfrm>
        </p:spPr>
        <p:txBody>
          <a:bodyPr/>
          <a:lstStyle/>
          <a:p>
            <a:pPr eaLnBrk="1" hangingPunct="1">
              <a:buFont typeface="Arial" pitchFamily="34" charset="0"/>
              <a:buChar char="•"/>
            </a:pPr>
            <a:r>
              <a:rPr lang="cs-CZ" sz="3200" b="1" dirty="0" smtClean="0"/>
              <a:t>volně žijící v přírodě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395288" y="29337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defRPr/>
            </a:pPr>
            <a:r>
              <a:rPr lang="cs-CZ" sz="6600" b="1" dirty="0">
                <a:latin typeface="+mj-lt"/>
                <a:ea typeface="+mj-ea"/>
                <a:cs typeface="+mj-cs"/>
              </a:rPr>
              <a:t>v ZOO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468313" y="4149725"/>
            <a:ext cx="8229600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  <a:defRPr/>
            </a:pPr>
            <a:r>
              <a:rPr lang="cs-CZ" sz="3200" b="1" dirty="0">
                <a:latin typeface="+mn-lt"/>
                <a:cs typeface="+mn-cs"/>
              </a:rPr>
              <a:t>v zoologických zahradách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  <a:defRPr/>
            </a:pPr>
            <a:r>
              <a:rPr lang="cs-CZ" sz="3200" b="1" dirty="0">
                <a:latin typeface="+mn-lt"/>
                <a:cs typeface="+mn-cs"/>
              </a:rPr>
              <a:t>k vystavení a pro chov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473179"/>
            <a:ext cx="7704856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Motýl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Pavouk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Žába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Orel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Sova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Ryba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Kráva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Had</a:t>
            </a:r>
          </a:p>
          <a:p>
            <a:r>
              <a:rPr lang="cs-CZ" sz="1400" dirty="0" smtClean="0"/>
              <a:t>http://office.</a:t>
            </a:r>
            <a:r>
              <a:rPr lang="cs-CZ" sz="1400" dirty="0" err="1" smtClean="0"/>
              <a:t>microsoft.com</a:t>
            </a:r>
            <a:endParaRPr lang="cs-CZ" sz="1400" dirty="0" smtClean="0"/>
          </a:p>
          <a:p>
            <a:r>
              <a:rPr lang="cs-CZ" sz="1400" dirty="0" smtClean="0"/>
              <a:t>Páv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Kotě</a:t>
            </a:r>
          </a:p>
          <a:p>
            <a:r>
              <a:rPr lang="cs-CZ" sz="1400" dirty="0" smtClean="0"/>
              <a:t>http://office.</a:t>
            </a:r>
            <a:r>
              <a:rPr lang="cs-CZ" sz="1400" dirty="0" err="1" smtClean="0"/>
              <a:t>microsoft.com</a:t>
            </a:r>
            <a:endParaRPr lang="cs-CZ" sz="1400" dirty="0" smtClean="0"/>
          </a:p>
          <a:p>
            <a:r>
              <a:rPr lang="cs-CZ" sz="1400" dirty="0" smtClean="0"/>
              <a:t>Opice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Housenka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Delfín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Lev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3"/>
            <a:ext cx="8229600" cy="5847928"/>
          </a:xfrm>
        </p:spPr>
        <p:txBody>
          <a:bodyPr/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Kohout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2"/>
              </a:rPr>
              <a:t>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Racek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2"/>
              </a:rPr>
              <a:t>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Chameleon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office.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2"/>
              </a:rPr>
              <a:t>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Obratlovci – pták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office.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2"/>
              </a:rPr>
              <a:t>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Obratlovci – had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office.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2"/>
              </a:rPr>
              <a:t>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Obratlovci – žába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office.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2"/>
              </a:rPr>
              <a:t>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Obratlovci – ryby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office.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2"/>
              </a:rPr>
              <a:t>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Bezobratlí – pavouk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office.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2"/>
              </a:rPr>
              <a:t>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Bezobratlí – šnek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office.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2"/>
              </a:rPr>
              <a:t>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Bezobratlí – komár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office.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2"/>
              </a:rPr>
              <a:t>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4389437"/>
          </a:xfrm>
        </p:spPr>
        <p:txBody>
          <a:bodyPr/>
          <a:lstStyle/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Býložravci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office.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2"/>
              </a:rPr>
              <a:t>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Masožravci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office.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2"/>
              </a:rPr>
              <a:t>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Všežravci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office.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2"/>
              </a:rPr>
              <a:t>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Hmyzožravci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3"/>
              </a:rPr>
              <a:t>http://cs.wikipedia.org/wiki/Soubor:Erinaceus_europaeus_LC0119.jpg</a:t>
            </a:r>
            <a:endParaRPr lang="cs-CZ" sz="1400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444</TotalTime>
  <Words>241</Words>
  <Application>Microsoft Office PowerPoint</Application>
  <PresentationFormat>Předvádění na obrazovce (4:3)</PresentationFormat>
  <Paragraphs>110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ŽIVOČICHOVÉ</vt:lpstr>
      <vt:lpstr>Snímek 2</vt:lpstr>
      <vt:lpstr>Rozdělení živočichů</vt:lpstr>
      <vt:lpstr>OBRATLOVCI</vt:lpstr>
      <vt:lpstr>BEZOBRATLÍ</vt:lpstr>
      <vt:lpstr>BÝLOŽRAVCI</vt:lpstr>
      <vt:lpstr>DOMÁCÍ ZVÍŘATA hospodářská</vt:lpstr>
      <vt:lpstr>VOLNĚ ŽIJÍCÍ 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</dc:title>
  <dc:creator>Milan</dc:creator>
  <cp:lastModifiedBy>Milan</cp:lastModifiedBy>
  <cp:revision>58</cp:revision>
  <dcterms:created xsi:type="dcterms:W3CDTF">2011-05-01T11:26:11Z</dcterms:created>
  <dcterms:modified xsi:type="dcterms:W3CDTF">2012-08-09T09:12:37Z</dcterms:modified>
</cp:coreProperties>
</file>