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2" r:id="rId2"/>
    <p:sldId id="273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1" r:id="rId16"/>
    <p:sldId id="27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770A55-270D-420A-8EE1-522072CE3CA8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BD8D88-8960-4C47-9D68-F5AB04143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770A55-270D-420A-8EE1-522072CE3CA8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BD8D88-8960-4C47-9D68-F5AB04143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770A55-270D-420A-8EE1-522072CE3CA8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BD8D88-8960-4C47-9D68-F5AB04143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770A55-270D-420A-8EE1-522072CE3CA8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BD8D88-8960-4C47-9D68-F5AB04143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770A55-270D-420A-8EE1-522072CE3CA8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BD8D88-8960-4C47-9D68-F5AB04143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770A55-270D-420A-8EE1-522072CE3CA8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BD8D88-8960-4C47-9D68-F5AB04143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770A55-270D-420A-8EE1-522072CE3CA8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BD8D88-8960-4C47-9D68-F5AB04143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770A55-270D-420A-8EE1-522072CE3CA8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BD8D88-8960-4C47-9D68-F5AB04143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770A55-270D-420A-8EE1-522072CE3CA8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BD8D88-8960-4C47-9D68-F5AB04143B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770A55-270D-420A-8EE1-522072CE3CA8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BD8D88-8960-4C47-9D68-F5AB04143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770A55-270D-420A-8EE1-522072CE3CA8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BD8D88-8960-4C47-9D68-F5AB04143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4770A55-270D-420A-8EE1-522072CE3CA8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0DBD8D88-8960-4C47-9D68-F5AB04143B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VY_12_INOVACE_35_ČTENÁŘSKÁ GRAMOTNOST_TOMÁŠ NAKUPUJE (ŘEŠENÍ)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TOMÁŠ NAKUPUJE (ŘEŠENÍ)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8460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TOMÁŠ NAKUPUJE (ŘEŠENÍ)</a:t>
            </a:r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836712"/>
            <a:ext cx="820891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od 3. třídy. Zaměřuje se na oblast Jazyk a jazyková komunikace.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rozvíjí čtenářskou gramotnost a zaměřuje se na čtení s porozuměním a následné plnění úkolů podle textu.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k vytištění a samostatné práci žáků. Součástí materiálu je prezentace, která obsahuje graficky znázorněné řešení.</a:t>
            </a:r>
          </a:p>
          <a:p>
            <a:pPr>
              <a:lnSpc>
                <a:spcPct val="150000"/>
              </a:lnSpc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2492896"/>
            <a:ext cx="7452320" cy="761529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Tomáš šel nakupovat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39752" y="3789040"/>
            <a:ext cx="4572000" cy="57606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Kontrola samostatné práce</a:t>
            </a:r>
            <a:endParaRPr lang="cs-CZ" sz="24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1268760"/>
          <a:ext cx="6864424" cy="1798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64424"/>
              </a:tblGrid>
              <a:tr h="1455936">
                <a:tc>
                  <a:txBody>
                    <a:bodyPr/>
                    <a:lstStyle/>
                    <a:p>
                      <a:pPr algn="just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Jednoho</a:t>
                      </a:r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 dne poručila maminka Tomášovi, aby šel do města nakoupit.</a:t>
                      </a:r>
                    </a:p>
                    <a:p>
                      <a:pPr algn="just"/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Předala mu lístek, podle kterého měl nákup udělat.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5870694">
            <a:off x="3507093" y="3756802"/>
            <a:ext cx="2425700" cy="19450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52320" y="6021288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Obr. 01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1268760"/>
          <a:ext cx="6864424" cy="1455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64424"/>
              </a:tblGrid>
              <a:tr h="1455936">
                <a:tc>
                  <a:txBody>
                    <a:bodyPr/>
                    <a:lstStyle/>
                    <a:p>
                      <a:pPr algn="just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Tomáš se tedy</a:t>
                      </a:r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 nejprve vypravil k pekaři. Tam koupil dva bochníky chleba.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2762362" y="1782255"/>
            <a:ext cx="3475261" cy="5616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4005064"/>
            <a:ext cx="63817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4221088"/>
            <a:ext cx="63817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52320" y="602128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Obr. 01 </a:t>
            </a:r>
          </a:p>
          <a:p>
            <a:r>
              <a:rPr lang="cs-CZ" sz="1200" i="1" dirty="0" smtClean="0"/>
              <a:t>Obr. 02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1268760"/>
          <a:ext cx="6864424" cy="144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64424"/>
              </a:tblGrid>
              <a:tr h="1440160">
                <a:tc>
                  <a:txBody>
                    <a:bodyPr/>
                    <a:lstStyle/>
                    <a:p>
                      <a:pPr algn="just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Poté se zastavil</a:t>
                      </a:r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 u řezníka, jelikož byl jen o několik domů dál. Tam koupil dvanáct párků.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2690354" y="1782255"/>
            <a:ext cx="3475261" cy="5616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005064"/>
            <a:ext cx="63817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4221088"/>
            <a:ext cx="63817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417895">
            <a:off x="4020498" y="4746715"/>
            <a:ext cx="1323975" cy="88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52320" y="5733256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Obr. 01 </a:t>
            </a:r>
          </a:p>
          <a:p>
            <a:r>
              <a:rPr lang="cs-CZ" sz="1200" i="1" dirty="0" smtClean="0"/>
              <a:t>Obr. 02</a:t>
            </a:r>
          </a:p>
          <a:p>
            <a:r>
              <a:rPr lang="cs-CZ" sz="1200" i="1" dirty="0" smtClean="0"/>
              <a:t>Obr. 03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908720"/>
          <a:ext cx="6864424" cy="1798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64424"/>
              </a:tblGrid>
              <a:tr h="1455936">
                <a:tc>
                  <a:txBody>
                    <a:bodyPr/>
                    <a:lstStyle/>
                    <a:p>
                      <a:pPr algn="just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Poté musel Tomáš až na druhý konec města, kde bylo</a:t>
                      </a:r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 zelinářství a obchod s rybami. Nejprve šel do zelinářství a koupil pět jablek.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2690354" y="1998279"/>
            <a:ext cx="3475261" cy="5616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221088"/>
            <a:ext cx="63817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4437112"/>
            <a:ext cx="63817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417895">
            <a:off x="4020498" y="4962739"/>
            <a:ext cx="1323975" cy="88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5013176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4365104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Obrázek 2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4437112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Obrázek 25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3789040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Obrázek 26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4653136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452320" y="5733256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Obr. 01 </a:t>
            </a:r>
          </a:p>
          <a:p>
            <a:r>
              <a:rPr lang="cs-CZ" sz="1200" i="1" dirty="0" smtClean="0"/>
              <a:t>Obr. 02</a:t>
            </a:r>
          </a:p>
          <a:p>
            <a:r>
              <a:rPr lang="cs-CZ" sz="1200" i="1" dirty="0" smtClean="0"/>
              <a:t>Obr. 03</a:t>
            </a:r>
          </a:p>
          <a:p>
            <a:r>
              <a:rPr lang="cs-CZ" sz="1200" i="1" dirty="0" smtClean="0"/>
              <a:t>Obr. 04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1268760"/>
          <a:ext cx="6864424" cy="1455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64424"/>
              </a:tblGrid>
              <a:tr h="1455936">
                <a:tc>
                  <a:txBody>
                    <a:bodyPr/>
                    <a:lstStyle/>
                    <a:p>
                      <a:pPr algn="just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Poté zakoupil v obchodu s rybami</a:t>
                      </a:r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 čtyři malé a dvě velké ryby.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2690354" y="1998279"/>
            <a:ext cx="3475261" cy="5616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221088"/>
            <a:ext cx="63817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4437112"/>
            <a:ext cx="63817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417895">
            <a:off x="4020498" y="4962739"/>
            <a:ext cx="1323975" cy="88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Obrázek 30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1077123">
            <a:off x="4095523" y="4258774"/>
            <a:ext cx="96520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Obrázek 3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1077123">
            <a:off x="3447450" y="3682710"/>
            <a:ext cx="96520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Obrázek 32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3933056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Obrázek 3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3429000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Obrázek 3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3645024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Obrázek 35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3933056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" name="Obrázek 36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80112" y="5013176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Obrázek 37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20072" y="4365104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Obrázek 38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52120" y="4437112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Obrázek 39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3789040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Obrázek 40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4653136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380312" y="5157192"/>
            <a:ext cx="1296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Obr. 01 </a:t>
            </a:r>
          </a:p>
          <a:p>
            <a:r>
              <a:rPr lang="cs-CZ" sz="1200" i="1" dirty="0" smtClean="0"/>
              <a:t>Obr. 02</a:t>
            </a:r>
          </a:p>
          <a:p>
            <a:r>
              <a:rPr lang="cs-CZ" sz="1200" i="1" dirty="0" smtClean="0"/>
              <a:t>Obr. 03</a:t>
            </a:r>
          </a:p>
          <a:p>
            <a:r>
              <a:rPr lang="cs-CZ" sz="1200" i="1" dirty="0" smtClean="0"/>
              <a:t>Obr. 04</a:t>
            </a:r>
          </a:p>
          <a:p>
            <a:r>
              <a:rPr lang="cs-CZ" sz="1200" i="1" dirty="0" smtClean="0"/>
              <a:t>Obr. 05</a:t>
            </a:r>
          </a:p>
          <a:p>
            <a:r>
              <a:rPr lang="cs-CZ" sz="1200" i="1" dirty="0" smtClean="0"/>
              <a:t>Obr. 06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1268760"/>
          <a:ext cx="6864424" cy="1455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64424"/>
              </a:tblGrid>
              <a:tr h="1455936">
                <a:tc>
                  <a:txBody>
                    <a:bodyPr/>
                    <a:lstStyle/>
                    <a:p>
                      <a:pPr algn="just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Tomáš</a:t>
                      </a:r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 již navštívil všechny obchody, které chtěl a vypravil se domů.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2690354" y="1998279"/>
            <a:ext cx="3475261" cy="5616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221088"/>
            <a:ext cx="63817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4437112"/>
            <a:ext cx="63817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417895">
            <a:off x="4020498" y="4962739"/>
            <a:ext cx="1323975" cy="88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1077123">
            <a:off x="4095523" y="4258774"/>
            <a:ext cx="96520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1077123">
            <a:off x="3447450" y="3682710"/>
            <a:ext cx="96520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3933056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Obrázek 2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3429000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Obrázek 25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3645024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Obrázek 26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3933056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Obrázek 27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80112" y="5013176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Obrázek 28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20072" y="4365104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Obrázek 29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52120" y="4437112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Obrázek 30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3789040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Obrázek 31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4653136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380312" y="5157192"/>
            <a:ext cx="1296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Obr. 01 </a:t>
            </a:r>
          </a:p>
          <a:p>
            <a:r>
              <a:rPr lang="cs-CZ" sz="1200" i="1" dirty="0" smtClean="0"/>
              <a:t>Obr. 02</a:t>
            </a:r>
          </a:p>
          <a:p>
            <a:r>
              <a:rPr lang="cs-CZ" sz="1200" i="1" dirty="0" smtClean="0"/>
              <a:t>Obr. 03</a:t>
            </a:r>
          </a:p>
          <a:p>
            <a:r>
              <a:rPr lang="cs-CZ" sz="1200" i="1" dirty="0" smtClean="0"/>
              <a:t>Obr. 04</a:t>
            </a:r>
          </a:p>
          <a:p>
            <a:r>
              <a:rPr lang="cs-CZ" sz="1200" i="1" dirty="0" smtClean="0"/>
              <a:t>Obr. 05</a:t>
            </a:r>
          </a:p>
          <a:p>
            <a:r>
              <a:rPr lang="cs-CZ" sz="1200" i="1" dirty="0" smtClean="0"/>
              <a:t>Obr. 06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259632" y="908720"/>
          <a:ext cx="6864424" cy="1798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64424"/>
              </a:tblGrid>
              <a:tr h="1654304">
                <a:tc>
                  <a:txBody>
                    <a:bodyPr/>
                    <a:lstStyle/>
                    <a:p>
                      <a:pPr algn="just"/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Cestou</a:t>
                      </a:r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 zpět šel kolem rybníka. Na rybníku plavaly hladové kachny a tak Tomáš rozdrobil do rybníka bochník chleba.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2690354" y="1998279"/>
            <a:ext cx="3475261" cy="5616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221088"/>
            <a:ext cx="63817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4437112"/>
            <a:ext cx="63817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417895">
            <a:off x="4020498" y="4962739"/>
            <a:ext cx="1323975" cy="88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1077123">
            <a:off x="4095523" y="4258774"/>
            <a:ext cx="96520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1077123">
            <a:off x="3447450" y="3682710"/>
            <a:ext cx="96520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3933056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3429000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3645024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3933056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80112" y="5013176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20072" y="4365104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Obrázek 24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52120" y="4437112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Obrázek 25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3789040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Obrázek 26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4653136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380312" y="5157192"/>
            <a:ext cx="1296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Obr. 01 </a:t>
            </a:r>
          </a:p>
          <a:p>
            <a:r>
              <a:rPr lang="cs-CZ" sz="1200" i="1" dirty="0" smtClean="0"/>
              <a:t>Obr. 02</a:t>
            </a:r>
          </a:p>
          <a:p>
            <a:r>
              <a:rPr lang="cs-CZ" sz="1200" i="1" dirty="0" smtClean="0"/>
              <a:t>Obr. 03</a:t>
            </a:r>
          </a:p>
          <a:p>
            <a:r>
              <a:rPr lang="cs-CZ" sz="1200" i="1" dirty="0" smtClean="0"/>
              <a:t>Obr. 04</a:t>
            </a:r>
          </a:p>
          <a:p>
            <a:r>
              <a:rPr lang="cs-CZ" sz="1200" i="1" dirty="0" smtClean="0"/>
              <a:t>Obr. 05</a:t>
            </a:r>
          </a:p>
          <a:p>
            <a:r>
              <a:rPr lang="cs-CZ" sz="1200" i="1" dirty="0" smtClean="0"/>
              <a:t>Obr. 06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908720"/>
          <a:ext cx="6864424" cy="1798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64424"/>
              </a:tblGrid>
              <a:tr h="1455936">
                <a:tc>
                  <a:txBody>
                    <a:bodyPr/>
                    <a:lstStyle/>
                    <a:p>
                      <a:pPr algn="just"/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Po krátké chvíli potkal na cestě toulavého psa. Pes na Tomáše štěkal, a tak mu Tomáš hodil šest párku a rychle utíkal dál.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2690354" y="1998279"/>
            <a:ext cx="3475261" cy="5616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221088"/>
            <a:ext cx="63817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1077123">
            <a:off x="4095523" y="4258774"/>
            <a:ext cx="96520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1077123">
            <a:off x="3447450" y="3682710"/>
            <a:ext cx="96520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3933056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3429000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3645024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3933056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5013176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2" y="4365104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4437112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3789040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2160" y="4653136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5013176"/>
            <a:ext cx="1190625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91880" y="4869160"/>
            <a:ext cx="1190625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380312" y="5157192"/>
            <a:ext cx="1296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Obr. 01 </a:t>
            </a:r>
          </a:p>
          <a:p>
            <a:r>
              <a:rPr lang="cs-CZ" sz="1200" i="1" dirty="0" smtClean="0"/>
              <a:t>Obr. 02</a:t>
            </a:r>
          </a:p>
          <a:p>
            <a:r>
              <a:rPr lang="cs-CZ" sz="1200" i="1" dirty="0" smtClean="0"/>
              <a:t>Obr. 03</a:t>
            </a:r>
          </a:p>
          <a:p>
            <a:r>
              <a:rPr lang="cs-CZ" sz="1200" i="1" dirty="0" smtClean="0"/>
              <a:t>Obr. 04</a:t>
            </a:r>
          </a:p>
          <a:p>
            <a:r>
              <a:rPr lang="cs-CZ" sz="1200" i="1" dirty="0" smtClean="0"/>
              <a:t>Obr. 05</a:t>
            </a:r>
          </a:p>
          <a:p>
            <a:r>
              <a:rPr lang="cs-CZ" sz="1200" i="1" dirty="0" smtClean="0"/>
              <a:t>Obr. 06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259632" y="620688"/>
          <a:ext cx="6864424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64424"/>
              </a:tblGrid>
              <a:tr h="1455936">
                <a:tc>
                  <a:txBody>
                    <a:bodyPr/>
                    <a:lstStyle/>
                    <a:p>
                      <a:pPr algn="just"/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Když Tomáš sbíhal kopeček vedoucí k jejich domu, podklouzla mu noha a upadl. Potraviny se mu vykutálely z košíku. Tomáš je sesbíral, ale tři jablka už nenašel.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2690354" y="1998279"/>
            <a:ext cx="3475261" cy="5616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221088"/>
            <a:ext cx="63817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1077123">
            <a:off x="4095523" y="4258774"/>
            <a:ext cx="96520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1077123">
            <a:off x="3447450" y="3682710"/>
            <a:ext cx="96520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3933056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3429000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3645024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3933056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5013176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2" y="4365104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4437112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3789040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2160" y="4653136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5013176"/>
            <a:ext cx="1190625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380312" y="5157192"/>
            <a:ext cx="1296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Obr. 01 </a:t>
            </a:r>
          </a:p>
          <a:p>
            <a:r>
              <a:rPr lang="cs-CZ" sz="1200" i="1" dirty="0" smtClean="0"/>
              <a:t>Obr. 02</a:t>
            </a:r>
          </a:p>
          <a:p>
            <a:r>
              <a:rPr lang="cs-CZ" sz="1200" i="1" dirty="0" smtClean="0"/>
              <a:t>Obr. 03</a:t>
            </a:r>
          </a:p>
          <a:p>
            <a:r>
              <a:rPr lang="cs-CZ" sz="1200" i="1" dirty="0" smtClean="0"/>
              <a:t>Obr. 04</a:t>
            </a:r>
          </a:p>
          <a:p>
            <a:r>
              <a:rPr lang="cs-CZ" sz="1200" i="1" dirty="0" smtClean="0"/>
              <a:t>Obr. 05</a:t>
            </a:r>
          </a:p>
          <a:p>
            <a:r>
              <a:rPr lang="cs-CZ" sz="1200" i="1" dirty="0" smtClean="0"/>
              <a:t>Obr. 06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31640" y="692696"/>
          <a:ext cx="6864424" cy="1798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64424"/>
              </a:tblGrid>
              <a:tr h="1455936">
                <a:tc>
                  <a:txBody>
                    <a:bodyPr/>
                    <a:lstStyle/>
                    <a:p>
                      <a:pPr algn="just"/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Po namáhavém nákupu už byl Tomáš konečně doma. U branky do zahrady ho uvítala kočka, která nenápadně vzala jednu malou rybku z košíku.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2690354" y="1998279"/>
            <a:ext cx="3475261" cy="5616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221088"/>
            <a:ext cx="63817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1077123">
            <a:off x="4095523" y="4258774"/>
            <a:ext cx="96520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1077123">
            <a:off x="3447450" y="3682710"/>
            <a:ext cx="96520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3933056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3429000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3645024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3933056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2" y="4365104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3789040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5013176"/>
            <a:ext cx="1190625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80312" y="5157192"/>
            <a:ext cx="1296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Obr. 01 </a:t>
            </a:r>
          </a:p>
          <a:p>
            <a:r>
              <a:rPr lang="cs-CZ" sz="1200" i="1" dirty="0" smtClean="0"/>
              <a:t>Obr. 02</a:t>
            </a:r>
          </a:p>
          <a:p>
            <a:r>
              <a:rPr lang="cs-CZ" sz="1200" i="1" dirty="0" smtClean="0"/>
              <a:t>Obr. 03</a:t>
            </a:r>
          </a:p>
          <a:p>
            <a:r>
              <a:rPr lang="cs-CZ" sz="1200" i="1" dirty="0" smtClean="0"/>
              <a:t>Obr. 04</a:t>
            </a:r>
          </a:p>
          <a:p>
            <a:r>
              <a:rPr lang="cs-CZ" sz="1200" i="1" dirty="0" smtClean="0"/>
              <a:t>Obr. 05</a:t>
            </a:r>
          </a:p>
          <a:p>
            <a:r>
              <a:rPr lang="cs-CZ" sz="1200" i="1" dirty="0" smtClean="0"/>
              <a:t>Obr. 06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259632" y="1124744"/>
          <a:ext cx="6864424" cy="1455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64424"/>
              </a:tblGrid>
              <a:tr h="1455936">
                <a:tc>
                  <a:txBody>
                    <a:bodyPr/>
                    <a:lstStyle/>
                    <a:p>
                      <a:pPr algn="just"/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Maminka Tomáše za jeho nakupování příliš nepochválila. V koši totiž chybělo mnoho věcí. 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2690354" y="1998279"/>
            <a:ext cx="3475261" cy="5616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221088"/>
            <a:ext cx="63817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1077123">
            <a:off x="4095523" y="4258774"/>
            <a:ext cx="96520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1077123">
            <a:off x="3447450" y="3682710"/>
            <a:ext cx="96520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3933056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3429000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3645024"/>
            <a:ext cx="425450" cy="29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2" y="4365104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3789040"/>
            <a:ext cx="38735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5013176"/>
            <a:ext cx="1190625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380312" y="5157192"/>
            <a:ext cx="1296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Obr. 01 </a:t>
            </a:r>
          </a:p>
          <a:p>
            <a:r>
              <a:rPr lang="cs-CZ" sz="1200" i="1" dirty="0" smtClean="0"/>
              <a:t>Obr. 02</a:t>
            </a:r>
          </a:p>
          <a:p>
            <a:r>
              <a:rPr lang="cs-CZ" sz="1200" i="1" dirty="0" smtClean="0"/>
              <a:t>Obr. 03</a:t>
            </a:r>
          </a:p>
          <a:p>
            <a:r>
              <a:rPr lang="cs-CZ" sz="1200" i="1" dirty="0" smtClean="0"/>
              <a:t>Obr. 04</a:t>
            </a:r>
          </a:p>
          <a:p>
            <a:r>
              <a:rPr lang="cs-CZ" sz="1200" i="1" dirty="0" smtClean="0"/>
              <a:t>Obr. 05</a:t>
            </a:r>
          </a:p>
          <a:p>
            <a:r>
              <a:rPr lang="cs-CZ" sz="1200" i="1" dirty="0" smtClean="0"/>
              <a:t>Obr. 06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1268760"/>
          <a:ext cx="6864424" cy="1455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64424"/>
              </a:tblGrid>
              <a:tr h="1455936">
                <a:tc>
                  <a:txBody>
                    <a:bodyPr/>
                    <a:lstStyle/>
                    <a:p>
                      <a:pPr algn="just"/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Podařilo se ti správně doplnit tabulku?</a:t>
                      </a:r>
                    </a:p>
                    <a:p>
                      <a:pPr algn="just"/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Zkontroluj </a:t>
                      </a:r>
                      <a:r>
                        <a:rPr lang="cs-CZ" sz="2800" baseline="0" smtClean="0">
                          <a:latin typeface="Arial" pitchFamily="34" charset="0"/>
                          <a:cs typeface="Arial" pitchFamily="34" charset="0"/>
                        </a:rPr>
                        <a:t>své řešení!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75656" y="3573016"/>
          <a:ext cx="6096000" cy="2204568"/>
        </p:xfrm>
        <a:graphic>
          <a:graphicData uri="http://schemas.openxmlformats.org/drawingml/2006/table">
            <a:tbl>
              <a:tblPr/>
              <a:tblGrid>
                <a:gridCol w="1519574"/>
                <a:gridCol w="970792"/>
                <a:gridCol w="1027897"/>
                <a:gridCol w="1369387"/>
                <a:gridCol w="1208350"/>
              </a:tblGrid>
              <a:tr h="4411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300" dirty="0">
                        <a:latin typeface="Comic Sans MS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latin typeface="Comic Sans MS"/>
                          <a:ea typeface="Calibri"/>
                          <a:cs typeface="Times New Roman"/>
                        </a:rPr>
                        <a:t>LÍSTEK MAMINKY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latin typeface="Comic Sans MS"/>
                          <a:ea typeface="Calibri"/>
                          <a:cs typeface="Times New Roman"/>
                        </a:rPr>
                        <a:t>TOMÁŠŮV NÁKUP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latin typeface="Comic Sans MS"/>
                          <a:ea typeface="Calibri"/>
                          <a:cs typeface="Times New Roman"/>
                        </a:rPr>
                        <a:t>POZTRÁCENO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latin typeface="Comic Sans MS"/>
                          <a:ea typeface="Calibri"/>
                          <a:cs typeface="Times New Roman"/>
                        </a:rPr>
                        <a:t>DONEŠENO DOMŮ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</a:tr>
              <a:tr h="43722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omic Sans MS"/>
                          <a:ea typeface="Calibri"/>
                          <a:cs typeface="Times New Roman"/>
                        </a:rPr>
                        <a:t>POČET BOCHNÍKŮ CHLEBA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omic Sans MS"/>
                          <a:ea typeface="Calibri"/>
                          <a:cs typeface="Times New Roman"/>
                        </a:rPr>
                        <a:t>2</a:t>
                      </a:r>
                      <a:endParaRPr lang="cs-CZ" sz="2000" dirty="0">
                        <a:latin typeface="Comic Sans MS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omic Sans MS"/>
                          <a:ea typeface="Calibri"/>
                          <a:cs typeface="Times New Roman"/>
                        </a:rPr>
                        <a:t>2</a:t>
                      </a:r>
                      <a:endParaRPr lang="cs-CZ" sz="2000" dirty="0">
                        <a:latin typeface="Comic Sans MS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omic Sans MS"/>
                          <a:ea typeface="Calibri"/>
                          <a:cs typeface="Times New Roman"/>
                        </a:rPr>
                        <a:t>1</a:t>
                      </a:r>
                      <a:endParaRPr lang="cs-CZ" sz="2000" dirty="0">
                        <a:latin typeface="Comic Sans MS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omic Sans MS"/>
                          <a:ea typeface="Calibri"/>
                          <a:cs typeface="Times New Roman"/>
                        </a:rPr>
                        <a:t>1</a:t>
                      </a:r>
                      <a:endParaRPr lang="cs-CZ" sz="2000" dirty="0">
                        <a:latin typeface="Comic Sans MS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722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latin typeface="Comic Sans MS"/>
                          <a:ea typeface="Calibri"/>
                          <a:cs typeface="Times New Roman"/>
                        </a:rPr>
                        <a:t>POČET PÁRKŮ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omic Sans MS"/>
                          <a:ea typeface="Calibri"/>
                          <a:cs typeface="Times New Roman"/>
                        </a:rPr>
                        <a:t>12</a:t>
                      </a:r>
                      <a:endParaRPr lang="cs-CZ" sz="2000" dirty="0">
                        <a:latin typeface="Comic Sans MS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omic Sans MS"/>
                          <a:ea typeface="Calibri"/>
                          <a:cs typeface="Times New Roman"/>
                        </a:rPr>
                        <a:t>12</a:t>
                      </a:r>
                      <a:endParaRPr lang="cs-CZ" sz="2000" dirty="0">
                        <a:latin typeface="Comic Sans MS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omic Sans MS"/>
                          <a:ea typeface="Calibri"/>
                          <a:cs typeface="Times New Roman"/>
                        </a:rPr>
                        <a:t>6</a:t>
                      </a:r>
                      <a:endParaRPr lang="cs-CZ" sz="2000" dirty="0">
                        <a:latin typeface="Comic Sans MS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omic Sans MS"/>
                          <a:ea typeface="Calibri"/>
                          <a:cs typeface="Times New Roman"/>
                        </a:rPr>
                        <a:t>6</a:t>
                      </a:r>
                      <a:endParaRPr lang="cs-CZ" sz="2000" dirty="0">
                        <a:latin typeface="Comic Sans MS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722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latin typeface="Comic Sans MS"/>
                          <a:ea typeface="Calibri"/>
                          <a:cs typeface="Times New Roman"/>
                        </a:rPr>
                        <a:t>POČET JABLEK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omic Sans MS"/>
                          <a:ea typeface="Calibri"/>
                          <a:cs typeface="Times New Roman"/>
                        </a:rPr>
                        <a:t>5</a:t>
                      </a:r>
                      <a:endParaRPr lang="cs-CZ" sz="2000" dirty="0">
                        <a:latin typeface="Comic Sans MS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omic Sans MS"/>
                          <a:ea typeface="Calibri"/>
                          <a:cs typeface="Times New Roman"/>
                        </a:rPr>
                        <a:t>5</a:t>
                      </a:r>
                      <a:endParaRPr lang="cs-CZ" sz="2000" dirty="0">
                        <a:latin typeface="Comic Sans MS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omic Sans MS"/>
                          <a:ea typeface="Calibri"/>
                          <a:cs typeface="Times New Roman"/>
                        </a:rPr>
                        <a:t>3</a:t>
                      </a:r>
                      <a:endParaRPr lang="cs-CZ" sz="2000" dirty="0">
                        <a:latin typeface="Comic Sans MS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omic Sans MS"/>
                          <a:ea typeface="Calibri"/>
                          <a:cs typeface="Times New Roman"/>
                        </a:rPr>
                        <a:t>2</a:t>
                      </a:r>
                      <a:endParaRPr lang="cs-CZ" sz="2000" dirty="0">
                        <a:latin typeface="Comic Sans MS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722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latin typeface="Comic Sans MS"/>
                          <a:ea typeface="Calibri"/>
                          <a:cs typeface="Times New Roman"/>
                        </a:rPr>
                        <a:t>POČET RYB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omic Sans MS"/>
                          <a:ea typeface="Calibri"/>
                          <a:cs typeface="Times New Roman"/>
                        </a:rPr>
                        <a:t>6</a:t>
                      </a:r>
                      <a:endParaRPr lang="cs-CZ" sz="2000" dirty="0">
                        <a:latin typeface="Comic Sans MS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omic Sans MS"/>
                          <a:ea typeface="Calibri"/>
                          <a:cs typeface="Times New Roman"/>
                        </a:rPr>
                        <a:t>6</a:t>
                      </a:r>
                      <a:endParaRPr lang="cs-CZ" sz="2000" dirty="0">
                        <a:latin typeface="Comic Sans MS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omic Sans MS"/>
                          <a:ea typeface="Calibri"/>
                          <a:cs typeface="Times New Roman"/>
                        </a:rPr>
                        <a:t>1</a:t>
                      </a:r>
                      <a:endParaRPr lang="cs-CZ" sz="2000" dirty="0">
                        <a:latin typeface="Comic Sans MS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omic Sans MS"/>
                          <a:ea typeface="Calibri"/>
                          <a:cs typeface="Times New Roman"/>
                        </a:rPr>
                        <a:t>5</a:t>
                      </a:r>
                      <a:endParaRPr lang="cs-CZ" sz="2000" dirty="0">
                        <a:latin typeface="Comic Sans MS"/>
                        <a:ea typeface="Calibri"/>
                        <a:cs typeface="Times New Roman"/>
                      </a:endParaRPr>
                    </a:p>
                  </a:txBody>
                  <a:tcPr marL="61645" marR="616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08720"/>
            <a:ext cx="806489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smtClean="0"/>
              <a:t>ZDROJE</a:t>
            </a:r>
            <a:r>
              <a:rPr lang="cs-CZ" b="1" smtClean="0"/>
              <a:t>:</a:t>
            </a:r>
          </a:p>
          <a:p>
            <a:endParaRPr lang="cs-CZ" b="1" dirty="0" smtClean="0"/>
          </a:p>
          <a:p>
            <a:r>
              <a:rPr lang="cs-CZ" dirty="0" smtClean="0"/>
              <a:t>PHILLIPS, </a:t>
            </a:r>
            <a:r>
              <a:rPr lang="cs-CZ" dirty="0" err="1" smtClean="0"/>
              <a:t>Sarah</a:t>
            </a:r>
            <a:r>
              <a:rPr lang="cs-CZ" dirty="0" smtClean="0"/>
              <a:t>. </a:t>
            </a:r>
            <a:r>
              <a:rPr lang="cs-CZ" i="1" dirty="0" err="1" smtClean="0"/>
              <a:t>Young</a:t>
            </a:r>
            <a:r>
              <a:rPr lang="cs-CZ" i="1" dirty="0" smtClean="0"/>
              <a:t> </a:t>
            </a:r>
            <a:r>
              <a:rPr lang="cs-CZ" i="1" dirty="0" err="1" smtClean="0"/>
              <a:t>learners</a:t>
            </a:r>
            <a:r>
              <a:rPr lang="cs-CZ" i="1" dirty="0" smtClean="0"/>
              <a:t> </a:t>
            </a:r>
            <a:r>
              <a:rPr lang="cs-CZ" dirty="0" smtClean="0"/>
              <a:t>. 3. </a:t>
            </a:r>
            <a:r>
              <a:rPr lang="cs-CZ" dirty="0" err="1" smtClean="0"/>
              <a:t>vyd</a:t>
            </a:r>
            <a:r>
              <a:rPr lang="cs-CZ" dirty="0" smtClean="0"/>
              <a:t>. Bristol : Oxford University </a:t>
            </a:r>
            <a:r>
              <a:rPr lang="cs-CZ" dirty="0" err="1" smtClean="0"/>
              <a:t>Press</a:t>
            </a:r>
            <a:r>
              <a:rPr lang="cs-CZ" dirty="0" smtClean="0"/>
              <a:t>, 2010. 176 s. ISBN 978 0 19 437195 7.</a:t>
            </a:r>
          </a:p>
          <a:p>
            <a:endParaRPr lang="cs-CZ" b="1" dirty="0" smtClean="0"/>
          </a:p>
          <a:p>
            <a:r>
              <a:rPr lang="cs-CZ" b="1" dirty="0" smtClean="0"/>
              <a:t>Obr. 01</a:t>
            </a:r>
            <a:r>
              <a:rPr lang="cs-CZ" dirty="0" smtClean="0"/>
              <a:t>: autor materiálu</a:t>
            </a:r>
          </a:p>
          <a:p>
            <a:r>
              <a:rPr lang="cs-CZ" b="1" dirty="0" smtClean="0"/>
              <a:t>Obr. 02</a:t>
            </a:r>
            <a:r>
              <a:rPr lang="cs-CZ" dirty="0" smtClean="0"/>
              <a:t>: autor materiálu</a:t>
            </a:r>
          </a:p>
          <a:p>
            <a:r>
              <a:rPr lang="cs-CZ" b="1" dirty="0" smtClean="0"/>
              <a:t>Obr. 03</a:t>
            </a:r>
            <a:r>
              <a:rPr lang="cs-CZ" dirty="0" smtClean="0"/>
              <a:t>: autor materiálu</a:t>
            </a:r>
          </a:p>
          <a:p>
            <a:r>
              <a:rPr lang="cs-CZ" b="1" dirty="0" smtClean="0"/>
              <a:t>Obr. 04</a:t>
            </a:r>
            <a:r>
              <a:rPr lang="cs-CZ" dirty="0" smtClean="0"/>
              <a:t>: autor materiálu</a:t>
            </a:r>
          </a:p>
          <a:p>
            <a:r>
              <a:rPr lang="cs-CZ" b="1" dirty="0" smtClean="0"/>
              <a:t>Obr. 05</a:t>
            </a:r>
            <a:r>
              <a:rPr lang="cs-CZ" dirty="0" smtClean="0"/>
              <a:t>: autor materiálu</a:t>
            </a:r>
          </a:p>
          <a:p>
            <a:r>
              <a:rPr lang="cs-CZ" b="1" dirty="0" smtClean="0"/>
              <a:t>Obr. 06</a:t>
            </a:r>
            <a:r>
              <a:rPr lang="cs-CZ" dirty="0" smtClean="0"/>
              <a:t>: autor materiálu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115</TotalTime>
  <Words>804</Words>
  <Application>Microsoft Office PowerPoint</Application>
  <PresentationFormat>Předvádění na obrazovce (4:3)</PresentationFormat>
  <Paragraphs>125</Paragraphs>
  <Slides>16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Aspekt</vt:lpstr>
      <vt:lpstr>Acrobat Document</vt:lpstr>
      <vt:lpstr>Snímek 1</vt:lpstr>
      <vt:lpstr>Snímek 2</vt:lpstr>
      <vt:lpstr>Tomáš šel nakupovat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</dc:creator>
  <cp:lastModifiedBy>DELL</cp:lastModifiedBy>
  <cp:revision>14</cp:revision>
  <dcterms:created xsi:type="dcterms:W3CDTF">2012-04-18T18:42:43Z</dcterms:created>
  <dcterms:modified xsi:type="dcterms:W3CDTF">2012-07-22T15:33:19Z</dcterms:modified>
</cp:coreProperties>
</file>