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49F7387-2A7B-4F65-805B-EFCCE0F84B95}" type="datetimeFigureOut">
              <a:rPr lang="cs-CZ" smtClean="0"/>
              <a:t>23.7.2012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EABDF51-2DF3-402C-A976-D42E5E9CD09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png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VY_32_INOVACE_1_HUDEBNÍ VÝCHOVA_DÉLKA NOT A POMLK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DÉLKA NOT A POMLK.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DÉLKA NOT A POMLK</a:t>
            </a:r>
            <a:endParaRPr lang="cs-CZ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9218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836712"/>
            <a:ext cx="82089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4. a 5. třídy.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se zaměřuje na oblast Umění a kultura, vzdělávací obor Hudební výchova.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Slouží k vytvoření lepší představy o délce not a pomlk.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dále slouží k procvičení tohoto učiva.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 materiálem lze pracovat hromadně s využitím interaktivní tabule. Žáci mohou své odpovědi vpisovat do materiálu.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Lze využít také pracovní list, který je součástí tohoto materiálu. Pracovní list je určen k vytištění. Pokud list využijeme pro samostatnou práci, je vhodné použít prezentaci jako zpětnou vazbu pro žáky.</a:t>
            </a:r>
          </a:p>
          <a:p>
            <a:pPr>
              <a:lnSpc>
                <a:spcPct val="150000"/>
              </a:lnSpc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1484784"/>
            <a:ext cx="5976664" cy="131829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DÉLKA NOT A POMLK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3954" y="3429000"/>
            <a:ext cx="3988701" cy="2991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236296" y="587727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Obr. 01</a:t>
            </a:r>
            <a:endParaRPr lang="cs-CZ" i="1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7467600" cy="1152128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ZÁKLADNÍ DĚLENÍ NOT A POMLK PODLE DÉLKY:</a:t>
            </a:r>
            <a:endParaRPr lang="cs-CZ" sz="32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420888"/>
            <a:ext cx="72728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NOTA A POMLKA </a:t>
            </a:r>
            <a:r>
              <a:rPr lang="cs-CZ" sz="28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CELÁ</a:t>
            </a: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(4 doby)</a:t>
            </a:r>
          </a:p>
          <a:p>
            <a:pPr>
              <a:buFont typeface="Wingdings" pitchFamily="2" charset="2"/>
              <a:buChar char="Ø"/>
            </a:pPr>
            <a:endParaRPr lang="cs-CZ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NOTA A POMLKA </a:t>
            </a:r>
            <a:r>
              <a:rPr lang="cs-CZ" sz="28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PŮLOVÁ</a:t>
            </a: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(2 doby)</a:t>
            </a:r>
          </a:p>
          <a:p>
            <a:pPr>
              <a:buFont typeface="Wingdings" pitchFamily="2" charset="2"/>
              <a:buChar char="Ø"/>
            </a:pPr>
            <a:endParaRPr lang="cs-CZ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NOTA A POMLKA </a:t>
            </a:r>
            <a:r>
              <a:rPr lang="cs-CZ" sz="28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ČTVRŤOVÁ</a:t>
            </a: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(1 doba)</a:t>
            </a:r>
          </a:p>
          <a:p>
            <a:pPr>
              <a:buFont typeface="Wingdings" pitchFamily="2" charset="2"/>
              <a:buChar char="Ø"/>
            </a:pPr>
            <a:endParaRPr lang="cs-CZ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NOTA A POMLKA </a:t>
            </a:r>
            <a:r>
              <a:rPr lang="cs-CZ" sz="28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OSMINOVÁ</a:t>
            </a:r>
            <a:r>
              <a:rPr lang="cs-CZ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(půl doby)</a:t>
            </a:r>
            <a:endParaRPr lang="cs-CZ" sz="28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 txBox="1">
            <a:spLocks/>
          </p:cNvSpPr>
          <p:nvPr/>
        </p:nvSpPr>
        <p:spPr>
          <a:xfrm>
            <a:off x="4427984" y="980728"/>
            <a:ext cx="3888432" cy="7200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POMLKA CELÁ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292494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DÉLKA: </a:t>
            </a:r>
            <a:r>
              <a:rPr lang="cs-CZ" sz="40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 doby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Nadpis 2"/>
          <p:cNvSpPr txBox="1">
            <a:spLocks/>
          </p:cNvSpPr>
          <p:nvPr/>
        </p:nvSpPr>
        <p:spPr>
          <a:xfrm>
            <a:off x="539552" y="980728"/>
            <a:ext cx="3888432" cy="7200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NOTA CELÁ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9512" y="3933056"/>
            <a:ext cx="201622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raz</a:t>
            </a:r>
          </a:p>
          <a:p>
            <a:pPr algn="ctr"/>
            <a:r>
              <a:rPr lang="cs-CZ" sz="3600" b="1" dirty="0" err="1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prv</a:t>
            </a:r>
            <a:r>
              <a:rPr lang="cs-CZ" sz="3600" b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- ní</a:t>
            </a:r>
            <a:endParaRPr lang="cs-CZ" sz="3600" b="1" dirty="0">
              <a:solidFill>
                <a:srgbClr val="00B05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3933056"/>
            <a:ext cx="201622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dva</a:t>
            </a:r>
          </a:p>
          <a:p>
            <a:pPr algn="ctr"/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dru - </a:t>
            </a:r>
            <a:r>
              <a:rPr lang="cs-CZ" sz="3600" b="1" dirty="0" err="1" smtClean="0">
                <a:solidFill>
                  <a:schemeClr val="bg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há</a:t>
            </a:r>
            <a:endParaRPr lang="cs-CZ" sz="3600" b="1" dirty="0">
              <a:solidFill>
                <a:schemeClr val="bg2">
                  <a:lumMod val="5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499992" y="3933056"/>
            <a:ext cx="201622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tři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tře- </a:t>
            </a:r>
            <a:r>
              <a:rPr lang="cs-CZ" sz="3600" b="1" dirty="0" err="1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</a:t>
            </a:r>
            <a:r>
              <a:rPr lang="cs-CZ" sz="3600" b="1" dirty="0" err="1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í</a:t>
            </a:r>
            <a:endParaRPr lang="cs-CZ" sz="36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660232" y="3933056"/>
            <a:ext cx="201622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0070C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čtyř</a:t>
            </a:r>
          </a:p>
          <a:p>
            <a:pPr algn="ctr"/>
            <a:r>
              <a:rPr lang="cs-CZ" sz="3600" b="1" dirty="0" err="1" smtClean="0">
                <a:solidFill>
                  <a:srgbClr val="0070C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čtvr</a:t>
            </a:r>
            <a:r>
              <a:rPr lang="cs-CZ" sz="3600" b="1" dirty="0" smtClean="0">
                <a:solidFill>
                  <a:srgbClr val="0070C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- </a:t>
            </a:r>
            <a:r>
              <a:rPr lang="cs-CZ" sz="3600" b="1" dirty="0" err="1" smtClean="0">
                <a:solidFill>
                  <a:srgbClr val="0070C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tá</a:t>
            </a:r>
            <a:endParaRPr lang="cs-CZ" sz="3600" b="1" dirty="0">
              <a:solidFill>
                <a:srgbClr val="0070C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971600" y="530120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131840" y="530120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5292080" y="530120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7596336" y="530120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00808"/>
            <a:ext cx="1224136" cy="1210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628800"/>
            <a:ext cx="108012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 txBox="1">
            <a:spLocks/>
          </p:cNvSpPr>
          <p:nvPr/>
        </p:nvSpPr>
        <p:spPr>
          <a:xfrm>
            <a:off x="4427984" y="980728"/>
            <a:ext cx="3888432" cy="7200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POMLKA PŮLOVÁ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292494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DÉLKA: </a:t>
            </a:r>
            <a:r>
              <a:rPr lang="cs-CZ" sz="4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cs-CZ" sz="40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doby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Nadpis 2"/>
          <p:cNvSpPr txBox="1">
            <a:spLocks/>
          </p:cNvSpPr>
          <p:nvPr/>
        </p:nvSpPr>
        <p:spPr>
          <a:xfrm>
            <a:off x="539552" y="980728"/>
            <a:ext cx="3888432" cy="7200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NOTA PŮLOVÁ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39752" y="3861048"/>
            <a:ext cx="201622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raz</a:t>
            </a:r>
          </a:p>
          <a:p>
            <a:pPr algn="ctr"/>
            <a:r>
              <a:rPr lang="cs-CZ" sz="3600" b="1" dirty="0" err="1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prv</a:t>
            </a:r>
            <a:r>
              <a:rPr lang="cs-CZ" sz="3600" b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- ní</a:t>
            </a:r>
            <a:endParaRPr lang="cs-CZ" sz="3600" b="1" dirty="0">
              <a:solidFill>
                <a:srgbClr val="00B05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3861048"/>
            <a:ext cx="201622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dva</a:t>
            </a:r>
          </a:p>
          <a:p>
            <a:pPr algn="ctr"/>
            <a:r>
              <a:rPr lang="cs-CZ" sz="3600" b="1" dirty="0" smtClean="0">
                <a:solidFill>
                  <a:schemeClr val="bg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dru - </a:t>
            </a:r>
            <a:r>
              <a:rPr lang="cs-CZ" sz="3600" b="1" dirty="0" err="1" smtClean="0">
                <a:solidFill>
                  <a:schemeClr val="bg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há</a:t>
            </a:r>
            <a:endParaRPr lang="cs-CZ" sz="3600" b="1" dirty="0">
              <a:solidFill>
                <a:schemeClr val="bg2">
                  <a:lumMod val="50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3131840" y="530120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5436096" y="5301208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628800"/>
            <a:ext cx="1224136" cy="1300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772816"/>
            <a:ext cx="1055001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 txBox="1">
            <a:spLocks/>
          </p:cNvSpPr>
          <p:nvPr/>
        </p:nvSpPr>
        <p:spPr>
          <a:xfrm>
            <a:off x="4355976" y="980728"/>
            <a:ext cx="4320480" cy="7200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POMLKA ČTVRŤOVÁ</a:t>
            </a:r>
            <a:endParaRPr kumimoji="0" lang="cs-CZ" sz="32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292494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DÉLKA: </a:t>
            </a:r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cs-CZ" sz="40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doba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Nadpis 2"/>
          <p:cNvSpPr txBox="1">
            <a:spLocks/>
          </p:cNvSpPr>
          <p:nvPr/>
        </p:nvSpPr>
        <p:spPr>
          <a:xfrm>
            <a:off x="323528" y="980728"/>
            <a:ext cx="3888432" cy="7200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NOTA ČTVRŤOVÁ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3861048"/>
            <a:ext cx="201622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raz</a:t>
            </a:r>
          </a:p>
          <a:p>
            <a:pPr algn="ctr"/>
            <a:r>
              <a:rPr lang="cs-CZ" sz="3600" b="1" dirty="0" err="1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prv</a:t>
            </a:r>
            <a:r>
              <a:rPr lang="cs-CZ" sz="3600" b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- ní</a:t>
            </a:r>
            <a:endParaRPr lang="cs-CZ" sz="3600" b="1" dirty="0">
              <a:solidFill>
                <a:srgbClr val="00B05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4427984" y="5229200"/>
            <a:ext cx="360040" cy="3600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772816"/>
            <a:ext cx="1224136" cy="1094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772816"/>
            <a:ext cx="1008112" cy="103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 txBox="1">
            <a:spLocks/>
          </p:cNvSpPr>
          <p:nvPr/>
        </p:nvSpPr>
        <p:spPr>
          <a:xfrm>
            <a:off x="4355976" y="980728"/>
            <a:ext cx="4320480" cy="7200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POMLKA OSMINOVÁ</a:t>
            </a:r>
            <a:endParaRPr kumimoji="0" lang="cs-CZ" sz="32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292494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DÉLKA:půl </a:t>
            </a:r>
            <a:r>
              <a:rPr lang="cs-CZ" sz="40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doby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Nadpis 2"/>
          <p:cNvSpPr txBox="1">
            <a:spLocks/>
          </p:cNvSpPr>
          <p:nvPr/>
        </p:nvSpPr>
        <p:spPr>
          <a:xfrm>
            <a:off x="323528" y="980728"/>
            <a:ext cx="3888432" cy="7200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NOTA OSMINOVÁ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3861048"/>
            <a:ext cx="2088232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prv</a:t>
            </a:r>
            <a:r>
              <a:rPr lang="cs-CZ" sz="4000" b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- </a:t>
            </a:r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ní</a:t>
            </a:r>
            <a:endParaRPr lang="cs-CZ" sz="4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700808"/>
            <a:ext cx="839841" cy="1078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772816"/>
            <a:ext cx="864096" cy="994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ovéPole 15"/>
          <p:cNvSpPr txBox="1"/>
          <p:nvPr/>
        </p:nvSpPr>
        <p:spPr>
          <a:xfrm>
            <a:off x="755576" y="5373216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Dvě noty osminové se spolu mohou spojit a potom vypadají takto: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5733256"/>
            <a:ext cx="9144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dirty="0" smtClean="0"/>
              <a:t>Spoj notu se správnou pomlkou,  počtem dob a názvem noty i pomlky.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27984" y="1916832"/>
            <a:ext cx="1656184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dirty="0"/>
              <a:t>1</a:t>
            </a:r>
            <a:r>
              <a:rPr lang="cs-CZ" sz="3200" dirty="0" smtClean="0"/>
              <a:t> doba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5976" y="3068960"/>
            <a:ext cx="1656184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 doby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4221088"/>
            <a:ext cx="1656184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200" dirty="0"/>
              <a:t>2</a:t>
            </a:r>
            <a:r>
              <a:rPr lang="cs-CZ" sz="3200" dirty="0" smtClean="0"/>
              <a:t> doby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5445224"/>
            <a:ext cx="1656184" cy="523220"/>
          </a:xfrm>
          <a:prstGeom prst="rect">
            <a:avLst/>
          </a:prstGeom>
          <a:solidFill>
            <a:schemeClr val="bg2">
              <a:lumMod val="75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1/2 doby</a:t>
            </a:r>
            <a:endParaRPr lang="cs-CZ" sz="28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1224136" cy="1094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852936"/>
            <a:ext cx="1008112" cy="103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780928"/>
            <a:ext cx="1224136" cy="1210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149080"/>
            <a:ext cx="93610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005064"/>
            <a:ext cx="1224136" cy="1300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1700808"/>
            <a:ext cx="1055001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5229200"/>
            <a:ext cx="839841" cy="1078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776" y="5373216"/>
            <a:ext cx="864096" cy="994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ovéPole 21"/>
          <p:cNvSpPr txBox="1"/>
          <p:nvPr/>
        </p:nvSpPr>
        <p:spPr>
          <a:xfrm>
            <a:off x="6516216" y="1916832"/>
            <a:ext cx="1656184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celá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516216" y="3068960"/>
            <a:ext cx="1656184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čtvrťová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516216" y="4221088"/>
            <a:ext cx="1656184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osminová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516216" y="5373216"/>
            <a:ext cx="1656184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půlová</a:t>
            </a:r>
            <a:endParaRPr lang="cs-CZ" sz="3200" dirty="0"/>
          </a:p>
        </p:txBody>
      </p:sp>
      <p:cxnSp>
        <p:nvCxnSpPr>
          <p:cNvPr id="27" name="Přímá spojovací šipka 26"/>
          <p:cNvCxnSpPr>
            <a:endCxn id="13" idx="1"/>
          </p:cNvCxnSpPr>
          <p:nvPr/>
        </p:nvCxnSpPr>
        <p:spPr>
          <a:xfrm>
            <a:off x="1979712" y="2348880"/>
            <a:ext cx="576064" cy="102011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>
            <a:stCxn id="13" idx="3"/>
            <a:endCxn id="8" idx="1"/>
          </p:cNvCxnSpPr>
          <p:nvPr/>
        </p:nvCxnSpPr>
        <p:spPr>
          <a:xfrm flipV="1">
            <a:off x="3563888" y="2209220"/>
            <a:ext cx="864096" cy="115977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>
            <a:stCxn id="8" idx="3"/>
            <a:endCxn id="23" idx="1"/>
          </p:cNvCxnSpPr>
          <p:nvPr/>
        </p:nvCxnSpPr>
        <p:spPr>
          <a:xfrm>
            <a:off x="6084168" y="2209220"/>
            <a:ext cx="432048" cy="112135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>
            <a:off x="1979712" y="3429000"/>
            <a:ext cx="576064" cy="1230937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>
            <a:stCxn id="15" idx="3"/>
            <a:endCxn id="9" idx="1"/>
          </p:cNvCxnSpPr>
          <p:nvPr/>
        </p:nvCxnSpPr>
        <p:spPr>
          <a:xfrm flipV="1">
            <a:off x="3491880" y="3361348"/>
            <a:ext cx="864096" cy="1255784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>
            <a:stCxn id="9" idx="3"/>
          </p:cNvCxnSpPr>
          <p:nvPr/>
        </p:nvCxnSpPr>
        <p:spPr>
          <a:xfrm flipV="1">
            <a:off x="6012160" y="2348880"/>
            <a:ext cx="432048" cy="1012468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>
            <a:stCxn id="16" idx="3"/>
            <a:endCxn id="17" idx="1"/>
          </p:cNvCxnSpPr>
          <p:nvPr/>
        </p:nvCxnSpPr>
        <p:spPr>
          <a:xfrm flipV="1">
            <a:off x="1979712" y="2204864"/>
            <a:ext cx="504056" cy="2450523"/>
          </a:xfrm>
          <a:prstGeom prst="straightConnector1">
            <a:avLst/>
          </a:prstGeom>
          <a:ln w="254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>
            <a:stCxn id="17" idx="3"/>
            <a:endCxn id="10" idx="1"/>
          </p:cNvCxnSpPr>
          <p:nvPr/>
        </p:nvCxnSpPr>
        <p:spPr>
          <a:xfrm>
            <a:off x="3538769" y="2204864"/>
            <a:ext cx="817207" cy="2308612"/>
          </a:xfrm>
          <a:prstGeom prst="straightConnector1">
            <a:avLst/>
          </a:prstGeom>
          <a:ln w="254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>
            <a:stCxn id="10" idx="3"/>
            <a:endCxn id="25" idx="1"/>
          </p:cNvCxnSpPr>
          <p:nvPr/>
        </p:nvCxnSpPr>
        <p:spPr>
          <a:xfrm>
            <a:off x="6012160" y="4513476"/>
            <a:ext cx="504056" cy="1152128"/>
          </a:xfrm>
          <a:prstGeom prst="straightConnector1">
            <a:avLst/>
          </a:prstGeom>
          <a:ln w="254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>
            <a:stCxn id="20" idx="3"/>
            <a:endCxn id="21" idx="1"/>
          </p:cNvCxnSpPr>
          <p:nvPr/>
        </p:nvCxnSpPr>
        <p:spPr>
          <a:xfrm>
            <a:off x="1739433" y="5768287"/>
            <a:ext cx="816343" cy="102080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šipka 55"/>
          <p:cNvCxnSpPr>
            <a:stCxn id="21" idx="3"/>
            <a:endCxn id="11" idx="1"/>
          </p:cNvCxnSpPr>
          <p:nvPr/>
        </p:nvCxnSpPr>
        <p:spPr>
          <a:xfrm flipV="1">
            <a:off x="3419872" y="5706834"/>
            <a:ext cx="936104" cy="163533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šipka 58"/>
          <p:cNvCxnSpPr>
            <a:stCxn id="11" idx="3"/>
            <a:endCxn id="24" idx="1"/>
          </p:cNvCxnSpPr>
          <p:nvPr/>
        </p:nvCxnSpPr>
        <p:spPr>
          <a:xfrm flipV="1">
            <a:off x="6012160" y="4451921"/>
            <a:ext cx="504056" cy="1254913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Podaří se vám zaplnit 4 doby požadovanými notami?</a:t>
            </a:r>
            <a:endParaRPr lang="cs-CZ" sz="32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556792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Můžeš použít: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20486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NOTA CELÁ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28498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NOTA PŮLOVÁ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437112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NOTA ČTVRŤOVÁ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5589240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NOTA OSMINOVÁ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95936" y="2636912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4</a:t>
            </a:r>
            <a:endParaRPr lang="cs-CZ" sz="1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79912" y="386104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2</a:t>
            </a:r>
            <a:endParaRPr lang="cs-CZ" sz="1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386104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2</a:t>
            </a:r>
            <a:endParaRPr lang="cs-CZ" sz="1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5085184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99992" y="5085184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5085184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80112" y="5085184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79912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11960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88024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92080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796136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372200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76256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80312" y="62373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700808"/>
            <a:ext cx="101944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068960"/>
            <a:ext cx="1372019" cy="81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4293096"/>
            <a:ext cx="24955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5445224"/>
            <a:ext cx="424815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509120"/>
            <a:ext cx="6264696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212976"/>
            <a:ext cx="6264696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916832"/>
            <a:ext cx="6336704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98178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Vyškrtni z řádku vždy 1 notu, tak aby v řádku zůstaly noty, které jsou dohromady na 4 doby:</a:t>
            </a:r>
            <a:endParaRPr lang="cs-CZ" sz="32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5" name="Násobení 14"/>
          <p:cNvSpPr/>
          <p:nvPr/>
        </p:nvSpPr>
        <p:spPr>
          <a:xfrm>
            <a:off x="6228184" y="1988840"/>
            <a:ext cx="1008112" cy="100811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Násobení 16"/>
          <p:cNvSpPr/>
          <p:nvPr/>
        </p:nvSpPr>
        <p:spPr>
          <a:xfrm>
            <a:off x="2699792" y="3212976"/>
            <a:ext cx="1008112" cy="100811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Násobení 17"/>
          <p:cNvSpPr/>
          <p:nvPr/>
        </p:nvSpPr>
        <p:spPr>
          <a:xfrm>
            <a:off x="2411760" y="4509120"/>
            <a:ext cx="1008112" cy="100811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2267744" y="278092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2</a:t>
            </a:r>
            <a:endParaRPr lang="cs-CZ" sz="1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07904" y="278092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148064" y="278092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907704" y="4077072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851920" y="4077072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796136" y="4077072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788024" y="407707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732240" y="407707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691680" y="5445224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2</a:t>
            </a:r>
            <a:endParaRPr lang="cs-CZ" sz="16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699792" y="5445224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707904" y="544522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644008" y="544522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652120" y="544522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660232" y="544522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4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21" grpId="0"/>
      <p:bldP spid="22" grpId="0"/>
      <p:bldP spid="23" grpId="0"/>
      <p:bldP spid="25" grpId="0"/>
      <p:bldP spid="26" grpId="0"/>
      <p:bldP spid="27" grpId="0"/>
      <p:bldP spid="30" grpId="0"/>
      <p:bldP spid="31" grpId="0"/>
      <p:bldP spid="35" grpId="0"/>
      <p:bldP spid="37" grpId="0"/>
      <p:bldP spid="38" grpId="0"/>
      <p:bldP spid="39" grpId="0"/>
      <p:bldP spid="40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Doplň do řádku jednu notu tak, aby byl řádek dohromady na 4 doby.</a:t>
            </a:r>
            <a:endParaRPr lang="cs-CZ" sz="32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799"/>
            <a:ext cx="7161206" cy="864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7092280" y="1556792"/>
            <a:ext cx="1512168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924944"/>
            <a:ext cx="7056784" cy="104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6228184" y="2996952"/>
            <a:ext cx="1872208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149080"/>
            <a:ext cx="6264696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>
            <a:off x="5868144" y="4005064"/>
            <a:ext cx="1872208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1619672" y="3789040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2</a:t>
            </a:r>
            <a:endParaRPr lang="cs-CZ" sz="1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63688" y="242088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843808" y="242088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51920" y="242088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932040" y="242088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940152" y="242088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092280" y="242088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203848" y="386104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788024" y="386104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½</a:t>
            </a:r>
            <a:endParaRPr lang="cs-CZ" sz="16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372200" y="3861048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763688" y="4869160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779912" y="4869160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1</a:t>
            </a:r>
            <a:endParaRPr lang="cs-CZ" sz="16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868144" y="4869160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2</a:t>
            </a:r>
            <a:endParaRPr lang="cs-CZ" sz="16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779912" y="6093296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4</a:t>
            </a:r>
            <a:endParaRPr lang="cs-CZ" sz="1600" b="1" dirty="0"/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5373216"/>
            <a:ext cx="6192688" cy="799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5373216"/>
            <a:ext cx="619268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6" grpId="0"/>
      <p:bldP spid="17" grpId="0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ZDROJE:</a:t>
            </a:r>
          </a:p>
          <a:p>
            <a:endParaRPr lang="cs-CZ" sz="24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cs-CZ" b="1" dirty="0" smtClean="0"/>
              <a:t>Obr. 01</a:t>
            </a:r>
            <a:r>
              <a:rPr lang="cs-CZ" dirty="0" smtClean="0"/>
              <a:t>: Galerie Office</a:t>
            </a:r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59632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261</TotalTime>
  <Words>532</Words>
  <Application>Microsoft Office PowerPoint</Application>
  <PresentationFormat>Předvádění na obrazovce (4:3)</PresentationFormat>
  <Paragraphs>124</Paragraphs>
  <Slides>13</Slides>
  <Notes>0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Arkýř</vt:lpstr>
      <vt:lpstr>Acrobat Document</vt:lpstr>
      <vt:lpstr>Snímek 1</vt:lpstr>
      <vt:lpstr>Snímek 2</vt:lpstr>
      <vt:lpstr>DÉLKA NOT A POMLK</vt:lpstr>
      <vt:lpstr>ZÁKLADNÍ DĚLENÍ NOT A POMLK PODLE DÉLKY:</vt:lpstr>
      <vt:lpstr>Snímek 5</vt:lpstr>
      <vt:lpstr>Snímek 6</vt:lpstr>
      <vt:lpstr>Snímek 7</vt:lpstr>
      <vt:lpstr>Snímek 8</vt:lpstr>
      <vt:lpstr>Spoj notu se správnou pomlkou,  počtem dob a názvem noty i pomlky.</vt:lpstr>
      <vt:lpstr>Podaří se vám zaplnit 4 doby požadovanými notami?</vt:lpstr>
      <vt:lpstr>Vyškrtni z řádku vždy 1 notu, tak aby v řádku zůstaly noty, které jsou dohromady na 4 doby:</vt:lpstr>
      <vt:lpstr>Doplň do řádku jednu notu tak, aby byl řádek dohromady na 4 doby.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 NOT A POMLK</dc:title>
  <dc:creator>DELL</dc:creator>
  <cp:lastModifiedBy>DELL</cp:lastModifiedBy>
  <cp:revision>29</cp:revision>
  <dcterms:created xsi:type="dcterms:W3CDTF">2012-07-23T09:35:51Z</dcterms:created>
  <dcterms:modified xsi:type="dcterms:W3CDTF">2012-07-23T13:56:57Z</dcterms:modified>
</cp:coreProperties>
</file>