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1" r:id="rId2"/>
    <p:sldId id="282" r:id="rId3"/>
    <p:sldId id="256" r:id="rId4"/>
    <p:sldId id="257" r:id="rId5"/>
    <p:sldId id="274" r:id="rId6"/>
    <p:sldId id="276" r:id="rId7"/>
    <p:sldId id="275" r:id="rId8"/>
    <p:sldId id="267" r:id="rId9"/>
    <p:sldId id="277" r:id="rId10"/>
    <p:sldId id="278" r:id="rId11"/>
    <p:sldId id="279" r:id="rId12"/>
    <p:sldId id="264" r:id="rId13"/>
    <p:sldId id="273" r:id="rId14"/>
    <p:sldId id="28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D547C7D-C74E-4DB4-A934-A2D69FE2E911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4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4.emf"/><Relationship Id="rId7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9.emf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VY_32_INOVACE_5_HUDEBNÍ VÝCHOVA_OPAKOVÁNÍ HUDEBNÍCH NÁSTROJŮ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OPAKOVÁNÍ HUDEBNÍCH NÁSTROJŮ</a:t>
            </a:r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OPAKOVÁNÍ HUDEBNÍCH NÁSTROJŮ</a:t>
            </a:r>
            <a:endParaRPr lang="cs-CZ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15362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620688"/>
            <a:ext cx="8208912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žáky již od 2. třídy.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slouží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k procvičení učiva o hudebních nástrojích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umožňuje jak samostatnou práci dětí, tak hromadnou práci.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Děti si při samostatné práci mohou zapisovat své odpovědi, které lze kontrolovat až při druhém spuštění prezentace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Správné odpovědi lze při první spuštění prezentace vynechat pomocí použití tlačítek akcí.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350253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Hudební nástroje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63888" y="3645024"/>
            <a:ext cx="4758352" cy="648072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 </a:t>
            </a:r>
            <a:r>
              <a:rPr lang="cs-CZ" sz="3100" dirty="0" smtClean="0"/>
              <a:t>KVÍZ S </a:t>
            </a:r>
            <a:r>
              <a:rPr lang="cs-CZ" sz="3100" dirty="0" smtClean="0"/>
              <a:t>NOTIČKAMI DO PÍSNIČKY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335699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764704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1. </a:t>
            </a:r>
            <a:r>
              <a:rPr lang="cs-CZ" dirty="0" smtClean="0">
                <a:solidFill>
                  <a:srgbClr val="002060"/>
                </a:solidFill>
              </a:rPr>
              <a:t>Vyber z nabídky nástroj, který nepatří do skupiny strunných hudebních nástrojů.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564904"/>
            <a:ext cx="7920880" cy="3270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Klavír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Akordeon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Harfa</a:t>
            </a:r>
            <a:endParaRPr lang="cs-CZ" sz="2800" dirty="0" smtClean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2780928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Obr.01</a:t>
            </a:r>
            <a:endParaRPr lang="cs-CZ" i="1" dirty="0"/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348880"/>
            <a:ext cx="1512168" cy="113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501008"/>
            <a:ext cx="172819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961854"/>
            <a:ext cx="1694731" cy="1292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5004048" y="443711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Obr.02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587727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Obr.03</a:t>
            </a:r>
            <a:endParaRPr lang="cs-CZ" i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772816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7452320" y="321297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39774 0.267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13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5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/>
      <p:bldP spid="12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764704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2</a:t>
            </a:r>
            <a:r>
              <a:rPr lang="cs-CZ" dirty="0" smtClean="0">
                <a:solidFill>
                  <a:srgbClr val="002060"/>
                </a:solidFill>
              </a:rPr>
              <a:t>. </a:t>
            </a:r>
            <a:r>
              <a:rPr lang="cs-CZ" dirty="0" smtClean="0">
                <a:solidFill>
                  <a:srgbClr val="002060"/>
                </a:solidFill>
              </a:rPr>
              <a:t>Který z těchto nástrojů je dechový?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564904"/>
            <a:ext cx="79208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Dudy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Klavír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Činely</a:t>
            </a:r>
            <a:endParaRPr lang="cs-CZ" sz="2800" dirty="0" smtClean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1920" y="443711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Obr.01</a:t>
            </a:r>
            <a:endParaRPr lang="cs-CZ" i="1" dirty="0"/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645024"/>
            <a:ext cx="1512168" cy="113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4139952" y="3140968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Obr.05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27984" y="594928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Obr.06</a:t>
            </a:r>
            <a:endParaRPr lang="cs-CZ" i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772816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7452320" y="321297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276872"/>
            <a:ext cx="1647604" cy="12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797152"/>
            <a:ext cx="1857026" cy="1425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31892 0.267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" y="13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476672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3. Jak se jmenuje nástroj na obrázku?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204864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Housle</a:t>
            </a:r>
            <a:endParaRPr lang="cs-CZ" sz="32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Lesní roh</a:t>
            </a:r>
            <a:endParaRPr lang="cs-CZ" sz="32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Saxofon</a:t>
            </a:r>
            <a:endParaRPr lang="cs-CZ" sz="3200" dirty="0" smtClean="0">
              <a:solidFill>
                <a:schemeClr val="accent1"/>
              </a:solidFill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12474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7668344" y="249289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64288" y="551723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Obr.07</a:t>
            </a:r>
            <a:endParaRPr lang="cs-CZ" i="1" dirty="0"/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708920"/>
            <a:ext cx="468061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-0.50798 0.551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" y="2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764704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4</a:t>
            </a:r>
            <a:r>
              <a:rPr lang="cs-CZ" dirty="0" smtClean="0">
                <a:solidFill>
                  <a:srgbClr val="002060"/>
                </a:solidFill>
              </a:rPr>
              <a:t>. Ze skupiny nástrojů vyber jeden, který mezi ně nepatří.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564904"/>
            <a:ext cx="79208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Kytara 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Tuba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Lesní roh</a:t>
            </a:r>
            <a:endParaRPr lang="cs-CZ" sz="2800" dirty="0" smtClean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429309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Obr.10</a:t>
            </a:r>
            <a:endParaRPr lang="cs-CZ" i="1" dirty="0"/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524328" y="5661248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Obr.09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32240" y="609329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Obr.08</a:t>
            </a:r>
            <a:endParaRPr lang="cs-CZ" i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772816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7452320" y="321297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725144"/>
            <a:ext cx="1522048" cy="109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212976"/>
            <a:ext cx="1784609" cy="13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348904" y="3964464"/>
            <a:ext cx="1844824" cy="134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3284984"/>
            <a:ext cx="1872208" cy="1410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4941168"/>
            <a:ext cx="2069059" cy="1560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ovéPole 22"/>
          <p:cNvSpPr txBox="1"/>
          <p:nvPr/>
        </p:nvSpPr>
        <p:spPr>
          <a:xfrm>
            <a:off x="3851920" y="573325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Obr.11</a:t>
            </a:r>
            <a:endParaRPr lang="cs-CZ" i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923928" y="3284984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Obr.07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 0.0680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" y="3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53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5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5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/>
      <p:bldP spid="12" grpId="0"/>
      <p:bldP spid="13" grpId="0"/>
      <p:bldP spid="16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564904"/>
            <a:ext cx="422447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476672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5. </a:t>
            </a:r>
            <a:r>
              <a:rPr lang="cs-CZ" dirty="0" smtClean="0">
                <a:solidFill>
                  <a:srgbClr val="002060"/>
                </a:solidFill>
              </a:rPr>
              <a:t>Jaké je správné jméno nástroje na obrázku?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204864"/>
            <a:ext cx="792088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Harmonika</a:t>
            </a:r>
            <a:endParaRPr lang="cs-CZ" sz="32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Akordeon</a:t>
            </a:r>
            <a:endParaRPr lang="cs-CZ" sz="32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Klávesy</a:t>
            </a:r>
            <a:endParaRPr lang="cs-CZ" sz="3200" dirty="0" smtClean="0">
              <a:solidFill>
                <a:schemeClr val="accent1"/>
              </a:solidFill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12474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7668344" y="249289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64288" y="551723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Obr.02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5.92593E-6 L -0.46458 0.33587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764704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6</a:t>
            </a:r>
            <a:r>
              <a:rPr lang="cs-CZ" dirty="0" smtClean="0">
                <a:solidFill>
                  <a:srgbClr val="002060"/>
                </a:solidFill>
              </a:rPr>
              <a:t>. </a:t>
            </a:r>
            <a:r>
              <a:rPr lang="cs-CZ" dirty="0" smtClean="0">
                <a:solidFill>
                  <a:srgbClr val="002060"/>
                </a:solidFill>
              </a:rPr>
              <a:t>Vyber nástroj, který nepatří mezi dechové nástroje.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564904"/>
            <a:ext cx="79208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Akordeon</a:t>
            </a:r>
            <a:r>
              <a:rPr lang="cs-CZ" sz="2800" dirty="0" smtClean="0">
                <a:solidFill>
                  <a:schemeClr val="accent1"/>
                </a:solidFill>
              </a:rPr>
              <a:t>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Dudy</a:t>
            </a:r>
            <a:r>
              <a:rPr lang="cs-CZ" sz="2800" dirty="0" smtClean="0">
                <a:solidFill>
                  <a:schemeClr val="accent1"/>
                </a:solidFill>
              </a:rPr>
              <a:t>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Kontrabas</a:t>
            </a:r>
            <a:endParaRPr lang="cs-CZ" sz="2800" dirty="0" smtClean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4008" y="609329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Obr.12</a:t>
            </a:r>
            <a:endParaRPr lang="cs-CZ" i="1" dirty="0"/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276872"/>
            <a:ext cx="172819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4860032" y="3284984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Obr.02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486916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Obr.05</a:t>
            </a:r>
            <a:endParaRPr lang="cs-CZ" i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772816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7452320" y="321297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091159">
            <a:off x="3601511" y="5185361"/>
            <a:ext cx="1344972" cy="111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717032"/>
            <a:ext cx="1647604" cy="12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39774 0.48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24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/>
      <p:bldP spid="12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429000"/>
            <a:ext cx="1792492" cy="1280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764704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7. Ze skupiny nástrojů vyber jeden, který mezi ně nepatří.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564904"/>
            <a:ext cx="79208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Tamburína</a:t>
            </a:r>
            <a:r>
              <a:rPr lang="cs-CZ" sz="2800" dirty="0" smtClean="0">
                <a:solidFill>
                  <a:schemeClr val="accent1"/>
                </a:solidFill>
              </a:rPr>
              <a:t> 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smtClean="0">
                <a:solidFill>
                  <a:schemeClr val="accent1"/>
                </a:solidFill>
              </a:rPr>
              <a:t>Flétna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28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2800" dirty="0" err="1" smtClean="0">
                <a:solidFill>
                  <a:schemeClr val="accent1"/>
                </a:solidFill>
              </a:rPr>
              <a:t>Rumbakoule</a:t>
            </a:r>
            <a:endParaRPr lang="cs-CZ" sz="2800" dirty="0" smtClean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6176" y="414908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Obr.14</a:t>
            </a:r>
            <a:endParaRPr lang="cs-CZ" i="1" dirty="0"/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522920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Obr.15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19864" y="4365104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Obr.13</a:t>
            </a:r>
            <a:endParaRPr lang="cs-CZ" i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772816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7452320" y="321297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919864" y="587727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Obr.16</a:t>
            </a:r>
            <a:endParaRPr lang="cs-CZ" i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868144" y="623731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Obr.17</a:t>
            </a:r>
            <a:endParaRPr lang="cs-CZ" i="1" dirty="0"/>
          </a:p>
        </p:txBody>
      </p: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437112"/>
            <a:ext cx="1326991" cy="10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83278" y="3284984"/>
            <a:ext cx="1163552" cy="89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229200"/>
            <a:ext cx="1632181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375417">
            <a:off x="4697369" y="3466240"/>
            <a:ext cx="1195593" cy="167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95963" y="4869160"/>
            <a:ext cx="1948037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extovéPole 29"/>
          <p:cNvSpPr txBox="1"/>
          <p:nvPr/>
        </p:nvSpPr>
        <p:spPr>
          <a:xfrm>
            <a:off x="4860032" y="314096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Obr.18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0798 0.2571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" y="12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55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5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57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/>
      <p:bldP spid="12" grpId="0"/>
      <p:bldP spid="13" grpId="0"/>
      <p:bldP spid="16" grpId="0"/>
      <p:bldP spid="23" grpId="0"/>
      <p:bldP spid="24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476672"/>
            <a:ext cx="8534400" cy="13350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8</a:t>
            </a:r>
            <a:r>
              <a:rPr lang="cs-CZ" dirty="0" smtClean="0">
                <a:solidFill>
                  <a:srgbClr val="002060"/>
                </a:solidFill>
              </a:rPr>
              <a:t>. Jaké je správné jméno nástroje na obrázku?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204864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Tuba</a:t>
            </a:r>
            <a:endParaRPr lang="cs-CZ" sz="32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Harfa</a:t>
            </a:r>
            <a:endParaRPr lang="cs-CZ" sz="3200" dirty="0" smtClean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Lesní roh</a:t>
            </a:r>
            <a:endParaRPr lang="cs-CZ" sz="3200" dirty="0" smtClean="0">
              <a:solidFill>
                <a:schemeClr val="accent1"/>
              </a:solidFill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12474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7668344" y="249289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Obr.04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668344" y="594928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Obr.09</a:t>
            </a:r>
            <a:endParaRPr lang="cs-CZ" i="1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744935" y="3112050"/>
            <a:ext cx="354256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-0.40555 0.120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" y="6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115616" y="548680"/>
            <a:ext cx="7200800" cy="144016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Kolik </a:t>
            </a:r>
            <a:r>
              <a:rPr lang="cs-CZ" sz="4000" dirty="0" smtClean="0"/>
              <a:t>notiček se bude usmívat ve Tvé písničce?</a:t>
            </a:r>
            <a:endParaRPr lang="cs-CZ" sz="4000" dirty="0"/>
          </a:p>
        </p:txBody>
      </p:sp>
      <p:sp>
        <p:nvSpPr>
          <p:cNvPr id="3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683568" y="4581128"/>
          <a:ext cx="2592288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936104">
                <a:tc>
                  <a:txBody>
                    <a:bodyPr/>
                    <a:lstStyle/>
                    <a:p>
                      <a:r>
                        <a:rPr lang="cs-CZ" dirty="0" smtClean="0"/>
                        <a:t>NEZÍSKAL SI ANI NOTU? HONEM SI NÁSTROJE ZOPAKUJ!!!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827584" y="4725144"/>
          <a:ext cx="2520280" cy="792088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520280"/>
              </a:tblGrid>
              <a:tr h="792088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ym typeface="Wingdings" pitchFamily="2" charset="2"/>
                        </a:rPr>
                        <a:t>Z TOHO STÁLE PÍSNIČKA NEBUDE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/>
        </p:nvGraphicFramePr>
        <p:xfrm>
          <a:off x="611560" y="4581128"/>
          <a:ext cx="2448272" cy="7920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48272"/>
              </a:tblGrid>
              <a:tr h="792088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NOTIČEK JE POŘÁD MÁLO.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0" name="Tabulka 29"/>
          <p:cNvGraphicFramePr>
            <a:graphicFrameLocks noGrp="1"/>
          </p:cNvGraphicFramePr>
          <p:nvPr/>
        </p:nvGraphicFramePr>
        <p:xfrm>
          <a:off x="611560" y="4077072"/>
          <a:ext cx="2736304" cy="720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36304"/>
              </a:tblGrid>
              <a:tr h="720080"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tx1"/>
                          </a:solidFill>
                        </a:rPr>
                        <a:t>UŽ</a:t>
                      </a:r>
                      <a:r>
                        <a:rPr lang="cs-CZ" i="0" baseline="0" dirty="0" smtClean="0">
                          <a:solidFill>
                            <a:schemeClr val="tx1"/>
                          </a:solidFill>
                        </a:rPr>
                        <a:t> SI PŘECE JEN NĚCO PAMATUJEŠ! </a:t>
                      </a:r>
                      <a:endParaRPr lang="cs-CZ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611560" y="4653136"/>
          <a:ext cx="2903984" cy="102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984"/>
              </a:tblGrid>
              <a:tr h="1023888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NOTIČKY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UŽ SI MOHOU ZAZPÍVAT, ALE POŘÁD JE CO ZLEPŠOVAT!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2" name="Tabulka 31"/>
          <p:cNvGraphicFramePr>
            <a:graphicFrameLocks noGrp="1"/>
          </p:cNvGraphicFramePr>
          <p:nvPr/>
        </p:nvGraphicFramePr>
        <p:xfrm>
          <a:off x="1187624" y="4725144"/>
          <a:ext cx="2448272" cy="100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</a:tblGrid>
              <a:tr h="1008112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JEN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TAK DÁL, 6 NOTIČEK UŽ JE DOCELA ÚSPĚCH!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4" name="Tabulka 33"/>
          <p:cNvGraphicFramePr>
            <a:graphicFrameLocks noGrp="1"/>
          </p:cNvGraphicFramePr>
          <p:nvPr/>
        </p:nvGraphicFramePr>
        <p:xfrm>
          <a:off x="899592" y="3861048"/>
          <a:ext cx="2880320" cy="1260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</a:tblGrid>
              <a:tr h="1260728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PARÁDA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!!!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UDĚLAL JSI JEN JEDNU CHYBIČKU! ZASLOUŽÍŠ POCHVALU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6" name="Tabulka 35"/>
          <p:cNvGraphicFramePr>
            <a:graphicFrameLocks noGrp="1"/>
          </p:cNvGraphicFramePr>
          <p:nvPr/>
        </p:nvGraphicFramePr>
        <p:xfrm>
          <a:off x="755576" y="4221088"/>
          <a:ext cx="2880320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</a:tblGrid>
              <a:tr h="1260728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VÝBORNĚ!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TVÉ NOTIČKY DALY DOHROMADY CELOU PÍSNIČKU! JSI ODBORNÍK NA HUDEBNÍ NÁSTROJE!!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20486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132856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717032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28498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916832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508518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04864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43800" y="4509120"/>
            <a:ext cx="1800200" cy="13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5" name="Tabulka 44"/>
          <p:cNvGraphicFramePr>
            <a:graphicFrameLocks noGrp="1"/>
          </p:cNvGraphicFramePr>
          <p:nvPr/>
        </p:nvGraphicFramePr>
        <p:xfrm>
          <a:off x="1547664" y="4221088"/>
          <a:ext cx="2376264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</a:tblGrid>
              <a:tr h="72008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TOHLE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UŽ JE VELMI DOBRÉ!!!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764704"/>
            <a:ext cx="849694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b="1" dirty="0" smtClean="0"/>
              <a:t>Obr. 01: </a:t>
            </a:r>
            <a:r>
              <a:rPr lang="cs-CZ" sz="1600" dirty="0" smtClean="0"/>
              <a:t>Galerie Office [cit. </a:t>
            </a:r>
            <a:r>
              <a:rPr lang="cs-CZ" sz="1600" dirty="0" smtClean="0"/>
              <a:t>2012-07-24]</a:t>
            </a: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Obr.02: </a:t>
            </a:r>
            <a:r>
              <a:rPr lang="cs-CZ" sz="1600" dirty="0" smtClean="0"/>
              <a:t>Galerie Office [cit. </a:t>
            </a:r>
            <a:r>
              <a:rPr lang="cs-CZ" sz="1600" dirty="0" smtClean="0"/>
              <a:t>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Obr.03: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Obr.04: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Obr.05: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Obr.06: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Obr.07: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Obr.08: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Obr.09: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Obr.10: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Obr.11: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764704"/>
            <a:ext cx="84969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Obr.12: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Obr.13: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Obr.14: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Obr.15: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Obr.16: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Obr.17: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</a:t>
            </a:r>
            <a:r>
              <a:rPr lang="cs-CZ" sz="1600" b="1" dirty="0" smtClean="0"/>
              <a:t>Obr.18: </a:t>
            </a:r>
            <a:r>
              <a:rPr lang="cs-CZ" sz="1600" dirty="0" smtClean="0"/>
              <a:t>Galerie Office [cit. 2012-07-24]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245</TotalTime>
  <Words>754</Words>
  <Application>Microsoft Office PowerPoint</Application>
  <PresentationFormat>Předvádění na obrazovce (4:3)</PresentationFormat>
  <Paragraphs>140</Paragraphs>
  <Slides>14</Slides>
  <Notes>0</Notes>
  <HiddenSlides>4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Shluk</vt:lpstr>
      <vt:lpstr>Acrobat Document</vt:lpstr>
      <vt:lpstr>Snímek 1</vt:lpstr>
      <vt:lpstr>Snímek 2</vt:lpstr>
      <vt:lpstr>Hudební nástroje</vt:lpstr>
      <vt:lpstr>1. Vyber z nabídky nástroj, který nepatří do skupiny strunných hudebních nástrojů.</vt:lpstr>
      <vt:lpstr>2. Který z těchto nástrojů je dechový?</vt:lpstr>
      <vt:lpstr>3. Jak se jmenuje nástroj na obrázku?</vt:lpstr>
      <vt:lpstr>4. Ze skupiny nástrojů vyber jeden, který mezi ně nepatří. </vt:lpstr>
      <vt:lpstr>5. Jaké je správné jméno nástroje na obrázku?</vt:lpstr>
      <vt:lpstr>6. Vyber nástroj, který nepatří mezi dechové nástroje.</vt:lpstr>
      <vt:lpstr>7. Ze skupiny nástrojů vyber jeden, který mezi ně nepatří. </vt:lpstr>
      <vt:lpstr>8. Jaké je správné jméno nástroje na obrázku?</vt:lpstr>
      <vt:lpstr>Kolik notiček se bude usmívat ve Tvé písničce?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Já Baryk a má vlaštovka</dc:title>
  <dc:creator>DELL</dc:creator>
  <cp:lastModifiedBy>DELL</cp:lastModifiedBy>
  <cp:revision>30</cp:revision>
  <dcterms:created xsi:type="dcterms:W3CDTF">2012-03-21T19:00:03Z</dcterms:created>
  <dcterms:modified xsi:type="dcterms:W3CDTF">2012-07-24T10:42:51Z</dcterms:modified>
</cp:coreProperties>
</file>